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37"/>
  </p:normalViewPr>
  <p:slideViewPr>
    <p:cSldViewPr snapToGrid="0" snapToObjects="1">
      <p:cViewPr varScale="1">
        <p:scale>
          <a:sx n="84" d="100"/>
          <a:sy n="84" d="100"/>
        </p:scale>
        <p:origin x="78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A0DE-38A5-BA4B-92A8-DC6D0F9619E8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A587B-4438-E84E-89BE-07A5048A3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A0DE-38A5-BA4B-92A8-DC6D0F9619E8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A587B-4438-E84E-89BE-07A5048A3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A0DE-38A5-BA4B-92A8-DC6D0F9619E8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A587B-4438-E84E-89BE-07A5048A3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A0DE-38A5-BA4B-92A8-DC6D0F9619E8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A587B-4438-E84E-89BE-07A5048A3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A0DE-38A5-BA4B-92A8-DC6D0F9619E8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A587B-4438-E84E-89BE-07A5048A3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A0DE-38A5-BA4B-92A8-DC6D0F9619E8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A587B-4438-E84E-89BE-07A5048A3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A0DE-38A5-BA4B-92A8-DC6D0F9619E8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A587B-4438-E84E-89BE-07A5048A3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A0DE-38A5-BA4B-92A8-DC6D0F9619E8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A587B-4438-E84E-89BE-07A5048A3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A0DE-38A5-BA4B-92A8-DC6D0F9619E8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A587B-4438-E84E-89BE-07A5048A3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A0DE-38A5-BA4B-92A8-DC6D0F9619E8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A587B-4438-E84E-89BE-07A5048A3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A0DE-38A5-BA4B-92A8-DC6D0F9619E8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A587B-4438-E84E-89BE-07A5048A3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7A0DE-38A5-BA4B-92A8-DC6D0F9619E8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A587B-4438-E84E-89BE-07A5048A3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Public Policy</a:t>
            </a:r>
            <a:endParaRPr lang="en-US" dirty="0"/>
          </a:p>
        </p:txBody>
      </p:sp>
      <p:pic>
        <p:nvPicPr>
          <p:cNvPr id="6" name="Content Placeholder 5" descr="keep-calm-and-study-public-policy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814" r="-308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9421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Steps of the Policymaking Process:</a:t>
            </a:r>
            <a:br>
              <a:rPr lang="en-US" dirty="0" smtClean="0">
                <a:solidFill>
                  <a:schemeClr val="accent4"/>
                </a:solidFill>
              </a:rPr>
            </a:br>
            <a:r>
              <a:rPr lang="en-US" dirty="0" smtClean="0">
                <a:solidFill>
                  <a:schemeClr val="accent4"/>
                </a:solidFill>
              </a:rPr>
              <a:t>Policy Formulation 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If enough people agree that the government needs to act, than a plan of action is formulated. At this stage, generally several alternative plans from various groups are formed</a:t>
            </a:r>
          </a:p>
          <a:p>
            <a:endParaRPr lang="en-US" dirty="0"/>
          </a:p>
          <a:p>
            <a:r>
              <a:rPr lang="en-US" dirty="0" smtClean="0"/>
              <a:t>Megan’s Law</a:t>
            </a:r>
          </a:p>
          <a:p>
            <a:pPr lvl="1"/>
            <a:r>
              <a:rPr lang="en-US" dirty="0" smtClean="0"/>
              <a:t>First passed in NJ in 1995 and later passed by Congress in 1996</a:t>
            </a:r>
          </a:p>
          <a:p>
            <a:pPr lvl="1"/>
            <a:r>
              <a:rPr lang="en-US" dirty="0" smtClean="0"/>
              <a:t>Goal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Keep communities safe and give families a sense of security</a:t>
            </a:r>
          </a:p>
          <a:p>
            <a:pPr lvl="1"/>
            <a:r>
              <a:rPr lang="en-US" dirty="0" smtClean="0"/>
              <a:t>Policy </a:t>
            </a:r>
            <a:r>
              <a:rPr lang="en-US" dirty="0" smtClean="0">
                <a:sym typeface="Wingdings"/>
              </a:rPr>
              <a:t> required sex offender registration with a database tracked by the state and available to the public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52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Steps of the Policymaking Process:</a:t>
            </a:r>
            <a:b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Policy Adoption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Policy </a:t>
            </a:r>
            <a:r>
              <a:rPr lang="en-US" dirty="0"/>
              <a:t> </a:t>
            </a:r>
            <a:r>
              <a:rPr lang="en-US" dirty="0" smtClean="0"/>
              <a:t>becomes an official action by the government .</a:t>
            </a:r>
          </a:p>
          <a:p>
            <a:pPr lvl="1"/>
            <a:r>
              <a:rPr lang="en-US" dirty="0" smtClean="0"/>
              <a:t>Can take the form of legislation, executive or bureaucratic order, or court decision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6" descr="Megan's law vote count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5454" b="-85454"/>
          <a:stretch>
            <a:fillRect/>
          </a:stretch>
        </p:blipFill>
        <p:spPr>
          <a:xfrm>
            <a:off x="4495800" y="692948"/>
            <a:ext cx="4038600" cy="4525963"/>
          </a:xfrm>
        </p:spPr>
      </p:pic>
      <p:sp>
        <p:nvSpPr>
          <p:cNvPr id="8" name="TextBox 7"/>
          <p:cNvSpPr txBox="1"/>
          <p:nvPr/>
        </p:nvSpPr>
        <p:spPr>
          <a:xfrm>
            <a:off x="4733850" y="4090882"/>
            <a:ext cx="3232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one in the House of Representatives voted against  Megan’s Law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78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Steps of the Policymaking Process:</a:t>
            </a:r>
            <a:b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Policy Implementation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Federal and/or state agencies interpret the policy by writing regulations, creating guidance documents or grants-in-aid </a:t>
            </a:r>
          </a:p>
          <a:p>
            <a:endParaRPr lang="en-US" dirty="0"/>
          </a:p>
          <a:p>
            <a:r>
              <a:rPr lang="en-US" dirty="0" smtClean="0"/>
              <a:t>Megan’s Law</a:t>
            </a:r>
          </a:p>
          <a:p>
            <a:pPr lvl="1"/>
            <a:r>
              <a:rPr lang="en-US" dirty="0" smtClean="0"/>
              <a:t>Up to the states to put together their databases and decide how to notify people</a:t>
            </a:r>
            <a:endParaRPr lang="en-US" dirty="0"/>
          </a:p>
        </p:txBody>
      </p:sp>
      <p:pic>
        <p:nvPicPr>
          <p:cNvPr id="5" name="Content Placeholder 4" descr="CA sex offender website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654" b="-39654"/>
          <a:stretch>
            <a:fillRect/>
          </a:stretch>
        </p:blipFill>
        <p:spPr>
          <a:xfrm>
            <a:off x="4495800" y="431766"/>
            <a:ext cx="4038600" cy="4525963"/>
          </a:xfrm>
        </p:spPr>
      </p:pic>
      <p:pic>
        <p:nvPicPr>
          <p:cNvPr id="6" name="Picture 5" descr="DE Megan La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44" y="4080421"/>
            <a:ext cx="3764611" cy="256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7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8EB4E3"/>
                </a:solidFill>
              </a:rPr>
              <a:t>Steps of the Policymaking Process:</a:t>
            </a:r>
            <a:br>
              <a:rPr lang="en-US" dirty="0" smtClean="0">
                <a:solidFill>
                  <a:srgbClr val="8EB4E3"/>
                </a:solidFill>
              </a:rPr>
            </a:br>
            <a:r>
              <a:rPr lang="en-US" dirty="0" smtClean="0">
                <a:solidFill>
                  <a:srgbClr val="8EB4E3"/>
                </a:solidFill>
              </a:rPr>
              <a:t>Policy Evaluation</a:t>
            </a:r>
            <a:endParaRPr lang="en-US" dirty="0">
              <a:solidFill>
                <a:srgbClr val="8EB4E3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Government needs to analyze what is working and what  needs to change</a:t>
            </a:r>
          </a:p>
          <a:p>
            <a:endParaRPr lang="en-US" dirty="0"/>
          </a:p>
          <a:p>
            <a:r>
              <a:rPr lang="en-US" dirty="0" smtClean="0"/>
              <a:t>Fundamental questions</a:t>
            </a:r>
          </a:p>
          <a:p>
            <a:pPr lvl="1"/>
            <a:r>
              <a:rPr lang="en-US" dirty="0" smtClean="0"/>
              <a:t>Does the policy as currently constructed address the initial policy problem?</a:t>
            </a:r>
          </a:p>
          <a:p>
            <a:pPr lvl="1"/>
            <a:r>
              <a:rPr lang="en-US" dirty="0" smtClean="0"/>
              <a:t>Does it represent a reasonable use of public resources?</a:t>
            </a:r>
          </a:p>
          <a:p>
            <a:pPr lvl="1"/>
            <a:r>
              <a:rPr lang="en-US" dirty="0" smtClean="0"/>
              <a:t>Would other strategies be more effective?</a:t>
            </a:r>
          </a:p>
          <a:p>
            <a:pPr lvl="1"/>
            <a:r>
              <a:rPr lang="en-US" dirty="0" smtClean="0"/>
              <a:t>Has it produced any undesirable effects?</a:t>
            </a:r>
          </a:p>
          <a:p>
            <a:pPr lvl="1"/>
            <a:r>
              <a:rPr lang="en-US" dirty="0" smtClean="0"/>
              <a:t>What is the cost-benefit analysis?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Who conducts the policy analysis?</a:t>
            </a:r>
          </a:p>
          <a:p>
            <a:pPr lvl="1"/>
            <a:r>
              <a:rPr lang="en-US" dirty="0" smtClean="0"/>
              <a:t>Inside the Gov. </a:t>
            </a:r>
            <a:r>
              <a:rPr lang="en-US" dirty="0" smtClean="0">
                <a:sym typeface="Wingdings"/>
              </a:rPr>
              <a:t> Government Accountability Office, Congressional Budget Office, Office of Management and Budget, Congressional Research Office</a:t>
            </a:r>
          </a:p>
          <a:p>
            <a:pPr lvl="1"/>
            <a:endParaRPr lang="en-US" dirty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Outside the Gov.  Gates Foundation, Brookings Institution, Common Cause, Heritage Foundation, Cato Instituted, etc.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40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Evaluating Megan’s Law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Enjoys widespread community support. Supporters say it</a:t>
            </a:r>
            <a:r>
              <a:rPr lang="fr-FR" dirty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a vital </a:t>
            </a:r>
            <a:r>
              <a:rPr lang="fr-FR" dirty="0" err="1" smtClean="0"/>
              <a:t>tool</a:t>
            </a:r>
            <a:r>
              <a:rPr lang="fr-FR" dirty="0" smtClean="0"/>
              <a:t> for </a:t>
            </a:r>
            <a:r>
              <a:rPr lang="fr-FR" dirty="0" err="1" smtClean="0"/>
              <a:t>protecting</a:t>
            </a:r>
            <a:r>
              <a:rPr lang="fr-FR" dirty="0" smtClean="0"/>
              <a:t> </a:t>
            </a:r>
            <a:r>
              <a:rPr lang="fr-FR" dirty="0" err="1" smtClean="0"/>
              <a:t>children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BUT</a:t>
            </a:r>
          </a:p>
          <a:p>
            <a:pPr lvl="1"/>
            <a:r>
              <a:rPr lang="en-US" dirty="0" smtClean="0"/>
              <a:t>May not impact rates of sexual recidivism significantly </a:t>
            </a:r>
          </a:p>
          <a:p>
            <a:pPr lvl="1"/>
            <a:r>
              <a:rPr lang="en-US" dirty="0" smtClean="0"/>
              <a:t>Could result in vigilante violence</a:t>
            </a:r>
          </a:p>
          <a:p>
            <a:pPr lvl="1"/>
            <a:r>
              <a:rPr lang="en-US" dirty="0" smtClean="0"/>
              <a:t>Defined sex offender broadly</a:t>
            </a:r>
          </a:p>
          <a:p>
            <a:pPr lvl="1"/>
            <a:r>
              <a:rPr lang="en-US" dirty="0" smtClean="0"/>
              <a:t>Is it fair to continue to punish those who have already served their time</a:t>
            </a:r>
          </a:p>
          <a:p>
            <a:pPr lvl="1"/>
            <a:r>
              <a:rPr lang="en-US" dirty="0" smtClean="0"/>
              <a:t>Collateral effect on the family members of registered sex offenders?</a:t>
            </a:r>
          </a:p>
          <a:p>
            <a:pPr lvl="1"/>
            <a:r>
              <a:rPr lang="en-US" dirty="0" smtClean="0"/>
              <a:t>No national registry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75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BACC6"/>
                </a:solidFill>
              </a:rPr>
              <a:t>Changes Made to the Law</a:t>
            </a:r>
            <a:endParaRPr lang="en-US" dirty="0">
              <a:solidFill>
                <a:srgbClr val="4BACC6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CA (1997) revised their law to remove gay men who had been prosecuted under a now-defunct anti-gay laws</a:t>
            </a:r>
          </a:p>
          <a:p>
            <a:endParaRPr lang="en-US" dirty="0"/>
          </a:p>
          <a:p>
            <a:r>
              <a:rPr lang="en-US" dirty="0" smtClean="0"/>
              <a:t>Adam Walsh Child Protection Act (2006)</a:t>
            </a:r>
          </a:p>
          <a:p>
            <a:pPr lvl="1"/>
            <a:r>
              <a:rPr lang="en-US" dirty="0" smtClean="0"/>
              <a:t>Sorts sex offenders into tiers</a:t>
            </a:r>
          </a:p>
          <a:p>
            <a:pPr lvl="1"/>
            <a:r>
              <a:rPr lang="en-US" dirty="0" smtClean="0"/>
              <a:t>Created a national registry</a:t>
            </a:r>
            <a:endParaRPr lang="en-US" dirty="0"/>
          </a:p>
        </p:txBody>
      </p:sp>
      <p:pic>
        <p:nvPicPr>
          <p:cNvPr id="6" name="Content Placeholder 5" descr="National Registry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654" b="-39654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5355140" y="5375211"/>
            <a:ext cx="2959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Screenshot of the national registry of sex offenders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17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What is Public Policy?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 government plan of action to solve a problem that people share collectively or that they cannot solve on their own</a:t>
            </a:r>
          </a:p>
          <a:p>
            <a:pPr lvl="1"/>
            <a:r>
              <a:rPr lang="en-US" dirty="0" smtClean="0"/>
              <a:t>Might include the needs of the collective good</a:t>
            </a:r>
          </a:p>
          <a:p>
            <a:pPr lvl="1"/>
            <a:r>
              <a:rPr lang="en-US" dirty="0" smtClean="0"/>
              <a:t>Keep us safe from harm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Sometimes government can address problems directly</a:t>
            </a:r>
          </a:p>
          <a:p>
            <a:pPr lvl="1"/>
            <a:r>
              <a:rPr lang="en-US" dirty="0" smtClean="0"/>
              <a:t>Build a new highway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Use public policy to encourage “good” behavior or discourage “bad” behavior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40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Difficulties in Solving Public Problems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People have different ideas as to what constitutes a problem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Resolving public problems costs money</a:t>
            </a:r>
          </a:p>
          <a:p>
            <a:endParaRPr lang="en-US" dirty="0" smtClean="0"/>
          </a:p>
          <a:p>
            <a:r>
              <a:rPr lang="en-US" dirty="0" smtClean="0"/>
              <a:t>New policies can generate new problems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Public problems are often complex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61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Difficulties In Solving Public Problems 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Content Placeholder 7" descr="Fig-41-1024x379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1395" b="-101395"/>
          <a:stretch>
            <a:fillRect/>
          </a:stretch>
        </p:blipFill>
        <p:spPr>
          <a:xfrm>
            <a:off x="457200" y="466175"/>
            <a:ext cx="4038600" cy="4525963"/>
          </a:xfrm>
        </p:spPr>
      </p:pic>
      <p:pic>
        <p:nvPicPr>
          <p:cNvPr id="7" name="Content Placeholder 6" descr="imgres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6" r="5976"/>
          <a:stretch>
            <a:fillRect/>
          </a:stretch>
        </p:blipFill>
        <p:spPr>
          <a:xfrm>
            <a:off x="4887518" y="1830511"/>
            <a:ext cx="3799282" cy="4257765"/>
          </a:xfrm>
        </p:spPr>
      </p:pic>
      <p:sp>
        <p:nvSpPr>
          <p:cNvPr id="9" name="TextBox 8"/>
          <p:cNvSpPr txBox="1"/>
          <p:nvPr/>
        </p:nvSpPr>
        <p:spPr>
          <a:xfrm>
            <a:off x="884255" y="1417638"/>
            <a:ext cx="7250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are some of the difficulties facing a national Paid Family Leave Act?</a:t>
            </a:r>
            <a:endParaRPr lang="en-US" dirty="0"/>
          </a:p>
        </p:txBody>
      </p:sp>
      <p:pic>
        <p:nvPicPr>
          <p:cNvPr id="10" name="Picture 9" descr="Maternity-leave-chart-fin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78" y="3720654"/>
            <a:ext cx="3366959" cy="254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30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Types of Public Policy:</a:t>
            </a:r>
            <a:br>
              <a:rPr lang="en-US" dirty="0" smtClean="0">
                <a:solidFill>
                  <a:schemeClr val="accent3"/>
                </a:solidFill>
              </a:rPr>
            </a:br>
            <a:r>
              <a:rPr lang="en-US" dirty="0" smtClean="0">
                <a:solidFill>
                  <a:schemeClr val="accent3"/>
                </a:solidFill>
              </a:rPr>
              <a:t>Redistributive policies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Attempts to shift wealth, income and other resources from the “haves” to the “have-nots”</a:t>
            </a:r>
          </a:p>
          <a:p>
            <a:endParaRPr lang="en-US" dirty="0"/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Income tax</a:t>
            </a:r>
          </a:p>
          <a:p>
            <a:pPr lvl="1"/>
            <a:r>
              <a:rPr lang="en-US" dirty="0" smtClean="0"/>
              <a:t>Medicaid</a:t>
            </a:r>
          </a:p>
          <a:p>
            <a:pPr lvl="1"/>
            <a:r>
              <a:rPr lang="en-US" dirty="0" smtClean="0"/>
              <a:t>Food Assistance</a:t>
            </a:r>
            <a:endParaRPr lang="en-US" dirty="0"/>
          </a:p>
        </p:txBody>
      </p:sp>
      <p:pic>
        <p:nvPicPr>
          <p:cNvPr id="5" name="Content Placeholder 4" descr="Macintosh HD:private:var:folders:zg:sbxg3fjx1vn8hrhbk5szlcpc0000gp:T:TemporaryItems:DS-IRS-brackets-table-1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411" b="-5441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002954" y="5442343"/>
            <a:ext cx="3683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Our progressive tax income system means that more you earn the more you pay in taxes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26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Types of Policy: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Distributive Policies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Policies funded by the whole taxpayer base that address the needs of particular groups</a:t>
            </a:r>
          </a:p>
          <a:p>
            <a:endParaRPr lang="en-US" dirty="0"/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Deducting the interest one pays on their mortgage from their income taxes</a:t>
            </a:r>
          </a:p>
          <a:p>
            <a:pPr lvl="1"/>
            <a:r>
              <a:rPr lang="en-US" dirty="0" smtClean="0"/>
              <a:t>FAFSA</a:t>
            </a:r>
          </a:p>
          <a:p>
            <a:pPr lvl="1"/>
            <a:r>
              <a:rPr lang="en-US" dirty="0" smtClean="0"/>
              <a:t>Disaster relief </a:t>
            </a:r>
            <a:endParaRPr lang="en-US" dirty="0"/>
          </a:p>
        </p:txBody>
      </p:sp>
      <p:pic>
        <p:nvPicPr>
          <p:cNvPr id="5" name="Content Placeholder 4" descr="finaid-fafsa-website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376" b="-30376"/>
          <a:stretch>
            <a:fillRect/>
          </a:stretch>
        </p:blipFill>
        <p:spPr>
          <a:xfrm>
            <a:off x="4648200" y="812716"/>
            <a:ext cx="4038600" cy="4525963"/>
          </a:xfrm>
        </p:spPr>
      </p:pic>
      <p:sp>
        <p:nvSpPr>
          <p:cNvPr id="6" name="TextBox 5"/>
          <p:cNvSpPr txBox="1"/>
          <p:nvPr/>
        </p:nvSpPr>
        <p:spPr>
          <a:xfrm>
            <a:off x="5002953" y="4820361"/>
            <a:ext cx="350239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Nearly every student is eligible for some form of financial.  Students who may not be eligible for need-based aid may still be eligible for Stafford Loans regardless of income or circumstance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66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Types of Policy:</a:t>
            </a:r>
            <a:br>
              <a:rPr lang="en-US" dirty="0" smtClean="0">
                <a:solidFill>
                  <a:schemeClr val="accent5"/>
                </a:solidFill>
              </a:rPr>
            </a:br>
            <a:r>
              <a:rPr lang="en-US" dirty="0" smtClean="0">
                <a:solidFill>
                  <a:schemeClr val="accent5"/>
                </a:solidFill>
              </a:rPr>
              <a:t>Regulatory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Policies designed to restrict or change the behavior of certain groups or individuals </a:t>
            </a:r>
          </a:p>
          <a:p>
            <a:pPr lvl="1"/>
            <a:r>
              <a:rPr lang="en-US" dirty="0" smtClean="0"/>
              <a:t>Environmental policy</a:t>
            </a:r>
          </a:p>
          <a:p>
            <a:pPr lvl="1"/>
            <a:r>
              <a:rPr lang="en-US" dirty="0" smtClean="0"/>
              <a:t>Americans’ with Disabilities Act</a:t>
            </a:r>
            <a:endParaRPr lang="en-US" dirty="0"/>
          </a:p>
        </p:txBody>
      </p:sp>
      <p:pic>
        <p:nvPicPr>
          <p:cNvPr id="8" name="Content Placeholder 7" descr="clean air act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541" b="-55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6991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Who Makes Policy?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9BBB59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" y="1838943"/>
            <a:ext cx="322024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accent3"/>
                </a:solidFill>
              </a:rPr>
              <a:t>Congress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chemeClr val="accent3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chemeClr val="accent3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chemeClr val="accent3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accent3"/>
                </a:solidFill>
              </a:rPr>
              <a:t>President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chemeClr val="accent3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chemeClr val="accent3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chemeClr val="accent3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accent3"/>
                </a:solidFill>
              </a:rPr>
              <a:t>Bureaucracy 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chemeClr val="accent3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chemeClr val="accent3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chemeClr val="accent3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accent3"/>
                </a:solidFill>
              </a:rPr>
              <a:t>Courts 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33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Steps of the Policymaking Process:</a:t>
            </a:r>
            <a:b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Agenda Setting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Almost no policy is made unless and until a need is recognized</a:t>
            </a:r>
          </a:p>
          <a:p>
            <a:endParaRPr lang="en-US" dirty="0"/>
          </a:p>
          <a:p>
            <a:r>
              <a:rPr lang="en-US" dirty="0" smtClean="0"/>
              <a:t>Triggering event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Example: Megan’s Law (1996)</a:t>
            </a:r>
            <a:endParaRPr lang="en-US" dirty="0"/>
          </a:p>
        </p:txBody>
      </p:sp>
      <p:pic>
        <p:nvPicPr>
          <p:cNvPr id="7" name="Content Placeholder 6" descr="megan-kanka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r="15350"/>
          <a:stretch>
            <a:fillRect/>
          </a:stretch>
        </p:blipFill>
        <p:spPr/>
      </p:pic>
      <p:sp>
        <p:nvSpPr>
          <p:cNvPr id="9" name="TextBox 8"/>
          <p:cNvSpPr txBox="1"/>
          <p:nvPr/>
        </p:nvSpPr>
        <p:spPr>
          <a:xfrm>
            <a:off x="5211915" y="6397196"/>
            <a:ext cx="2963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Megan </a:t>
            </a:r>
            <a:r>
              <a:rPr lang="en-US" dirty="0" err="1" smtClean="0"/>
              <a:t>Kanka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8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11050</TotalTime>
  <Words>679</Words>
  <Application>Microsoft Macintosh PowerPoint</Application>
  <PresentationFormat>On-screen Show (4:3)</PresentationFormat>
  <Paragraphs>107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Arial</vt:lpstr>
      <vt:lpstr>Wingdings</vt:lpstr>
      <vt:lpstr>Black</vt:lpstr>
      <vt:lpstr>Making Public Policy</vt:lpstr>
      <vt:lpstr>What is Public Policy?</vt:lpstr>
      <vt:lpstr>Difficulties in Solving Public Problems</vt:lpstr>
      <vt:lpstr>Difficulties In Solving Public Problems </vt:lpstr>
      <vt:lpstr>Types of Public Policy: Redistributive policies</vt:lpstr>
      <vt:lpstr>Types of Policy: Distributive Policies</vt:lpstr>
      <vt:lpstr>Types of Policy: Regulatory</vt:lpstr>
      <vt:lpstr>Who Makes Policy?</vt:lpstr>
      <vt:lpstr>Steps of the Policymaking Process: Agenda Setting</vt:lpstr>
      <vt:lpstr>Steps of the Policymaking Process: Policy Formulation </vt:lpstr>
      <vt:lpstr>Steps of the Policymaking Process: Policy Adoption</vt:lpstr>
      <vt:lpstr>Steps of the Policymaking Process: Policy Implementation</vt:lpstr>
      <vt:lpstr>Steps of the Policymaking Process: Policy Evaluation</vt:lpstr>
      <vt:lpstr>Evaluating Megan’s Law</vt:lpstr>
      <vt:lpstr>Changes Made to the Law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Public Policy</dc:title>
  <dc:creator>Laura Baines-Walsh</dc:creator>
  <cp:lastModifiedBy>Dave Reeser</cp:lastModifiedBy>
  <cp:revision>14</cp:revision>
  <dcterms:created xsi:type="dcterms:W3CDTF">2016-02-18T21:01:09Z</dcterms:created>
  <dcterms:modified xsi:type="dcterms:W3CDTF">2017-12-12T22:25:35Z</dcterms:modified>
</cp:coreProperties>
</file>