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IM Fell English" panose="02000000000000000000" pitchFamily="2" charset="0"/>
      <p:regular r:id="rId13"/>
      <p: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37"/>
  </p:normalViewPr>
  <p:slideViewPr>
    <p:cSldViewPr snapToGrid="0">
      <p:cViewPr varScale="1">
        <p:scale>
          <a:sx n="98" d="100"/>
          <a:sy n="98" d="100"/>
        </p:scale>
        <p:origin x="200" y="5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f7ee09c79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f7ee09c7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ee09c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ee09c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f7ee09c7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f7ee09c7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f7ee09c7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f7ee09c7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f7ee09c7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f7ee09c7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f7ee09c7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f7ee09c7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7ee09c7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7ee09c7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f7ee09c7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f7ee09c7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f7ee09c7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f7ee09c7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313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500">
                <a:latin typeface="IM Fell English"/>
                <a:ea typeface="IM Fell English"/>
                <a:cs typeface="IM Fell English"/>
                <a:sym typeface="IM Fell English"/>
              </a:rPr>
              <a:t>Gummy Bear Governments!</a:t>
            </a:r>
            <a:endParaRPr sz="3500"/>
          </a:p>
        </p:txBody>
      </p:sp>
      <p:sp>
        <p:nvSpPr>
          <p:cNvPr id="55" name="Google Shape;55;p13"/>
          <p:cNvSpPr txBox="1">
            <a:spLocks noGrp="1"/>
          </p:cNvSpPr>
          <p:nvPr>
            <p:ph type="body" idx="1"/>
          </p:nvPr>
        </p:nvSpPr>
        <p:spPr>
          <a:xfrm>
            <a:off x="311700" y="1016850"/>
            <a:ext cx="8520600" cy="31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IM Fell English"/>
                <a:ea typeface="IM Fell English"/>
                <a:cs typeface="IM Fell English"/>
                <a:sym typeface="IM Fell English"/>
              </a:rPr>
              <a:t>For this assignment, you will be given six different scenarios. You and your partner must decide what type of government would be the best to handle that particular situation. You must use a different type of government for each scenario. Once you have decided which type would be the best to handle/help in that situation, you will use gummy bears to depict that government and how they are solving the problem at hand. You must take a picture of the scene, upload it into a copy of this Google Slides, and write at least two sentences describing which form of government is depicted and why that would be the best to handle that particular scenario. </a:t>
            </a:r>
            <a:endParaRPr sz="2200">
              <a:solidFill>
                <a:schemeClr val="dk1"/>
              </a:solidFill>
              <a:latin typeface="IM Fell English"/>
              <a:ea typeface="IM Fell English"/>
              <a:cs typeface="IM Fell English"/>
              <a:sym typeface="IM Fell English"/>
            </a:endParaRPr>
          </a:p>
          <a:p>
            <a:pPr marL="0" lvl="0" indent="0" algn="l" rtl="0">
              <a:spcBef>
                <a:spcPts val="0"/>
              </a:spcBef>
              <a:spcAft>
                <a:spcPts val="1600"/>
              </a:spcAft>
              <a:buNone/>
            </a:pP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M Fell English"/>
                <a:ea typeface="IM Fell English"/>
                <a:cs typeface="IM Fell English"/>
                <a:sym typeface="IM Fell English"/>
              </a:rPr>
              <a:t>Situation #6</a:t>
            </a:r>
            <a:endParaRPr>
              <a:latin typeface="IM Fell English"/>
              <a:ea typeface="IM Fell English"/>
              <a:cs typeface="IM Fell English"/>
              <a:sym typeface="IM Fell English"/>
            </a:endParaRPr>
          </a:p>
        </p:txBody>
      </p:sp>
      <p:sp>
        <p:nvSpPr>
          <p:cNvPr id="124" name="Google Shape;124;p22"/>
          <p:cNvSpPr txBox="1">
            <a:spLocks noGrp="1"/>
          </p:cNvSpPr>
          <p:nvPr>
            <p:ph type="body" idx="1"/>
          </p:nvPr>
        </p:nvSpPr>
        <p:spPr>
          <a:xfrm>
            <a:off x="98600" y="1772425"/>
            <a:ext cx="3944100" cy="310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Explanation: </a:t>
            </a:r>
            <a:endParaRPr>
              <a:solidFill>
                <a:srgbClr val="000000"/>
              </a:solidFill>
              <a:latin typeface="IM Fell English"/>
              <a:ea typeface="IM Fell English"/>
              <a:cs typeface="IM Fell English"/>
              <a:sym typeface="IM Fell English"/>
            </a:endParaRPr>
          </a:p>
        </p:txBody>
      </p:sp>
      <p:pic>
        <p:nvPicPr>
          <p:cNvPr id="125" name="Google Shape;125;p22"/>
          <p:cNvPicPr preferRelativeResize="0"/>
          <p:nvPr/>
        </p:nvPicPr>
        <p:blipFill>
          <a:blip r:embed="rId3">
            <a:alphaModFix/>
          </a:blip>
          <a:stretch>
            <a:fillRect/>
          </a:stretch>
        </p:blipFill>
        <p:spPr>
          <a:xfrm>
            <a:off x="98600" y="572700"/>
            <a:ext cx="9045401" cy="1020000"/>
          </a:xfrm>
          <a:prstGeom prst="rect">
            <a:avLst/>
          </a:prstGeom>
          <a:noFill/>
          <a:ln>
            <a:noFill/>
          </a:ln>
        </p:spPr>
      </p:pic>
      <p:sp>
        <p:nvSpPr>
          <p:cNvPr id="126" name="Google Shape;126;p22"/>
          <p:cNvSpPr txBox="1">
            <a:spLocks noGrp="1"/>
          </p:cNvSpPr>
          <p:nvPr>
            <p:ph type="body" idx="1"/>
          </p:nvPr>
        </p:nvSpPr>
        <p:spPr>
          <a:xfrm>
            <a:off x="5476125" y="1772425"/>
            <a:ext cx="282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Picture:</a:t>
            </a:r>
            <a:endParaRPr>
              <a:solidFill>
                <a:srgbClr val="000000"/>
              </a:solidFill>
              <a:latin typeface="IM Fell English"/>
              <a:ea typeface="IM Fell English"/>
              <a:cs typeface="IM Fell English"/>
              <a:sym typeface="IM Fell Englis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M Fell English"/>
                <a:ea typeface="IM Fell English"/>
                <a:cs typeface="IM Fell English"/>
                <a:sym typeface="IM Fell English"/>
              </a:rPr>
              <a:t>Different Forms of Government</a:t>
            </a:r>
            <a:endParaRPr>
              <a:latin typeface="IM Fell English"/>
              <a:ea typeface="IM Fell English"/>
              <a:cs typeface="IM Fell English"/>
              <a:sym typeface="IM Fell English"/>
            </a:endParaRPr>
          </a:p>
        </p:txBody>
      </p:sp>
      <p:pic>
        <p:nvPicPr>
          <p:cNvPr id="61" name="Google Shape;61;p14"/>
          <p:cNvPicPr preferRelativeResize="0"/>
          <p:nvPr/>
        </p:nvPicPr>
        <p:blipFill>
          <a:blip r:embed="rId3">
            <a:alphaModFix/>
          </a:blip>
          <a:stretch>
            <a:fillRect/>
          </a:stretch>
        </p:blipFill>
        <p:spPr>
          <a:xfrm>
            <a:off x="0" y="3568905"/>
            <a:ext cx="9144000" cy="1574589"/>
          </a:xfrm>
          <a:prstGeom prst="rect">
            <a:avLst/>
          </a:prstGeom>
          <a:noFill/>
          <a:ln>
            <a:noFill/>
          </a:ln>
        </p:spPr>
      </p:pic>
      <p:pic>
        <p:nvPicPr>
          <p:cNvPr id="62" name="Google Shape;62;p14"/>
          <p:cNvPicPr preferRelativeResize="0"/>
          <p:nvPr/>
        </p:nvPicPr>
        <p:blipFill>
          <a:blip r:embed="rId4">
            <a:alphaModFix/>
          </a:blip>
          <a:stretch>
            <a:fillRect/>
          </a:stretch>
        </p:blipFill>
        <p:spPr>
          <a:xfrm>
            <a:off x="76200" y="572700"/>
            <a:ext cx="8991600" cy="2894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33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IM Fell English"/>
                <a:ea typeface="IM Fell English"/>
                <a:cs typeface="IM Fell English"/>
                <a:sym typeface="IM Fell English"/>
              </a:rPr>
              <a:t>Different Forms of Government</a:t>
            </a:r>
            <a:endParaRPr>
              <a:latin typeface="IM Fell English"/>
              <a:ea typeface="IM Fell English"/>
              <a:cs typeface="IM Fell English"/>
              <a:sym typeface="IM Fell English"/>
            </a:endParaRPr>
          </a:p>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9" name="Google Shape;69;p15"/>
          <p:cNvPicPr preferRelativeResize="0"/>
          <p:nvPr/>
        </p:nvPicPr>
        <p:blipFill>
          <a:blip r:embed="rId3">
            <a:alphaModFix/>
          </a:blip>
          <a:stretch>
            <a:fillRect/>
          </a:stretch>
        </p:blipFill>
        <p:spPr>
          <a:xfrm>
            <a:off x="42863" y="1152475"/>
            <a:ext cx="9058275" cy="1257300"/>
          </a:xfrm>
          <a:prstGeom prst="rect">
            <a:avLst/>
          </a:prstGeom>
          <a:noFill/>
          <a:ln>
            <a:noFill/>
          </a:ln>
        </p:spPr>
      </p:pic>
      <p:pic>
        <p:nvPicPr>
          <p:cNvPr id="70" name="Google Shape;70;p15"/>
          <p:cNvPicPr preferRelativeResize="0"/>
          <p:nvPr/>
        </p:nvPicPr>
        <p:blipFill>
          <a:blip r:embed="rId4">
            <a:alphaModFix/>
          </a:blip>
          <a:stretch>
            <a:fillRect/>
          </a:stretch>
        </p:blipFill>
        <p:spPr>
          <a:xfrm>
            <a:off x="13" y="2837827"/>
            <a:ext cx="9143999" cy="11903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531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IM Fell English"/>
                <a:ea typeface="IM Fell English"/>
                <a:cs typeface="IM Fell English"/>
                <a:sym typeface="IM Fell English"/>
              </a:rPr>
              <a:t>Different Forms of Government</a:t>
            </a:r>
            <a:endParaRPr>
              <a:latin typeface="IM Fell English"/>
              <a:ea typeface="IM Fell English"/>
              <a:cs typeface="IM Fell English"/>
              <a:sym typeface="IM Fell English"/>
            </a:endParaRPr>
          </a:p>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7" name="Google Shape;77;p16"/>
          <p:cNvPicPr preferRelativeResize="0"/>
          <p:nvPr/>
        </p:nvPicPr>
        <p:blipFill>
          <a:blip r:embed="rId3">
            <a:alphaModFix/>
          </a:blip>
          <a:stretch>
            <a:fillRect/>
          </a:stretch>
        </p:blipFill>
        <p:spPr>
          <a:xfrm>
            <a:off x="0" y="3060486"/>
            <a:ext cx="9144000" cy="934878"/>
          </a:xfrm>
          <a:prstGeom prst="rect">
            <a:avLst/>
          </a:prstGeom>
          <a:noFill/>
          <a:ln>
            <a:noFill/>
          </a:ln>
        </p:spPr>
      </p:pic>
      <p:pic>
        <p:nvPicPr>
          <p:cNvPr id="78" name="Google Shape;78;p16"/>
          <p:cNvPicPr preferRelativeResize="0"/>
          <p:nvPr/>
        </p:nvPicPr>
        <p:blipFill>
          <a:blip r:embed="rId4">
            <a:alphaModFix/>
          </a:blip>
          <a:stretch>
            <a:fillRect/>
          </a:stretch>
        </p:blipFill>
        <p:spPr>
          <a:xfrm>
            <a:off x="0" y="1152475"/>
            <a:ext cx="9144000" cy="144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M Fell English"/>
                <a:ea typeface="IM Fell English"/>
                <a:cs typeface="IM Fell English"/>
                <a:sym typeface="IM Fell English"/>
              </a:rPr>
              <a:t>Situation #1</a:t>
            </a:r>
            <a:endParaRPr>
              <a:latin typeface="IM Fell English"/>
              <a:ea typeface="IM Fell English"/>
              <a:cs typeface="IM Fell English"/>
              <a:sym typeface="IM Fell English"/>
            </a:endParaRPr>
          </a:p>
        </p:txBody>
      </p:sp>
      <p:pic>
        <p:nvPicPr>
          <p:cNvPr id="84" name="Google Shape;84;p17"/>
          <p:cNvPicPr preferRelativeResize="0"/>
          <p:nvPr/>
        </p:nvPicPr>
        <p:blipFill>
          <a:blip r:embed="rId3">
            <a:alphaModFix/>
          </a:blip>
          <a:stretch>
            <a:fillRect/>
          </a:stretch>
        </p:blipFill>
        <p:spPr>
          <a:xfrm>
            <a:off x="0" y="572691"/>
            <a:ext cx="9143999" cy="1033517"/>
          </a:xfrm>
          <a:prstGeom prst="rect">
            <a:avLst/>
          </a:prstGeom>
          <a:noFill/>
          <a:ln>
            <a:noFill/>
          </a:ln>
        </p:spPr>
      </p:pic>
      <p:sp>
        <p:nvSpPr>
          <p:cNvPr id="85" name="Google Shape;85;p17"/>
          <p:cNvSpPr txBox="1">
            <a:spLocks noGrp="1"/>
          </p:cNvSpPr>
          <p:nvPr>
            <p:ph type="body" idx="1"/>
          </p:nvPr>
        </p:nvSpPr>
        <p:spPr>
          <a:xfrm>
            <a:off x="98600" y="1772425"/>
            <a:ext cx="4281600" cy="310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Explanation: </a:t>
            </a:r>
            <a:endParaRPr>
              <a:solidFill>
                <a:srgbClr val="000000"/>
              </a:solidFill>
              <a:latin typeface="IM Fell English"/>
              <a:ea typeface="IM Fell English"/>
              <a:cs typeface="IM Fell English"/>
              <a:sym typeface="IM Fell English"/>
            </a:endParaRPr>
          </a:p>
        </p:txBody>
      </p:sp>
      <p:sp>
        <p:nvSpPr>
          <p:cNvPr id="86" name="Google Shape;86;p17"/>
          <p:cNvSpPr txBox="1">
            <a:spLocks noGrp="1"/>
          </p:cNvSpPr>
          <p:nvPr>
            <p:ph type="body" idx="1"/>
          </p:nvPr>
        </p:nvSpPr>
        <p:spPr>
          <a:xfrm>
            <a:off x="5451602" y="1772425"/>
            <a:ext cx="3069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Picture:</a:t>
            </a:r>
            <a:endParaRPr>
              <a:solidFill>
                <a:srgbClr val="000000"/>
              </a:solidFill>
              <a:latin typeface="IM Fell English"/>
              <a:ea typeface="IM Fell English"/>
              <a:cs typeface="IM Fell English"/>
              <a:sym typeface="IM Fell Englis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M Fell English"/>
                <a:ea typeface="IM Fell English"/>
                <a:cs typeface="IM Fell English"/>
                <a:sym typeface="IM Fell English"/>
              </a:rPr>
              <a:t>Situation #2</a:t>
            </a:r>
            <a:endParaRPr>
              <a:latin typeface="IM Fell English"/>
              <a:ea typeface="IM Fell English"/>
              <a:cs typeface="IM Fell English"/>
              <a:sym typeface="IM Fell English"/>
            </a:endParaRPr>
          </a:p>
        </p:txBody>
      </p:sp>
      <p:pic>
        <p:nvPicPr>
          <p:cNvPr id="92" name="Google Shape;92;p18"/>
          <p:cNvPicPr preferRelativeResize="0"/>
          <p:nvPr/>
        </p:nvPicPr>
        <p:blipFill>
          <a:blip r:embed="rId3">
            <a:alphaModFix/>
          </a:blip>
          <a:stretch>
            <a:fillRect/>
          </a:stretch>
        </p:blipFill>
        <p:spPr>
          <a:xfrm>
            <a:off x="0" y="572690"/>
            <a:ext cx="9144000" cy="1541721"/>
          </a:xfrm>
          <a:prstGeom prst="rect">
            <a:avLst/>
          </a:prstGeom>
          <a:noFill/>
          <a:ln>
            <a:noFill/>
          </a:ln>
        </p:spPr>
      </p:pic>
      <p:sp>
        <p:nvSpPr>
          <p:cNvPr id="93" name="Google Shape;93;p18"/>
          <p:cNvSpPr txBox="1">
            <a:spLocks noGrp="1"/>
          </p:cNvSpPr>
          <p:nvPr>
            <p:ph type="body" idx="1"/>
          </p:nvPr>
        </p:nvSpPr>
        <p:spPr>
          <a:xfrm>
            <a:off x="98600" y="2114400"/>
            <a:ext cx="4226400" cy="2763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Explanation: </a:t>
            </a:r>
            <a:endParaRPr>
              <a:solidFill>
                <a:srgbClr val="000000"/>
              </a:solidFill>
              <a:latin typeface="IM Fell English"/>
              <a:ea typeface="IM Fell English"/>
              <a:cs typeface="IM Fell English"/>
              <a:sym typeface="IM Fell English"/>
            </a:endParaRPr>
          </a:p>
        </p:txBody>
      </p:sp>
      <p:sp>
        <p:nvSpPr>
          <p:cNvPr id="94" name="Google Shape;94;p18"/>
          <p:cNvSpPr txBox="1">
            <a:spLocks noGrp="1"/>
          </p:cNvSpPr>
          <p:nvPr>
            <p:ph type="body" idx="1"/>
          </p:nvPr>
        </p:nvSpPr>
        <p:spPr>
          <a:xfrm>
            <a:off x="5491200" y="2201375"/>
            <a:ext cx="302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Picture:</a:t>
            </a:r>
            <a:endParaRPr>
              <a:solidFill>
                <a:srgbClr val="000000"/>
              </a:solidFill>
              <a:latin typeface="IM Fell English"/>
              <a:ea typeface="IM Fell English"/>
              <a:cs typeface="IM Fell English"/>
              <a:sym typeface="IM Fell English"/>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IM Fell English"/>
                <a:ea typeface="IM Fell English"/>
                <a:cs typeface="IM Fell English"/>
                <a:sym typeface="IM Fell English"/>
              </a:rPr>
              <a:t>Situation #3</a:t>
            </a:r>
            <a:endParaRPr dirty="0">
              <a:latin typeface="IM Fell English"/>
              <a:ea typeface="IM Fell English"/>
              <a:cs typeface="IM Fell English"/>
              <a:sym typeface="IM Fell English"/>
            </a:endParaRPr>
          </a:p>
        </p:txBody>
      </p:sp>
      <p:pic>
        <p:nvPicPr>
          <p:cNvPr id="100" name="Google Shape;100;p19"/>
          <p:cNvPicPr preferRelativeResize="0"/>
          <p:nvPr/>
        </p:nvPicPr>
        <p:blipFill>
          <a:blip r:embed="rId3">
            <a:alphaModFix/>
          </a:blip>
          <a:stretch>
            <a:fillRect/>
          </a:stretch>
        </p:blipFill>
        <p:spPr>
          <a:xfrm>
            <a:off x="0" y="572711"/>
            <a:ext cx="9143999" cy="1712827"/>
          </a:xfrm>
          <a:prstGeom prst="rect">
            <a:avLst/>
          </a:prstGeom>
          <a:noFill/>
          <a:ln>
            <a:noFill/>
          </a:ln>
        </p:spPr>
      </p:pic>
      <p:sp>
        <p:nvSpPr>
          <p:cNvPr id="101" name="Google Shape;101;p19"/>
          <p:cNvSpPr txBox="1">
            <a:spLocks noGrp="1"/>
          </p:cNvSpPr>
          <p:nvPr>
            <p:ph type="body" idx="1"/>
          </p:nvPr>
        </p:nvSpPr>
        <p:spPr>
          <a:xfrm>
            <a:off x="98600" y="2216100"/>
            <a:ext cx="4234200" cy="266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0000"/>
                </a:solidFill>
                <a:latin typeface="IM Fell English"/>
                <a:ea typeface="IM Fell English"/>
                <a:cs typeface="IM Fell English"/>
                <a:sym typeface="IM Fell English"/>
              </a:rPr>
              <a:t>Explanation: </a:t>
            </a:r>
            <a:endParaRPr dirty="0">
              <a:solidFill>
                <a:srgbClr val="000000"/>
              </a:solidFill>
              <a:latin typeface="IM Fell English"/>
              <a:ea typeface="IM Fell English"/>
              <a:cs typeface="IM Fell English"/>
              <a:sym typeface="IM Fell English"/>
            </a:endParaRPr>
          </a:p>
        </p:txBody>
      </p:sp>
      <p:sp>
        <p:nvSpPr>
          <p:cNvPr id="102" name="Google Shape;102;p19"/>
          <p:cNvSpPr txBox="1">
            <a:spLocks noGrp="1"/>
          </p:cNvSpPr>
          <p:nvPr>
            <p:ph type="body" idx="1"/>
          </p:nvPr>
        </p:nvSpPr>
        <p:spPr>
          <a:xfrm>
            <a:off x="4572003" y="2216100"/>
            <a:ext cx="3035100" cy="47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Picture:</a:t>
            </a:r>
            <a:endParaRPr>
              <a:solidFill>
                <a:srgbClr val="000000"/>
              </a:solidFill>
              <a:latin typeface="IM Fell English"/>
              <a:ea typeface="IM Fell English"/>
              <a:cs typeface="IM Fell English"/>
              <a:sym typeface="IM Fell English"/>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M Fell English"/>
                <a:ea typeface="IM Fell English"/>
                <a:cs typeface="IM Fell English"/>
                <a:sym typeface="IM Fell English"/>
              </a:rPr>
              <a:t>Situation #4</a:t>
            </a:r>
            <a:endParaRPr>
              <a:latin typeface="IM Fell English"/>
              <a:ea typeface="IM Fell English"/>
              <a:cs typeface="IM Fell English"/>
              <a:sym typeface="IM Fell English"/>
            </a:endParaRPr>
          </a:p>
          <a:p>
            <a:pPr marL="0" lvl="0" indent="0" algn="l" rtl="0">
              <a:spcBef>
                <a:spcPts val="0"/>
              </a:spcBef>
              <a:spcAft>
                <a:spcPts val="0"/>
              </a:spcAft>
              <a:buNone/>
            </a:pPr>
            <a:endParaRPr/>
          </a:p>
        </p:txBody>
      </p:sp>
      <p:pic>
        <p:nvPicPr>
          <p:cNvPr id="108" name="Google Shape;108;p20"/>
          <p:cNvPicPr preferRelativeResize="0"/>
          <p:nvPr/>
        </p:nvPicPr>
        <p:blipFill>
          <a:blip r:embed="rId3">
            <a:alphaModFix/>
          </a:blip>
          <a:stretch>
            <a:fillRect/>
          </a:stretch>
        </p:blipFill>
        <p:spPr>
          <a:xfrm>
            <a:off x="0" y="572690"/>
            <a:ext cx="9143999" cy="1895269"/>
          </a:xfrm>
          <a:prstGeom prst="rect">
            <a:avLst/>
          </a:prstGeom>
          <a:noFill/>
          <a:ln>
            <a:noFill/>
          </a:ln>
        </p:spPr>
      </p:pic>
      <p:sp>
        <p:nvSpPr>
          <p:cNvPr id="109" name="Google Shape;109;p20"/>
          <p:cNvSpPr txBox="1">
            <a:spLocks noGrp="1"/>
          </p:cNvSpPr>
          <p:nvPr>
            <p:ph type="body" idx="1"/>
          </p:nvPr>
        </p:nvSpPr>
        <p:spPr>
          <a:xfrm>
            <a:off x="591575" y="2571750"/>
            <a:ext cx="3944100" cy="247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Explanation: </a:t>
            </a:r>
            <a:endParaRPr>
              <a:solidFill>
                <a:srgbClr val="000000"/>
              </a:solidFill>
              <a:latin typeface="IM Fell English"/>
              <a:ea typeface="IM Fell English"/>
              <a:cs typeface="IM Fell English"/>
              <a:sym typeface="IM Fell English"/>
            </a:endParaRPr>
          </a:p>
        </p:txBody>
      </p:sp>
      <p:sp>
        <p:nvSpPr>
          <p:cNvPr id="110" name="Google Shape;110;p20"/>
          <p:cNvSpPr txBox="1">
            <a:spLocks noGrp="1"/>
          </p:cNvSpPr>
          <p:nvPr>
            <p:ph type="body" idx="1"/>
          </p:nvPr>
        </p:nvSpPr>
        <p:spPr>
          <a:xfrm>
            <a:off x="5246050" y="2571750"/>
            <a:ext cx="2827200" cy="45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Picture:</a:t>
            </a:r>
            <a:endParaRPr>
              <a:solidFill>
                <a:srgbClr val="000000"/>
              </a:solidFill>
              <a:latin typeface="IM Fell English"/>
              <a:ea typeface="IM Fell English"/>
              <a:cs typeface="IM Fell English"/>
              <a:sym typeface="IM Fell Englis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IM Fell English"/>
                <a:ea typeface="IM Fell English"/>
                <a:cs typeface="IM Fell English"/>
                <a:sym typeface="IM Fell English"/>
              </a:rPr>
              <a:t>Situation #5</a:t>
            </a:r>
            <a:endParaRPr>
              <a:latin typeface="IM Fell English"/>
              <a:ea typeface="IM Fell English"/>
              <a:cs typeface="IM Fell English"/>
              <a:sym typeface="IM Fell English"/>
            </a:endParaRPr>
          </a:p>
        </p:txBody>
      </p:sp>
      <p:pic>
        <p:nvPicPr>
          <p:cNvPr id="116" name="Google Shape;116;p21"/>
          <p:cNvPicPr preferRelativeResize="0"/>
          <p:nvPr/>
        </p:nvPicPr>
        <p:blipFill>
          <a:blip r:embed="rId3">
            <a:alphaModFix/>
          </a:blip>
          <a:stretch>
            <a:fillRect/>
          </a:stretch>
        </p:blipFill>
        <p:spPr>
          <a:xfrm>
            <a:off x="0" y="572688"/>
            <a:ext cx="9144000" cy="1367073"/>
          </a:xfrm>
          <a:prstGeom prst="rect">
            <a:avLst/>
          </a:prstGeom>
          <a:noFill/>
          <a:ln>
            <a:noFill/>
          </a:ln>
        </p:spPr>
      </p:pic>
      <p:sp>
        <p:nvSpPr>
          <p:cNvPr id="117" name="Google Shape;117;p21"/>
          <p:cNvSpPr txBox="1">
            <a:spLocks noGrp="1"/>
          </p:cNvSpPr>
          <p:nvPr>
            <p:ph type="body" idx="1"/>
          </p:nvPr>
        </p:nvSpPr>
        <p:spPr>
          <a:xfrm>
            <a:off x="157938" y="1939750"/>
            <a:ext cx="3944100" cy="310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Explanation: </a:t>
            </a:r>
            <a:endParaRPr>
              <a:solidFill>
                <a:srgbClr val="000000"/>
              </a:solidFill>
              <a:latin typeface="IM Fell English"/>
              <a:ea typeface="IM Fell English"/>
              <a:cs typeface="IM Fell English"/>
              <a:sym typeface="IM Fell English"/>
            </a:endParaRPr>
          </a:p>
        </p:txBody>
      </p:sp>
      <p:sp>
        <p:nvSpPr>
          <p:cNvPr id="118" name="Google Shape;118;p21"/>
          <p:cNvSpPr txBox="1">
            <a:spLocks noGrp="1"/>
          </p:cNvSpPr>
          <p:nvPr>
            <p:ph type="body" idx="1"/>
          </p:nvPr>
        </p:nvSpPr>
        <p:spPr>
          <a:xfrm>
            <a:off x="5535463" y="1939750"/>
            <a:ext cx="282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IM Fell English"/>
                <a:ea typeface="IM Fell English"/>
                <a:cs typeface="IM Fell English"/>
                <a:sym typeface="IM Fell English"/>
              </a:rPr>
              <a:t>Picture:</a:t>
            </a:r>
            <a:endParaRPr>
              <a:solidFill>
                <a:srgbClr val="000000"/>
              </a:solidFill>
              <a:latin typeface="IM Fell English"/>
              <a:ea typeface="IM Fell English"/>
              <a:cs typeface="IM Fell English"/>
              <a:sym typeface="IM Fell English"/>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Words>
  <Application>Microsoft Macintosh PowerPoint</Application>
  <PresentationFormat>On-screen Show (16:9)</PresentationFormat>
  <Paragraphs>23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IM Fell English</vt:lpstr>
      <vt:lpstr>Simple Light</vt:lpstr>
      <vt:lpstr>Gummy Bear Governments!</vt:lpstr>
      <vt:lpstr>Different Forms of Government</vt:lpstr>
      <vt:lpstr>Different Forms of Government </vt:lpstr>
      <vt:lpstr>Different Forms of Government </vt:lpstr>
      <vt:lpstr>Situation #1</vt:lpstr>
      <vt:lpstr>Situation #2</vt:lpstr>
      <vt:lpstr>Situation #3</vt:lpstr>
      <vt:lpstr>Situation #4 </vt:lpstr>
      <vt:lpstr>Situation #5</vt:lpstr>
      <vt:lpstr>Situation #6</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Gummy Bear Governments!</dc:title>
  <cp:lastModifiedBy>Dave Reeser</cp:lastModifiedBy>
  <cp:revision>1</cp:revision>
  <dcterms:modified xsi:type="dcterms:W3CDTF">2019-08-20T17:09:41Z</dcterms:modified>
</cp:coreProperties>
</file>