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1" r:id="rId1"/>
    <p:sldMasterId id="2147483682" r:id="rId2"/>
    <p:sldMasterId id="2147483683" r:id="rId3"/>
  </p:sldMasterIdLst>
  <p:notesMasterIdLst>
    <p:notesMasterId r:id="rId9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Lst>
  <p:sldSz cx="9144000" cy="5143500" type="screen16x9"/>
  <p:notesSz cx="6858000" cy="9144000"/>
  <p:embeddedFontLst>
    <p:embeddedFont>
      <p:font typeface="Open Sans" panose="020B0606030504020204" pitchFamily="34" charset="0"/>
      <p:regular r:id="rId92"/>
      <p:bold r:id="rId93"/>
      <p:italic r:id="rId94"/>
      <p:boldItalic r:id="rId95"/>
    </p:embeddedFont>
    <p:embeddedFont>
      <p:font typeface="PT Sans Narrow" panose="020B0506020203020204" pitchFamily="34" charset="77"/>
      <p:regular r:id="rId96"/>
      <p:bold r:id="rId97"/>
    </p:embeddedFont>
    <p:embeddedFont>
      <p:font typeface="Raleway" panose="020B0503030101060003" pitchFamily="34" charset="77"/>
      <p:regular r:id="rId98"/>
      <p:bold r:id="rId99"/>
      <p:italic r:id="rId100"/>
      <p:boldItalic r:id="rId101"/>
    </p:embeddedFont>
    <p:embeddedFont>
      <p:font typeface="Roboto" panose="02000000000000000000" pitchFamily="2" charset="0"/>
      <p:regular r:id="rId102"/>
      <p:bold r:id="rId103"/>
      <p:italic r:id="rId104"/>
      <p:boldItalic r:id="rId105"/>
    </p:embeddedFont>
    <p:embeddedFont>
      <p:font typeface="Source Sans Pro" panose="020B0403030403020204" pitchFamily="34" charset="0"/>
      <p:regular r:id="rId106"/>
      <p:bold r:id="rId107"/>
      <p:italic r:id="rId108"/>
      <p:boldItalic r:id="rId10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186430-4972-4EE3-B373-99CF7A764411}">
  <a:tblStyle styleId="{8C186430-4972-4EE3-B373-99CF7A76441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37"/>
  </p:normalViewPr>
  <p:slideViewPr>
    <p:cSldViewPr snapToGrid="0" snapToObjects="1">
      <p:cViewPr varScale="1">
        <p:scale>
          <a:sx n="119" d="100"/>
          <a:sy n="119" d="100"/>
        </p:scale>
        <p:origin x="8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theme" Target="theme/theme1.xml"/><Relationship Id="rId16" Type="http://schemas.openxmlformats.org/officeDocument/2006/relationships/slide" Target="slides/slide13.xml"/><Relationship Id="rId107" Type="http://schemas.openxmlformats.org/officeDocument/2006/relationships/font" Target="fonts/font16.fntdata"/><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font" Target="fonts/font11.fntdata"/><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font" Target="fonts/font4.fntdata"/><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tableStyles" Target="tableStyle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font" Target="fonts/font12.fntdata"/><Relationship Id="rId108" Type="http://schemas.openxmlformats.org/officeDocument/2006/relationships/font" Target="fonts/font17.fntdata"/><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notesMaster" Target="notesMasters/notesMaster1.xml"/><Relationship Id="rId96"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font" Target="fonts/font15.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font" Target="fonts/font3.fntdata"/><Relationship Id="rId99" Type="http://schemas.openxmlformats.org/officeDocument/2006/relationships/font" Target="fonts/font8.fntdata"/><Relationship Id="rId101"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font" Target="fonts/font18.fntdata"/><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font" Target="fonts/font6.fntdata"/><Relationship Id="rId104" Type="http://schemas.openxmlformats.org/officeDocument/2006/relationships/font" Target="fonts/font13.fntdata"/><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font" Target="fonts/font1.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presProps" Target="pres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font" Target="fonts/font9.fntdata"/><Relationship Id="rId105" Type="http://schemas.openxmlformats.org/officeDocument/2006/relationships/font" Target="fonts/font14.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font" Target="fonts/font2.fntdata"/><Relationship Id="rId98" Type="http://schemas.openxmlformats.org/officeDocument/2006/relationships/font" Target="fonts/font7.fntdata"/><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s://en.wikipedia.org/wiki/Convention_to_propose_amendments_to_the_United_States_Constitution" TargetMode="External"/><Relationship Id="rId3" Type="http://schemas.openxmlformats.org/officeDocument/2006/relationships/hyperlink" Target="https://en.wikipedia.org/wiki/United_States_House_of_Representatives" TargetMode="External"/><Relationship Id="rId7" Type="http://schemas.openxmlformats.org/officeDocument/2006/relationships/hyperlink" Target="https://en.wikipedia.org/wiki/Supermajority"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en.wikipedia.org/wiki/Two-thirds_majority" TargetMode="External"/><Relationship Id="rId11" Type="http://schemas.openxmlformats.org/officeDocument/2006/relationships/hyperlink" Target="https://en.wikipedia.org/wiki/State_ratifying_conventions" TargetMode="External"/><Relationship Id="rId5" Type="http://schemas.openxmlformats.org/officeDocument/2006/relationships/hyperlink" Target="https://en.wikipedia.org/wiki/Chief_Justice_of_the_United_States" TargetMode="External"/><Relationship Id="rId10" Type="http://schemas.openxmlformats.org/officeDocument/2006/relationships/hyperlink" Target="https://en.wikipedia.org/wiki/U.S._state" TargetMode="External"/><Relationship Id="rId4" Type="http://schemas.openxmlformats.org/officeDocument/2006/relationships/hyperlink" Target="https://en.wikipedia.org/wiki/United_States_Senate" TargetMode="External"/><Relationship Id="rId9" Type="http://schemas.openxmlformats.org/officeDocument/2006/relationships/hyperlink" Target="https://en.wikipedia.org/wiki/State_legislature_(United_States)" TargetMode="Externa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en.wikipedia.org/wiki/Election" TargetMode="External"/><Relationship Id="rId13" Type="http://schemas.openxmlformats.org/officeDocument/2006/relationships/hyperlink" Target="https://en.wikipedia.org/wiki/Political_history" TargetMode="External"/><Relationship Id="rId3" Type="http://schemas.openxmlformats.org/officeDocument/2006/relationships/hyperlink" Target="https://en.wikipedia.org/wiki/Advice_and_consent" TargetMode="External"/><Relationship Id="rId7" Type="http://schemas.openxmlformats.org/officeDocument/2006/relationships/hyperlink" Target="https://en.wikipedia.org/wiki/Political_party" TargetMode="External"/><Relationship Id="rId12" Type="http://schemas.openxmlformats.org/officeDocument/2006/relationships/hyperlink" Target="https://en.wikipedia.org/wiki/Political_science" TargetMode="External"/><Relationship Id="rId17" Type="http://schemas.openxmlformats.org/officeDocument/2006/relationships/hyperlink" Target="https://en.wikipedia.org/wiki/History_of_the_United_States_Democratic_Party" TargetMode="External"/><Relationship Id="rId2" Type="http://schemas.openxmlformats.org/officeDocument/2006/relationships/slide" Target="../slides/slide22.xml"/><Relationship Id="rId16" Type="http://schemas.openxmlformats.org/officeDocument/2006/relationships/hyperlink" Target="https://en.wikipedia.org/wiki/History_of_the_Republican_Party_(United_States)" TargetMode="External"/><Relationship Id="rId1" Type="http://schemas.openxmlformats.org/officeDocument/2006/relationships/notesMaster" Target="../notesMasters/notesMaster1.xml"/><Relationship Id="rId6" Type="http://schemas.openxmlformats.org/officeDocument/2006/relationships/hyperlink" Target="https://en.wikipedia.org/wiki/President_of_the_United_States" TargetMode="External"/><Relationship Id="rId11" Type="http://schemas.openxmlformats.org/officeDocument/2006/relationships/hyperlink" Target="https://en.wikipedia.org/wiki/Government" TargetMode="External"/><Relationship Id="rId5" Type="http://schemas.openxmlformats.org/officeDocument/2006/relationships/hyperlink" Target="https://en.wikipedia.org/wiki/Supreme_Court_of_the_United_States" TargetMode="External"/><Relationship Id="rId15" Type="http://schemas.openxmlformats.org/officeDocument/2006/relationships/hyperlink" Target="https://en.wikipedia.org/wiki/Elections_in_the_US" TargetMode="External"/><Relationship Id="rId10" Type="http://schemas.openxmlformats.org/officeDocument/2006/relationships/hyperlink" Target="https://en.wikipedia.org/wiki/Voting_system" TargetMode="External"/><Relationship Id="rId4" Type="http://schemas.openxmlformats.org/officeDocument/2006/relationships/hyperlink" Target="https://en.wikipedia.org/wiki/United_States_federal_judge" TargetMode="External"/><Relationship Id="rId9" Type="http://schemas.openxmlformats.org/officeDocument/2006/relationships/hyperlink" Target="https://en.wikipedia.org/wiki/Election_threshold" TargetMode="External"/><Relationship Id="rId14" Type="http://schemas.openxmlformats.org/officeDocument/2006/relationships/hyperlink" Target="https://en.wikipedia.org/wiki/Political_system"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6" Type="http://schemas.openxmlformats.org/officeDocument/2006/relationships/hyperlink" Target="https://en.wikipedia.org/wiki/National_Security_Advisor_(United_States)#cite_note-2" TargetMode="External"/><Relationship Id="rId21" Type="http://schemas.openxmlformats.org/officeDocument/2006/relationships/hyperlink" Target="https://en.wikipedia.org/wiki/White_House_press_corps" TargetMode="External"/><Relationship Id="rId34" Type="http://schemas.openxmlformats.org/officeDocument/2006/relationships/hyperlink" Target="https://en.wikipedia.org/wiki/Chairman_of_the_Joint_Chiefs_of_Staff" TargetMode="External"/><Relationship Id="rId42" Type="http://schemas.openxmlformats.org/officeDocument/2006/relationships/hyperlink" Target="https://en.wikipedia.org/wiki/Presidency_of_the_United_States" TargetMode="External"/><Relationship Id="rId47" Type="http://schemas.openxmlformats.org/officeDocument/2006/relationships/hyperlink" Target="https://en.wikipedia.org/wiki/United_States_Department_of_the_Treasury" TargetMode="External"/><Relationship Id="rId50" Type="http://schemas.openxmlformats.org/officeDocument/2006/relationships/hyperlink" Target="https://en.wikipedia.org/wiki/Democratic_National_Convention" TargetMode="External"/><Relationship Id="rId55" Type="http://schemas.openxmlformats.org/officeDocument/2006/relationships/hyperlink" Target="http://www.archives.gov/federal-register/electoral-college/provisions.html#provisions" TargetMode="External"/><Relationship Id="rId63" Type="http://schemas.openxmlformats.org/officeDocument/2006/relationships/hyperlink" Target="https://en.wikipedia.org/wiki/Corruption" TargetMode="External"/><Relationship Id="rId7" Type="http://schemas.openxmlformats.org/officeDocument/2006/relationships/hyperlink" Target="https://en.wikipedia.org/wiki/Seniority_in_the_United_States_Senate" TargetMode="External"/><Relationship Id="rId2" Type="http://schemas.openxmlformats.org/officeDocument/2006/relationships/slide" Target="../slides/slide27.xml"/><Relationship Id="rId16" Type="http://schemas.openxmlformats.org/officeDocument/2006/relationships/hyperlink" Target="https://en.wikipedia.org/wiki/Associate_Justice_of_the_Supreme_Court_of_the_United_States" TargetMode="External"/><Relationship Id="rId29" Type="http://schemas.openxmlformats.org/officeDocument/2006/relationships/hyperlink" Target="https://en.wikipedia.org/wiki/National_security" TargetMode="External"/><Relationship Id="rId11" Type="http://schemas.openxmlformats.org/officeDocument/2006/relationships/hyperlink" Target="https://en.wikipedia.org/wiki/Government_of_the_United_States" TargetMode="External"/><Relationship Id="rId24" Type="http://schemas.openxmlformats.org/officeDocument/2006/relationships/hyperlink" Target="https://en.wikipedia.org/wiki/Party_discipline" TargetMode="External"/><Relationship Id="rId32" Type="http://schemas.openxmlformats.org/officeDocument/2006/relationships/hyperlink" Target="https://en.wikipedia.org/wiki/United_States_Homeland_Security_Council" TargetMode="External"/><Relationship Id="rId37" Type="http://schemas.openxmlformats.org/officeDocument/2006/relationships/hyperlink" Target="https://en.wikipedia.org/wiki/Commandant_of_the_Marine_Corps" TargetMode="External"/><Relationship Id="rId40" Type="http://schemas.openxmlformats.org/officeDocument/2006/relationships/hyperlink" Target="https://en.wikipedia.org/wiki/Chief_of_the_National_Guard_Bureau" TargetMode="External"/><Relationship Id="rId45" Type="http://schemas.openxmlformats.org/officeDocument/2006/relationships/hyperlink" Target="https://en.wikipedia.org/wiki/Article_Two_of_the_United_States_Constitution" TargetMode="External"/><Relationship Id="rId53" Type="http://schemas.openxmlformats.org/officeDocument/2006/relationships/hyperlink" Target="https://en.wikipedia.org/wiki/Republican_National_Convention" TargetMode="External"/><Relationship Id="rId58" Type="http://schemas.openxmlformats.org/officeDocument/2006/relationships/hyperlink" Target="https://en.wikipedia.org/wiki/Legislator" TargetMode="External"/><Relationship Id="rId66" Type="http://schemas.openxmlformats.org/officeDocument/2006/relationships/hyperlink" Target="https://en.wikipedia.org/wiki/Smoking_prevention_laws" TargetMode="External"/><Relationship Id="rId5" Type="http://schemas.openxmlformats.org/officeDocument/2006/relationships/hyperlink" Target="https://en.wikipedia.org/wiki/President_of_the_Senate" TargetMode="External"/><Relationship Id="rId61" Type="http://schemas.openxmlformats.org/officeDocument/2006/relationships/hyperlink" Target="https://en.wikipedia.org/wiki/Law" TargetMode="External"/><Relationship Id="rId19" Type="http://schemas.openxmlformats.org/officeDocument/2006/relationships/hyperlink" Target="https://en.wikipedia.org/wiki/Spokesman" TargetMode="External"/><Relationship Id="rId14" Type="http://schemas.openxmlformats.org/officeDocument/2006/relationships/hyperlink" Target="https://en.wikipedia.org/wiki/United_States_Senate" TargetMode="External"/><Relationship Id="rId22" Type="http://schemas.openxmlformats.org/officeDocument/2006/relationships/hyperlink" Target="https://en.wikipedia.org/wiki/Advice_and_consent" TargetMode="External"/><Relationship Id="rId27" Type="http://schemas.openxmlformats.org/officeDocument/2006/relationships/hyperlink" Target="https://en.wikipedia.org/wiki/Executive_Office_of_the_President_of_the_United_States" TargetMode="External"/><Relationship Id="rId30" Type="http://schemas.openxmlformats.org/officeDocument/2006/relationships/hyperlink" Target="https://en.wikipedia.org/wiki/United_States_Department_of_Defense" TargetMode="External"/><Relationship Id="rId35" Type="http://schemas.openxmlformats.org/officeDocument/2006/relationships/hyperlink" Target="https://en.wikipedia.org/wiki/Vice_Chairman_of_the_Joint_Chiefs_of_Staff" TargetMode="External"/><Relationship Id="rId43" Type="http://schemas.openxmlformats.org/officeDocument/2006/relationships/hyperlink" Target="https://en.wikipedia.org/wiki/Command_and_control" TargetMode="External"/><Relationship Id="rId48" Type="http://schemas.openxmlformats.org/officeDocument/2006/relationships/hyperlink" Target="https://en.wikipedia.org/wiki/United_States_Secretary_of_the_Treasury#cite_note-3" TargetMode="External"/><Relationship Id="rId56" Type="http://schemas.openxmlformats.org/officeDocument/2006/relationships/hyperlink" Target="http://www.archives.gov/federal-register/electoral-college/provisions.html#law" TargetMode="External"/><Relationship Id="rId64" Type="http://schemas.openxmlformats.org/officeDocument/2006/relationships/hyperlink" Target="https://en.wikipedia.org/wiki/Tyranny_of_the_majority" TargetMode="External"/><Relationship Id="rId8" Type="http://schemas.openxmlformats.org/officeDocument/2006/relationships/hyperlink" Target="https://en.wikipedia.org/wiki/United_States_Department_of_Justice" TargetMode="External"/><Relationship Id="rId51" Type="http://schemas.openxmlformats.org/officeDocument/2006/relationships/hyperlink" Target="https://en.wikipedia.org/wiki/Superdelegate" TargetMode="External"/><Relationship Id="rId3" Type="http://schemas.openxmlformats.org/officeDocument/2006/relationships/hyperlink" Target="https://en.wikipedia.org/wiki/United_States_Constitution" TargetMode="External"/><Relationship Id="rId12" Type="http://schemas.openxmlformats.org/officeDocument/2006/relationships/hyperlink" Target="https://en.wikipedia.org/wiki/President_of_the_United_States" TargetMode="External"/><Relationship Id="rId17" Type="http://schemas.openxmlformats.org/officeDocument/2006/relationships/hyperlink" Target="https://en.wikipedia.org/wiki/Impeachment_in_the_United_States" TargetMode="External"/><Relationship Id="rId25" Type="http://schemas.openxmlformats.org/officeDocument/2006/relationships/hyperlink" Target="https://en.wikipedia.org/wiki/Legislature" TargetMode="External"/><Relationship Id="rId33" Type="http://schemas.openxmlformats.org/officeDocument/2006/relationships/hyperlink" Target="https://en.wikipedia.org/wiki/United_States_National_Security_Council" TargetMode="External"/><Relationship Id="rId38" Type="http://schemas.openxmlformats.org/officeDocument/2006/relationships/hyperlink" Target="https://en.wikipedia.org/wiki/Chief_of_Naval_Operations" TargetMode="External"/><Relationship Id="rId46" Type="http://schemas.openxmlformats.org/officeDocument/2006/relationships/hyperlink" Target="https://en.wikipedia.org/wiki/United_States_Armed_Forces" TargetMode="External"/><Relationship Id="rId59" Type="http://schemas.openxmlformats.org/officeDocument/2006/relationships/hyperlink" Target="https://en.wikipedia.org/wiki/Regulatory_agency" TargetMode="External"/><Relationship Id="rId67" Type="http://schemas.openxmlformats.org/officeDocument/2006/relationships/hyperlink" Target="https://en.wikipedia.org/wiki/Freedom_of_choice" TargetMode="External"/><Relationship Id="rId20" Type="http://schemas.openxmlformats.org/officeDocument/2006/relationships/hyperlink" Target="https://en.wikipedia.org/wiki/Administration_(government)" TargetMode="External"/><Relationship Id="rId41" Type="http://schemas.openxmlformats.org/officeDocument/2006/relationships/hyperlink" Target="https://en.wikipedia.org/wiki/The_Pentagon" TargetMode="External"/><Relationship Id="rId54" Type="http://schemas.openxmlformats.org/officeDocument/2006/relationships/hyperlink" Target="https://en.wikipedia.org/wiki/Republican_National_Committee" TargetMode="External"/><Relationship Id="rId62" Type="http://schemas.openxmlformats.org/officeDocument/2006/relationships/hyperlink" Target="https://en.wikipedia.org/wiki/Conflict_of_interest" TargetMode="External"/><Relationship Id="rId1" Type="http://schemas.openxmlformats.org/officeDocument/2006/relationships/notesMaster" Target="../notesMasters/notesMaster1.xml"/><Relationship Id="rId6" Type="http://schemas.openxmlformats.org/officeDocument/2006/relationships/hyperlink" Target="https://en.wikipedia.org/wiki/Pro_tempore" TargetMode="External"/><Relationship Id="rId15" Type="http://schemas.openxmlformats.org/officeDocument/2006/relationships/hyperlink" Target="https://en.wikipedia.org/wiki/Supreme_court" TargetMode="External"/><Relationship Id="rId23" Type="http://schemas.openxmlformats.org/officeDocument/2006/relationships/hyperlink" Target="https://en.wikipedia.org/wiki/U.S._Senate" TargetMode="External"/><Relationship Id="rId28" Type="http://schemas.openxmlformats.org/officeDocument/2006/relationships/hyperlink" Target="https://en.wikipedia.org/wiki/West_Wing" TargetMode="External"/><Relationship Id="rId36" Type="http://schemas.openxmlformats.org/officeDocument/2006/relationships/hyperlink" Target="https://en.wikipedia.org/wiki/Chief_of_Staff_of_the_United_States_Army" TargetMode="External"/><Relationship Id="rId49" Type="http://schemas.openxmlformats.org/officeDocument/2006/relationships/hyperlink" Target="https://en.wikipedia.org/wiki/Democratic_Party_(United_States)" TargetMode="External"/><Relationship Id="rId57" Type="http://schemas.openxmlformats.org/officeDocument/2006/relationships/hyperlink" Target="https://en.wikipedia.org/wiki/Government" TargetMode="External"/><Relationship Id="rId10" Type="http://schemas.openxmlformats.org/officeDocument/2006/relationships/hyperlink" Target="http://www.law.cornell.edu/uscode/text/28/503" TargetMode="External"/><Relationship Id="rId31" Type="http://schemas.openxmlformats.org/officeDocument/2006/relationships/hyperlink" Target="https://en.wikipedia.org/wiki/United_States_Secretary_of_Defense" TargetMode="External"/><Relationship Id="rId44" Type="http://schemas.openxmlformats.org/officeDocument/2006/relationships/hyperlink" Target="https://en.wikipedia.org/wiki/Military" TargetMode="External"/><Relationship Id="rId52" Type="http://schemas.openxmlformats.org/officeDocument/2006/relationships/hyperlink" Target="https://en.wikipedia.org/wiki/Republican_Party_(United_States)" TargetMode="External"/><Relationship Id="rId60" Type="http://schemas.openxmlformats.org/officeDocument/2006/relationships/hyperlink" Target="https://en.wikipedia.org/wiki/Contempt" TargetMode="External"/><Relationship Id="rId65" Type="http://schemas.openxmlformats.org/officeDocument/2006/relationships/hyperlink" Target="https://en.wikipedia.org/w/index.php?title=Medical_association&amp;action=edit&amp;redlink=1" TargetMode="External"/><Relationship Id="rId4" Type="http://schemas.openxmlformats.org/officeDocument/2006/relationships/hyperlink" Target="https://en.wikipedia.org/wiki/Vice_President_of_the_United_States" TargetMode="External"/><Relationship Id="rId9" Type="http://schemas.openxmlformats.org/officeDocument/2006/relationships/hyperlink" Target="https://en.wikipedia.org/wiki/Title_28_of_the_United_States_Code" TargetMode="External"/><Relationship Id="rId13" Type="http://schemas.openxmlformats.org/officeDocument/2006/relationships/hyperlink" Target="https://en.wikipedia.org/wiki/United_States_Cabinet" TargetMode="External"/><Relationship Id="rId18" Type="http://schemas.openxmlformats.org/officeDocument/2006/relationships/hyperlink" Target="https://en.wikipedia.org/wiki/White_House" TargetMode="External"/><Relationship Id="rId39" Type="http://schemas.openxmlformats.org/officeDocument/2006/relationships/hyperlink" Target="https://en.wikipedia.org/wiki/Chief_of_Staff_of_the_United_States_Air_Force"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en.wikipedia.org/wiki/Veto#United_States"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en.wikipedia.org/wiki/Twenty-fifth_Amendment_to_the_United_States_Constitution" TargetMode="External"/><Relationship Id="rId4" Type="http://schemas.openxmlformats.org/officeDocument/2006/relationships/hyperlink" Target="https://en.wikipedia.org/wiki/Veto_override"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en.wikipedia.org/wiki/Political_science" TargetMode="External"/><Relationship Id="rId7" Type="http://schemas.openxmlformats.org/officeDocument/2006/relationships/hyperlink" Target="https://en.wikipedia.org/wiki/History_of_the_United_States_Democratic_Party"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en.wikipedia.org/wiki/History_of_the_Republican_Party_(United_States)" TargetMode="External"/><Relationship Id="rId5" Type="http://schemas.openxmlformats.org/officeDocument/2006/relationships/hyperlink" Target="https://en.wikipedia.org/wiki/Political_system" TargetMode="External"/><Relationship Id="rId4" Type="http://schemas.openxmlformats.org/officeDocument/2006/relationships/hyperlink" Target="https://en.wikipedia.org/wiki/Political_history"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8" Type="http://schemas.openxmlformats.org/officeDocument/2006/relationships/hyperlink" Target="https://en.wikipedia.org/wiki/Buffalo_State_College" TargetMode="External"/><Relationship Id="rId3" Type="http://schemas.openxmlformats.org/officeDocument/2006/relationships/hyperlink" Target="https://en.wikipedia.org/wiki/Buffalo,_New_York" TargetMode="External"/><Relationship Id="rId7" Type="http://schemas.openxmlformats.org/officeDocument/2006/relationships/hyperlink" Target="https://en.wikipedia.org/wiki/Keith_Hughes_(historian)#cite_note-FBEventBadass-4" TargetMode="External"/><Relationship Id="rId2" Type="http://schemas.openxmlformats.org/officeDocument/2006/relationships/slide" Target="../slides/slide47.xml"/><Relationship Id="rId1" Type="http://schemas.openxmlformats.org/officeDocument/2006/relationships/notesMaster" Target="../notesMasters/notesMaster1.xml"/><Relationship Id="rId6" Type="http://schemas.openxmlformats.org/officeDocument/2006/relationships/hyperlink" Target="https://en.wikipedia.org/wiki/American_Heroes_Channel" TargetMode="External"/><Relationship Id="rId11" Type="http://schemas.openxmlformats.org/officeDocument/2006/relationships/hyperlink" Target="https://en.wikipedia.org/wiki/September_11_attacks" TargetMode="External"/><Relationship Id="rId5" Type="http://schemas.openxmlformats.org/officeDocument/2006/relationships/hyperlink" Target="https://en.wikipedia.org/wiki/History_(TV_channel)" TargetMode="External"/><Relationship Id="rId10" Type="http://schemas.openxmlformats.org/officeDocument/2006/relationships/hyperlink" Target="https://en.wikipedia.org/wiki/McKinley_Vocational_High_School" TargetMode="External"/><Relationship Id="rId4" Type="http://schemas.openxmlformats.org/officeDocument/2006/relationships/hyperlink" Target="https://en.wikipedia.org/wiki/YouTube" TargetMode="External"/><Relationship Id="rId9" Type="http://schemas.openxmlformats.org/officeDocument/2006/relationships/hyperlink" Target="https://en.wikipedia.org/wiki/University_of_Buffalo" TargetMode="Externa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8" Type="http://schemas.openxmlformats.org/officeDocument/2006/relationships/hyperlink" Target="http://www.nytimes.com/2015/09/29/technology/google-virtual-reality-system-aims-to-enliven-education.html" TargetMode="External"/><Relationship Id="rId13" Type="http://schemas.openxmlformats.org/officeDocument/2006/relationships/hyperlink" Target="https://www.icivics.org/games/do-i-have-right" TargetMode="External"/><Relationship Id="rId3" Type="http://schemas.openxmlformats.org/officeDocument/2006/relationships/hyperlink" Target="https://www.icivics.org/games/win-white-house" TargetMode="External"/><Relationship Id="rId7" Type="http://schemas.openxmlformats.org/officeDocument/2006/relationships/hyperlink" Target="http://www.nytimes.com/2016/01/20/technology/microsoft-acquires-minecraftedu-tailored-for-schools.html" TargetMode="External"/><Relationship Id="rId12" Type="http://schemas.openxmlformats.org/officeDocument/2006/relationships/hyperlink" Target="https://www.icivics.org/games/supreme-decision" TargetMode="External"/><Relationship Id="rId2" Type="http://schemas.openxmlformats.org/officeDocument/2006/relationships/slide" Target="../slides/slide50.xml"/><Relationship Id="rId16" Type="http://schemas.openxmlformats.org/officeDocument/2006/relationships/hyperlink" Target="http://www.nytimes.com/1983/10/12/opinion/l-high-court-s-9-men-were-a-surprise-to-one-225413.html" TargetMode="External"/><Relationship Id="rId1" Type="http://schemas.openxmlformats.org/officeDocument/2006/relationships/notesMaster" Target="../notesMasters/notesMaster1.xml"/><Relationship Id="rId6" Type="http://schemas.openxmlformats.org/officeDocument/2006/relationships/hyperlink" Target="http://www.nytimes.com/2013/01/22/books/my-beloved-world-a-memoir-by-sonia-sotomayor.html" TargetMode="External"/><Relationship Id="rId11" Type="http://schemas.openxmlformats.org/officeDocument/2006/relationships/hyperlink" Target="https://www.filamentgames.com/about" TargetMode="External"/><Relationship Id="rId5" Type="http://schemas.openxmlformats.org/officeDocument/2006/relationships/hyperlink" Target="http://www.nytimes.com/2016/03/28/technology/sandra-day-oconnor-supreme-court-video-games.html?_r=0#story-continues-2" TargetMode="External"/><Relationship Id="rId15" Type="http://schemas.openxmlformats.org/officeDocument/2006/relationships/hyperlink" Target="http://www.nytimes.com/2016/03/28/technology/sandra-day-oconnor-supreme-court-video-games.html?_r=0#story-continues-5" TargetMode="External"/><Relationship Id="rId10" Type="http://schemas.openxmlformats.org/officeDocument/2006/relationships/hyperlink" Target="https://education.asu.edu/faculty/james-gee" TargetMode="External"/><Relationship Id="rId4" Type="http://schemas.openxmlformats.org/officeDocument/2006/relationships/hyperlink" Target="https://www.icivics.org/our-story" TargetMode="External"/><Relationship Id="rId9" Type="http://schemas.openxmlformats.org/officeDocument/2006/relationships/hyperlink" Target="http://bronxlatin.com/2016/02/05/bronx-latin-12th-grade-civics-students-recieve-phone-call-from-the-white-house-and-letters-from-vice-president-joe-biden/" TargetMode="External"/><Relationship Id="rId14" Type="http://schemas.openxmlformats.org/officeDocument/2006/relationships/hyperlink" Target="http://www.nytimes.com/interactive/2016/03/03/technology/apple-iphone-fbi-fight-explained.html" TargetMode="Externa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8" Type="http://schemas.openxmlformats.org/officeDocument/2006/relationships/hyperlink" Target="http://www.senate.gov/artandhistory/history/common/generic/Featured_Bio_Thurmond.htm" TargetMode="External"/><Relationship Id="rId3" Type="http://schemas.openxmlformats.org/officeDocument/2006/relationships/hyperlink" Target="http://www.senate.gov/artandhistory/history/common/generic/Featured_Bio_Clay.htm" TargetMode="External"/><Relationship Id="rId7" Type="http://schemas.openxmlformats.org/officeDocument/2006/relationships/hyperlink" Target="http://www.senate.gov/artandhistory/history/minute/Huey_Long_Filibusters.htm" TargetMode="External"/><Relationship Id="rId2" Type="http://schemas.openxmlformats.org/officeDocument/2006/relationships/slide" Target="../slides/slide53.xml"/><Relationship Id="rId1" Type="http://schemas.openxmlformats.org/officeDocument/2006/relationships/notesMaster" Target="../notesMasters/notesMaster1.xml"/><Relationship Id="rId6" Type="http://schemas.openxmlformats.org/officeDocument/2006/relationships/hyperlink" Target="http://www.senate.gov/artandhistory/history/minute/Mr_Smith_Comes_To_Washington.htm" TargetMode="External"/><Relationship Id="rId5" Type="http://schemas.openxmlformats.org/officeDocument/2006/relationships/hyperlink" Target="http://www.senate.gov/artandhistory/history/minute/Cloture_Rule.htm" TargetMode="External"/><Relationship Id="rId4" Type="http://schemas.openxmlformats.org/officeDocument/2006/relationships/hyperlink" Target="http://www.senate.gov/artandhistory/history/common/generic/Featured_Bio_Benton.htm" TargetMode="External"/><Relationship Id="rId9" Type="http://schemas.openxmlformats.org/officeDocument/2006/relationships/hyperlink" Target="http://www.senate.gov/artandhistory/history/resources/pdf/Thurmond_filibuster_1957.pdf" TargetMode="Externa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3" Type="http://schemas.openxmlformats.org/officeDocument/2006/relationships/hyperlink" Target="https://en.wikipedia.org/wiki/U.S._state" TargetMode="External"/><Relationship Id="rId18" Type="http://schemas.openxmlformats.org/officeDocument/2006/relationships/hyperlink" Target="https://en.wikipedia.org/wiki/Supreme_Court_of_the_United_States" TargetMode="External"/><Relationship Id="rId26" Type="http://schemas.openxmlformats.org/officeDocument/2006/relationships/hyperlink" Target="https://en.wikipedia.org/wiki/United_States_Secretary_of_Defense" TargetMode="External"/><Relationship Id="rId39" Type="http://schemas.openxmlformats.org/officeDocument/2006/relationships/hyperlink" Target="https://en.wikipedia.org/wiki/Aerospace" TargetMode="External"/><Relationship Id="rId21" Type="http://schemas.openxmlformats.org/officeDocument/2006/relationships/hyperlink" Target="https://en.wikipedia.org/wiki/Independent_agencies_of_the_United_States_government" TargetMode="External"/><Relationship Id="rId34" Type="http://schemas.openxmlformats.org/officeDocument/2006/relationships/hyperlink" Target="https://en.wikipedia.org/wiki/Chief_of_Staff_of_the_United_States_Air_Force" TargetMode="External"/><Relationship Id="rId42" Type="http://schemas.openxmlformats.org/officeDocument/2006/relationships/hyperlink" Target="https://en.wikipedia.org/wiki/United_States_Secretary_of_Treasury" TargetMode="External"/><Relationship Id="rId7" Type="http://schemas.openxmlformats.org/officeDocument/2006/relationships/hyperlink" Target="https://en.wikipedia.org/wiki/United_States_presidential_election" TargetMode="External"/><Relationship Id="rId2" Type="http://schemas.openxmlformats.org/officeDocument/2006/relationships/slide" Target="../slides/slide80.xml"/><Relationship Id="rId16" Type="http://schemas.openxmlformats.org/officeDocument/2006/relationships/hyperlink" Target="https://en.wikipedia.org/wiki/Twenty-third_Amendment_to_the_United_States_Constitution" TargetMode="External"/><Relationship Id="rId29" Type="http://schemas.openxmlformats.org/officeDocument/2006/relationships/hyperlink" Target="https://en.wikipedia.org/wiki/Chairman_of_the_Joint_Chiefs_of_Staff" TargetMode="External"/><Relationship Id="rId1" Type="http://schemas.openxmlformats.org/officeDocument/2006/relationships/notesMaster" Target="../notesMasters/notesMaster1.xml"/><Relationship Id="rId6" Type="http://schemas.openxmlformats.org/officeDocument/2006/relationships/hyperlink" Target="https://en.wikipedia.org/wiki/Economic_Report_of_the_President" TargetMode="External"/><Relationship Id="rId11" Type="http://schemas.openxmlformats.org/officeDocument/2006/relationships/hyperlink" Target="https://en.wikipedia.org/wiki/Direct_election" TargetMode="External"/><Relationship Id="rId24" Type="http://schemas.openxmlformats.org/officeDocument/2006/relationships/hyperlink" Target="https://en.wikipedia.org/wiki/United_States_Senate" TargetMode="External"/><Relationship Id="rId32" Type="http://schemas.openxmlformats.org/officeDocument/2006/relationships/hyperlink" Target="https://en.wikipedia.org/wiki/Commandant_of_the_Marine_Corps" TargetMode="External"/><Relationship Id="rId37" Type="http://schemas.openxmlformats.org/officeDocument/2006/relationships/hyperlink" Target="https://en.wikipedia.org/wiki/List_of_space_agencies" TargetMode="External"/><Relationship Id="rId40" Type="http://schemas.openxmlformats.org/officeDocument/2006/relationships/hyperlink" Target="https://en.wikipedia.org/wiki/United_States_Secretary_of_State" TargetMode="External"/><Relationship Id="rId45" Type="http://schemas.openxmlformats.org/officeDocument/2006/relationships/hyperlink" Target="https://en.wikipedia.org/wiki/East_Wing" TargetMode="External"/><Relationship Id="rId5" Type="http://schemas.openxmlformats.org/officeDocument/2006/relationships/hyperlink" Target="https://en.wikipedia.org/wiki/White_House" TargetMode="External"/><Relationship Id="rId15" Type="http://schemas.openxmlformats.org/officeDocument/2006/relationships/hyperlink" Target="https://en.wikipedia.org/wiki/United_States_Congress" TargetMode="External"/><Relationship Id="rId23" Type="http://schemas.openxmlformats.org/officeDocument/2006/relationships/hyperlink" Target="https://en.wikipedia.org/wiki/Monetary_policy_of_the_United_States" TargetMode="External"/><Relationship Id="rId28" Type="http://schemas.openxmlformats.org/officeDocument/2006/relationships/hyperlink" Target="https://en.wikipedia.org/wiki/United_States_National_Security_Council" TargetMode="External"/><Relationship Id="rId36" Type="http://schemas.openxmlformats.org/officeDocument/2006/relationships/hyperlink" Target="https://en.wikipedia.org/wiki/Federal_government_of_the_United_States" TargetMode="External"/><Relationship Id="rId10" Type="http://schemas.openxmlformats.org/officeDocument/2006/relationships/hyperlink" Target="https://en.wikipedia.org/wiki/Citizenship_in_the_United_States" TargetMode="External"/><Relationship Id="rId19" Type="http://schemas.openxmlformats.org/officeDocument/2006/relationships/hyperlink" Target="https://en.wikipedia.org/wiki/School_prayer" TargetMode="External"/><Relationship Id="rId31" Type="http://schemas.openxmlformats.org/officeDocument/2006/relationships/hyperlink" Target="https://en.wikipedia.org/wiki/Chief_of_Staff_of_the_United_States_Army" TargetMode="External"/><Relationship Id="rId44" Type="http://schemas.openxmlformats.org/officeDocument/2006/relationships/hyperlink" Target="https://en.wikipedia.org/wiki/West_Wing" TargetMode="External"/><Relationship Id="rId4" Type="http://schemas.openxmlformats.org/officeDocument/2006/relationships/hyperlink" Target="https://en.wikipedia.org/wiki/President_of_the_United_States" TargetMode="External"/><Relationship Id="rId9" Type="http://schemas.openxmlformats.org/officeDocument/2006/relationships/hyperlink" Target="https://en.wikipedia.org/wiki/United_States" TargetMode="External"/><Relationship Id="rId14" Type="http://schemas.openxmlformats.org/officeDocument/2006/relationships/hyperlink" Target="https://en.wikipedia.org/wiki/District_of_Columbia" TargetMode="External"/><Relationship Id="rId22" Type="http://schemas.openxmlformats.org/officeDocument/2006/relationships/hyperlink" Target="https://en.wikipedia.org/wiki/Federal_Reserve_Banks" TargetMode="External"/><Relationship Id="rId27" Type="http://schemas.openxmlformats.org/officeDocument/2006/relationships/hyperlink" Target="https://en.wikipedia.org/wiki/United_States_Homeland_Security_Council" TargetMode="External"/><Relationship Id="rId30" Type="http://schemas.openxmlformats.org/officeDocument/2006/relationships/hyperlink" Target="https://en.wikipedia.org/wiki/Vice_Chairman_of_the_Joint_Chiefs_of_Staff" TargetMode="External"/><Relationship Id="rId35" Type="http://schemas.openxmlformats.org/officeDocument/2006/relationships/hyperlink" Target="https://en.wikipedia.org/wiki/Chief_of_the_National_Guard_Bureau" TargetMode="External"/><Relationship Id="rId43" Type="http://schemas.openxmlformats.org/officeDocument/2006/relationships/hyperlink" Target="https://en.wikipedia.org/wiki/White_House_Chief_of_Staff" TargetMode="External"/><Relationship Id="rId8" Type="http://schemas.openxmlformats.org/officeDocument/2006/relationships/hyperlink" Target="https://en.wikipedia.org/wiki/Vice_President_of_the_United_States" TargetMode="External"/><Relationship Id="rId3" Type="http://schemas.openxmlformats.org/officeDocument/2006/relationships/hyperlink" Target="https://en.wikipedia.org/wiki/Executive_Office_of_the_President" TargetMode="External"/><Relationship Id="rId12" Type="http://schemas.openxmlformats.org/officeDocument/2006/relationships/hyperlink" Target="https://en.wikipedia.org/wiki/Unpledged_elector" TargetMode="External"/><Relationship Id="rId17" Type="http://schemas.openxmlformats.org/officeDocument/2006/relationships/hyperlink" Target="https://en.wikipedia.org/wiki/Landmark_decision" TargetMode="External"/><Relationship Id="rId25" Type="http://schemas.openxmlformats.org/officeDocument/2006/relationships/hyperlink" Target="https://en.wikipedia.org/wiki/United_States_Department_of_Defense" TargetMode="External"/><Relationship Id="rId33" Type="http://schemas.openxmlformats.org/officeDocument/2006/relationships/hyperlink" Target="https://en.wikipedia.org/wiki/Chief_of_Naval_Operations" TargetMode="External"/><Relationship Id="rId38" Type="http://schemas.openxmlformats.org/officeDocument/2006/relationships/hyperlink" Target="https://en.wikipedia.org/wiki/Aeronautics" TargetMode="External"/><Relationship Id="rId20" Type="http://schemas.openxmlformats.org/officeDocument/2006/relationships/hyperlink" Target="https://en.wikipedia.org/wiki/Public_school_(government_funded)" TargetMode="External"/><Relationship Id="rId41" Type="http://schemas.openxmlformats.org/officeDocument/2006/relationships/hyperlink" Target="https://en.wikipedia.org/wiki/National_Security_Advisor_(United_States)" TargetMode="Externa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28a5369f0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28a5369f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FF"/>
                </a:solidFill>
              </a:rPr>
              <a:t>Latin Phrases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Amicus Curiae Brief</a:t>
            </a:r>
            <a:r>
              <a:rPr lang="en" sz="1000" b="1"/>
              <a:t>:</a:t>
            </a:r>
            <a:r>
              <a:rPr lang="en" sz="1000"/>
              <a:t> A brief submitted by an attorney who does not represent either side in the case but is to be considered a  “friend of the court.” In other words, one who wants to express his/or opinion on the question the the justices have to decide </a:t>
            </a:r>
            <a:endParaRPr sz="1000"/>
          </a:p>
          <a:p>
            <a:pPr marL="0" lvl="0" indent="0" algn="l" rtl="0">
              <a:lnSpc>
                <a:spcPct val="115000"/>
              </a:lnSpc>
              <a:spcBef>
                <a:spcPts val="1000"/>
              </a:spcBef>
              <a:spcAft>
                <a:spcPts val="0"/>
              </a:spcAft>
              <a:buNone/>
            </a:pPr>
            <a:r>
              <a:rPr lang="en" sz="1000" b="1">
                <a:solidFill>
                  <a:srgbClr val="FF0000"/>
                </a:solidFill>
              </a:rPr>
              <a:t>Writ of Certiorari</a:t>
            </a:r>
            <a:r>
              <a:rPr lang="en" sz="1000" b="1">
                <a:solidFill>
                  <a:schemeClr val="dk1"/>
                </a:solidFill>
              </a:rPr>
              <a:t>:</a:t>
            </a:r>
            <a:r>
              <a:rPr lang="en" sz="1000">
                <a:solidFill>
                  <a:schemeClr val="dk1"/>
                </a:solidFill>
              </a:rPr>
              <a:t> </a:t>
            </a:r>
            <a:r>
              <a:rPr lang="en" sz="1000"/>
              <a:t>An order by a higher court directing a lower court to send up a case for review</a:t>
            </a:r>
            <a:endParaRPr sz="1000"/>
          </a:p>
          <a:p>
            <a:pPr marL="0" lvl="0" indent="0" algn="l" rtl="0">
              <a:lnSpc>
                <a:spcPct val="115000"/>
              </a:lnSpc>
              <a:spcBef>
                <a:spcPts val="1000"/>
              </a:spcBef>
              <a:spcAft>
                <a:spcPts val="0"/>
              </a:spcAft>
              <a:buNone/>
            </a:pPr>
            <a:r>
              <a:rPr lang="en" sz="1000" b="1">
                <a:solidFill>
                  <a:srgbClr val="FF0000"/>
                </a:solidFill>
              </a:rPr>
              <a:t>Writ of Habeas Corpus</a:t>
            </a:r>
            <a:r>
              <a:rPr lang="en" sz="1000" b="1">
                <a:solidFill>
                  <a:schemeClr val="dk1"/>
                </a:solidFill>
              </a:rPr>
              <a:t>:</a:t>
            </a:r>
            <a:r>
              <a:rPr lang="en" sz="1000">
                <a:solidFill>
                  <a:schemeClr val="dk1"/>
                </a:solidFill>
              </a:rPr>
              <a:t> </a:t>
            </a:r>
            <a:r>
              <a:rPr lang="en" sz="1000"/>
              <a:t>An order by a higher court to produce an arrested person before a judge</a:t>
            </a:r>
            <a:endParaRPr sz="1000"/>
          </a:p>
          <a:p>
            <a:pPr marL="0" lvl="0" indent="0" algn="l" rtl="0">
              <a:lnSpc>
                <a:spcPct val="115000"/>
              </a:lnSpc>
              <a:spcBef>
                <a:spcPts val="1000"/>
              </a:spcBef>
              <a:spcAft>
                <a:spcPts val="0"/>
              </a:spcAft>
              <a:buNone/>
            </a:pPr>
            <a:r>
              <a:rPr lang="en" sz="1000" b="1">
                <a:solidFill>
                  <a:srgbClr val="FF0000"/>
                </a:solidFill>
              </a:rPr>
              <a:t>Stare Decisis</a:t>
            </a:r>
            <a:r>
              <a:rPr lang="en" sz="1000" b="1">
                <a:solidFill>
                  <a:schemeClr val="dk1"/>
                </a:solidFill>
              </a:rPr>
              <a:t>:</a:t>
            </a:r>
            <a:r>
              <a:rPr lang="en" sz="1000">
                <a:solidFill>
                  <a:schemeClr val="dk1"/>
                </a:solidFill>
              </a:rPr>
              <a:t> </a:t>
            </a:r>
            <a:r>
              <a:rPr lang="en" sz="1000"/>
              <a:t>“Let the decision stand,” or allowing prior rulings to control the current case</a:t>
            </a:r>
            <a:endParaRPr sz="1000"/>
          </a:p>
          <a:p>
            <a:pPr marL="0" lvl="0" indent="0" algn="l" rtl="0">
              <a:lnSpc>
                <a:spcPct val="115000"/>
              </a:lnSpc>
              <a:spcBef>
                <a:spcPts val="1000"/>
              </a:spcBef>
              <a:spcAft>
                <a:spcPts val="0"/>
              </a:spcAft>
              <a:buNone/>
            </a:pPr>
            <a:r>
              <a:rPr lang="en" sz="1000" b="1">
                <a:solidFill>
                  <a:srgbClr val="FF0000"/>
                </a:solidFill>
              </a:rPr>
              <a:t>In Forma Pauperis</a:t>
            </a:r>
            <a:r>
              <a:rPr lang="en" sz="1000" b="1">
                <a:solidFill>
                  <a:schemeClr val="dk1"/>
                </a:solidFill>
              </a:rPr>
              <a:t>:</a:t>
            </a:r>
            <a:r>
              <a:rPr lang="en" sz="1000">
                <a:solidFill>
                  <a:schemeClr val="dk1"/>
                </a:solidFill>
              </a:rPr>
              <a:t> </a:t>
            </a:r>
            <a:r>
              <a:rPr lang="en" sz="1000"/>
              <a:t>A method whereby a poor person can have his or her case heard in federal court without being charge a fee</a:t>
            </a:r>
            <a:endParaRPr sz="1000"/>
          </a:p>
          <a:p>
            <a:pPr marL="0" lvl="0" indent="0" algn="l" rtl="0">
              <a:lnSpc>
                <a:spcPct val="115000"/>
              </a:lnSpc>
              <a:spcBef>
                <a:spcPts val="1000"/>
              </a:spcBef>
              <a:spcAft>
                <a:spcPts val="0"/>
              </a:spcAft>
              <a:buNone/>
            </a:pPr>
            <a:r>
              <a:rPr lang="en" sz="1000" b="1">
                <a:solidFill>
                  <a:srgbClr val="FF0000"/>
                </a:solidFill>
              </a:rPr>
              <a:t>Ex Post Facto Law</a:t>
            </a:r>
            <a:r>
              <a:rPr lang="en" sz="1000" b="1">
                <a:solidFill>
                  <a:schemeClr val="dk1"/>
                </a:solidFill>
              </a:rPr>
              <a:t>:</a:t>
            </a:r>
            <a:r>
              <a:rPr lang="en" sz="1000">
                <a:solidFill>
                  <a:schemeClr val="dk1"/>
                </a:solidFill>
              </a:rPr>
              <a:t> </a:t>
            </a:r>
            <a:r>
              <a:rPr lang="en" sz="1000"/>
              <a:t>An ex post facto law is a law which makes a particular act illegal, and punishes people who committed that crime before the law was passed (when the act was legal)</a:t>
            </a:r>
            <a:endParaRPr sz="1000"/>
          </a:p>
          <a:p>
            <a:pPr marL="0" lvl="0" indent="0" algn="l" rtl="0">
              <a:lnSpc>
                <a:spcPct val="115000"/>
              </a:lnSpc>
              <a:spcBef>
                <a:spcPts val="1000"/>
              </a:spcBef>
              <a:spcAft>
                <a:spcPts val="0"/>
              </a:spcAft>
              <a:buNone/>
            </a:pPr>
            <a:r>
              <a:rPr lang="en" sz="1400" b="1">
                <a:solidFill>
                  <a:srgbClr val="0000FF"/>
                </a:solidFill>
              </a:rPr>
              <a:t>Amendments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10th Amendment</a:t>
            </a:r>
            <a:r>
              <a:rPr lang="en" sz="1000" b="1"/>
              <a:t>:</a:t>
            </a:r>
            <a:r>
              <a:rPr lang="en" sz="1000"/>
              <a:t> </a:t>
            </a:r>
            <a:r>
              <a:rPr lang="en" sz="1000">
                <a:highlight>
                  <a:srgbClr val="FFFFFF"/>
                </a:highlight>
              </a:rPr>
              <a:t>States that the powers that are not expressly given to the federal government by the Constitution are reserved to the states or the people. Also known as "reserved powers am</a:t>
            </a:r>
            <a:r>
              <a:rPr lang="en" sz="1000">
                <a:highlight>
                  <a:schemeClr val="lt1"/>
                </a:highlight>
              </a:rPr>
              <a:t>endment" or "states' rights amend</a:t>
            </a:r>
            <a:r>
              <a:rPr lang="en" sz="1000">
                <a:highlight>
                  <a:srgbClr val="FFFFFF"/>
                </a:highlight>
              </a:rPr>
              <a:t>ment". </a:t>
            </a:r>
            <a:r>
              <a:rPr lang="en" sz="1000"/>
              <a:t>An after thought. Has rarely had much practical significance From time to time the USSC has tried to interpret this amendment to put certain state activities beyond the reach of the federal government but invariably the USSC has later changed its mind and allowed (Washington) the federal government to regulate such matters as. . .  the hours that employees of a city owned mass transit system may work. The court did not find that running such a transportation system was one of the powers reserved to the states. Today, however, the court is beginning to give new life to the 10th. How far this will go . . . is to be seen.</a:t>
            </a:r>
            <a:endParaRPr sz="1000"/>
          </a:p>
          <a:p>
            <a:pPr marL="0" lvl="0" indent="0" algn="l" rtl="0">
              <a:lnSpc>
                <a:spcPct val="115000"/>
              </a:lnSpc>
              <a:spcBef>
                <a:spcPts val="1000"/>
              </a:spcBef>
              <a:spcAft>
                <a:spcPts val="0"/>
              </a:spcAft>
              <a:buNone/>
            </a:pPr>
            <a:r>
              <a:rPr lang="en" sz="1000" b="1">
                <a:solidFill>
                  <a:srgbClr val="FF0000"/>
                </a:solidFill>
              </a:rPr>
              <a:t>14th Amendment</a:t>
            </a:r>
            <a:r>
              <a:rPr lang="en" sz="1000"/>
              <a:t>: </a:t>
            </a:r>
            <a:r>
              <a:rPr lang="en" sz="1000">
                <a:highlight>
                  <a:srgbClr val="FFFFFF"/>
                </a:highlight>
              </a:rPr>
              <a:t>States that (1) All persons born in the U.S. are citizens; (2) no person can be deprived of life, liberty or property without due process of law;; (3) no state can deprive a person of equal protection of the laws</a:t>
            </a:r>
            <a:endParaRPr sz="1000"/>
          </a:p>
          <a:p>
            <a:pPr marL="0" lvl="0" indent="0" algn="l" rtl="0">
              <a:lnSpc>
                <a:spcPct val="115000"/>
              </a:lnSpc>
              <a:spcBef>
                <a:spcPts val="1000"/>
              </a:spcBef>
              <a:spcAft>
                <a:spcPts val="0"/>
              </a:spcAft>
              <a:buNone/>
            </a:pPr>
            <a:r>
              <a:rPr lang="en" sz="1000" b="1">
                <a:solidFill>
                  <a:srgbClr val="FF0000"/>
                </a:solidFill>
              </a:rPr>
              <a:t>15th Amendment</a:t>
            </a:r>
            <a:r>
              <a:rPr lang="en" sz="1000" b="1">
                <a:solidFill>
                  <a:schemeClr val="dk1"/>
                </a:solidFill>
              </a:rPr>
              <a:t>:</a:t>
            </a:r>
            <a:r>
              <a:rPr lang="en" sz="1000"/>
              <a:t> </a:t>
            </a:r>
            <a:r>
              <a:rPr lang="en" sz="1000">
                <a:highlight>
                  <a:srgbClr val="FFFFFF"/>
                </a:highlight>
              </a:rPr>
              <a:t>States that states cannot deny any person the right to vote because of race, color, or previous condition of servitude</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rPr>
              <a:t>16th Amendment</a:t>
            </a:r>
            <a:r>
              <a:rPr lang="en" sz="1000" b="1">
                <a:solidFill>
                  <a:schemeClr val="dk1"/>
                </a:solidFill>
              </a:rPr>
              <a:t>:</a:t>
            </a:r>
            <a:r>
              <a:rPr lang="en" sz="1000"/>
              <a:t> </a:t>
            </a:r>
            <a:r>
              <a:rPr lang="en" sz="1000">
                <a:highlight>
                  <a:srgbClr val="FFFFFF"/>
                </a:highlight>
              </a:rPr>
              <a:t>States  that Congress has the power to tax income</a:t>
            </a:r>
            <a:endParaRPr sz="1000"/>
          </a:p>
          <a:p>
            <a:pPr marL="0" lvl="0" indent="0" algn="l" rtl="0">
              <a:lnSpc>
                <a:spcPct val="115000"/>
              </a:lnSpc>
              <a:spcBef>
                <a:spcPts val="1000"/>
              </a:spcBef>
              <a:spcAft>
                <a:spcPts val="0"/>
              </a:spcAft>
              <a:buNone/>
            </a:pPr>
            <a:r>
              <a:rPr lang="en" sz="1000" b="1">
                <a:solidFill>
                  <a:srgbClr val="FF0000"/>
                </a:solidFill>
              </a:rPr>
              <a:t>17th Amendment</a:t>
            </a:r>
            <a:r>
              <a:rPr lang="en" sz="1000" b="1">
                <a:solidFill>
                  <a:schemeClr val="dk1"/>
                </a:solidFill>
              </a:rPr>
              <a:t>:</a:t>
            </a:r>
            <a:r>
              <a:rPr lang="en" sz="1000"/>
              <a:t> </a:t>
            </a:r>
            <a:r>
              <a:rPr lang="en" sz="1000">
                <a:highlight>
                  <a:srgbClr val="FFFFFF"/>
                </a:highlight>
              </a:rPr>
              <a:t>Established the direct election of senators (instead of being chosen by state legislatures)</a:t>
            </a:r>
            <a:endParaRPr sz="1000"/>
          </a:p>
          <a:p>
            <a:pPr marL="0" lvl="0" indent="0" algn="l" rtl="0">
              <a:lnSpc>
                <a:spcPct val="115000"/>
              </a:lnSpc>
              <a:spcBef>
                <a:spcPts val="1000"/>
              </a:spcBef>
              <a:spcAft>
                <a:spcPts val="0"/>
              </a:spcAft>
              <a:buNone/>
            </a:pPr>
            <a:r>
              <a:rPr lang="en" sz="1000" b="1">
                <a:solidFill>
                  <a:srgbClr val="FF0000"/>
                </a:solidFill>
              </a:rPr>
              <a:t>19th Amendment</a:t>
            </a:r>
            <a:r>
              <a:rPr lang="en" sz="1000" b="1">
                <a:solidFill>
                  <a:schemeClr val="dk1"/>
                </a:solidFill>
              </a:rPr>
              <a:t>:</a:t>
            </a:r>
            <a:r>
              <a:rPr lang="en" sz="1000"/>
              <a:t> </a:t>
            </a:r>
            <a:r>
              <a:rPr lang="en" sz="1000">
                <a:highlight>
                  <a:srgbClr val="FFFFFF"/>
                </a:highlight>
              </a:rPr>
              <a:t>States  that citizens cannot be denied the right to vote because of gender</a:t>
            </a:r>
            <a:endParaRPr sz="1000"/>
          </a:p>
          <a:p>
            <a:pPr marL="0" lvl="0" indent="0" algn="l" rtl="0">
              <a:lnSpc>
                <a:spcPct val="115000"/>
              </a:lnSpc>
              <a:spcBef>
                <a:spcPts val="1000"/>
              </a:spcBef>
              <a:spcAft>
                <a:spcPts val="0"/>
              </a:spcAft>
              <a:buNone/>
            </a:pPr>
            <a:r>
              <a:rPr lang="en" sz="1000" b="1">
                <a:solidFill>
                  <a:srgbClr val="FF0000"/>
                </a:solidFill>
              </a:rPr>
              <a:t>22nd Amendment</a:t>
            </a:r>
            <a:r>
              <a:rPr lang="en" sz="1000" b="1">
                <a:solidFill>
                  <a:schemeClr val="dk1"/>
                </a:solidFill>
              </a:rPr>
              <a:t>:</a:t>
            </a:r>
            <a:r>
              <a:rPr lang="en" sz="1000"/>
              <a:t> </a:t>
            </a:r>
            <a:r>
              <a:rPr lang="en" sz="1000">
                <a:highlight>
                  <a:srgbClr val="FFFFFF"/>
                </a:highlight>
              </a:rPr>
              <a:t>States that  the president is limited to two terms</a:t>
            </a:r>
            <a:endParaRPr sz="1000"/>
          </a:p>
          <a:p>
            <a:pPr marL="0" lvl="0" indent="0" algn="l" rtl="0">
              <a:lnSpc>
                <a:spcPct val="115000"/>
              </a:lnSpc>
              <a:spcBef>
                <a:spcPts val="1000"/>
              </a:spcBef>
              <a:spcAft>
                <a:spcPts val="0"/>
              </a:spcAft>
              <a:buNone/>
            </a:pPr>
            <a:r>
              <a:rPr lang="en" sz="1000" b="1">
                <a:solidFill>
                  <a:srgbClr val="FF0000"/>
                </a:solidFill>
              </a:rPr>
              <a:t>25th Amendment</a:t>
            </a:r>
            <a:r>
              <a:rPr lang="en" sz="1000" b="1">
                <a:solidFill>
                  <a:schemeClr val="dk1"/>
                </a:solidFill>
              </a:rPr>
              <a:t>:</a:t>
            </a:r>
            <a:r>
              <a:rPr lang="en" sz="1000"/>
              <a:t> </a:t>
            </a:r>
            <a:r>
              <a:rPr lang="en" sz="1000">
                <a:highlight>
                  <a:srgbClr val="FFFFFF"/>
                </a:highlight>
              </a:rPr>
              <a:t>States that  the Vice President shall become president in the event of death, resignation, removal from office or impairment that prevents the current president from fulfilling his or her duties</a:t>
            </a:r>
            <a:endParaRPr sz="1000"/>
          </a:p>
          <a:p>
            <a:pPr marL="0" lvl="0" indent="0" algn="l" rtl="0">
              <a:lnSpc>
                <a:spcPct val="115000"/>
              </a:lnSpc>
              <a:spcBef>
                <a:spcPts val="1000"/>
              </a:spcBef>
              <a:spcAft>
                <a:spcPts val="0"/>
              </a:spcAft>
              <a:buNone/>
            </a:pPr>
            <a:r>
              <a:rPr lang="en" sz="1000" b="1">
                <a:solidFill>
                  <a:srgbClr val="FF0000"/>
                </a:solidFill>
              </a:rPr>
              <a:t>26th Amendmen</a:t>
            </a:r>
            <a:r>
              <a:rPr lang="en" sz="1000">
                <a:solidFill>
                  <a:srgbClr val="FF0000"/>
                </a:solidFill>
              </a:rPr>
              <a:t>t</a:t>
            </a:r>
            <a:r>
              <a:rPr lang="en" sz="1000" b="1">
                <a:solidFill>
                  <a:schemeClr val="dk1"/>
                </a:solidFill>
              </a:rPr>
              <a:t>:</a:t>
            </a:r>
            <a:r>
              <a:rPr lang="en" sz="1000"/>
              <a:t> </a:t>
            </a:r>
            <a:r>
              <a:rPr lang="en" sz="1000">
                <a:highlight>
                  <a:srgbClr val="FFFFFF"/>
                </a:highlight>
              </a:rPr>
              <a:t>States that the right to vote shall not be denied based on age (18+ years of age)</a:t>
            </a:r>
            <a:endParaRPr sz="1000"/>
          </a:p>
          <a:p>
            <a:pPr marL="0" lvl="0" indent="0" algn="l" rtl="0">
              <a:lnSpc>
                <a:spcPct val="115000"/>
              </a:lnSpc>
              <a:spcBef>
                <a:spcPts val="1000"/>
              </a:spcBef>
              <a:spcAft>
                <a:spcPts val="0"/>
              </a:spcAft>
              <a:buNone/>
            </a:pPr>
            <a:r>
              <a:rPr lang="en" sz="1400" b="1">
                <a:solidFill>
                  <a:srgbClr val="0000FF"/>
                </a:solidFill>
              </a:rPr>
              <a:t>Precedent Setting USSC Cases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Dred Scott v. Sandford</a:t>
            </a:r>
            <a:r>
              <a:rPr lang="en" sz="1000" b="1">
                <a:solidFill>
                  <a:schemeClr val="dk1"/>
                </a:solidFill>
              </a:rPr>
              <a:t>:</a:t>
            </a:r>
            <a:r>
              <a:rPr lang="en" sz="1000"/>
              <a:t> Ruled that escaped slaves not free but property</a:t>
            </a:r>
            <a:endParaRPr sz="1000"/>
          </a:p>
          <a:p>
            <a:pPr marL="0" lvl="0" indent="0" algn="l" rtl="0">
              <a:lnSpc>
                <a:spcPct val="115000"/>
              </a:lnSpc>
              <a:spcBef>
                <a:spcPts val="1000"/>
              </a:spcBef>
              <a:spcAft>
                <a:spcPts val="0"/>
              </a:spcAft>
              <a:buNone/>
            </a:pPr>
            <a:r>
              <a:rPr lang="en" sz="1000" b="1">
                <a:solidFill>
                  <a:srgbClr val="FF0000"/>
                </a:solidFill>
              </a:rPr>
              <a:t>Marbury v. Madison</a:t>
            </a:r>
            <a:r>
              <a:rPr lang="en" sz="1000" b="1">
                <a:solidFill>
                  <a:schemeClr val="dk1"/>
                </a:solidFill>
              </a:rPr>
              <a:t>:</a:t>
            </a:r>
            <a:r>
              <a:rPr lang="en" sz="1000"/>
              <a:t> Established courts power of judicial review</a:t>
            </a:r>
            <a:endParaRPr sz="1000"/>
          </a:p>
          <a:p>
            <a:pPr marL="0" lvl="0" indent="0" algn="l" rtl="0">
              <a:lnSpc>
                <a:spcPct val="115000"/>
              </a:lnSpc>
              <a:spcBef>
                <a:spcPts val="1000"/>
              </a:spcBef>
              <a:spcAft>
                <a:spcPts val="0"/>
              </a:spcAft>
              <a:buNone/>
            </a:pPr>
            <a:r>
              <a:rPr lang="en" sz="1000" b="1">
                <a:solidFill>
                  <a:srgbClr val="FF0000"/>
                </a:solidFill>
              </a:rPr>
              <a:t>Mcculloch v. Maryland</a:t>
            </a:r>
            <a:r>
              <a:rPr lang="en" sz="1000" b="1">
                <a:solidFill>
                  <a:schemeClr val="dk1"/>
                </a:solidFill>
              </a:rPr>
              <a:t>:</a:t>
            </a:r>
            <a:r>
              <a:rPr lang="en" sz="1000"/>
              <a:t> Set precedent for broad interpretation of N&amp;P clause; thereby increasing power of Congress and the Federal government. Whether Congress had the power to set up a bank in Maryland? Whether a federal bank can be lawfully taxed by a state. The USSC having answered the first question with a YES and the second question with a NO, thus declared unconstitutional the Maryland law that sought to tax the national bank. Hence the bank was allowed to exist. The more broadly the USSC interprets the necessary and properly clause, the more power goes to the federal government (over the states) and to the Congress (over the other branches of government.</a:t>
            </a:r>
            <a:endParaRPr sz="2400">
              <a:solidFill>
                <a:srgbClr val="ADADAD"/>
              </a:solidFill>
            </a:endParaRPr>
          </a:p>
          <a:p>
            <a:pPr marL="0" lvl="0" indent="0" algn="l" rtl="0">
              <a:lnSpc>
                <a:spcPct val="115000"/>
              </a:lnSpc>
              <a:spcBef>
                <a:spcPts val="1000"/>
              </a:spcBef>
              <a:spcAft>
                <a:spcPts val="0"/>
              </a:spcAft>
              <a:buNone/>
            </a:pPr>
            <a:r>
              <a:rPr lang="en" sz="1000" b="1">
                <a:solidFill>
                  <a:srgbClr val="FF0000"/>
                </a:solidFill>
              </a:rPr>
              <a:t>Plessy v. Ferguson</a:t>
            </a:r>
            <a:r>
              <a:rPr lang="en" sz="1000" b="1">
                <a:solidFill>
                  <a:schemeClr val="dk1"/>
                </a:solidFill>
              </a:rPr>
              <a:t>:</a:t>
            </a:r>
            <a:r>
              <a:rPr lang="en" sz="1000"/>
              <a:t> Established separate but equal doctrine</a:t>
            </a:r>
            <a:endParaRPr sz="1000"/>
          </a:p>
          <a:p>
            <a:pPr marL="0" lvl="0" indent="0" algn="l" rtl="0">
              <a:lnSpc>
                <a:spcPct val="115000"/>
              </a:lnSpc>
              <a:spcBef>
                <a:spcPts val="1000"/>
              </a:spcBef>
              <a:spcAft>
                <a:spcPts val="0"/>
              </a:spcAft>
              <a:buNone/>
            </a:pPr>
            <a:r>
              <a:rPr lang="en" sz="1000" b="1">
                <a:solidFill>
                  <a:srgbClr val="FF0000"/>
                </a:solidFill>
              </a:rPr>
              <a:t>Brown v. Board of Education</a:t>
            </a:r>
            <a:r>
              <a:rPr lang="en" sz="1000" b="1">
                <a:solidFill>
                  <a:schemeClr val="dk1"/>
                </a:solidFill>
              </a:rPr>
              <a:t>:</a:t>
            </a:r>
            <a:r>
              <a:rPr lang="en" sz="1000" b="1">
                <a:solidFill>
                  <a:srgbClr val="FF0000"/>
                </a:solidFill>
              </a:rPr>
              <a:t> </a:t>
            </a:r>
            <a:r>
              <a:rPr lang="en" sz="1000"/>
              <a:t>Overturned Plessy and ordered “integration of public schools with all deliberate speed.”</a:t>
            </a:r>
            <a:endParaRPr sz="1000"/>
          </a:p>
          <a:p>
            <a:pPr marL="0" lvl="0" indent="0" algn="l" rtl="0">
              <a:lnSpc>
                <a:spcPct val="115000"/>
              </a:lnSpc>
              <a:spcBef>
                <a:spcPts val="1000"/>
              </a:spcBef>
              <a:spcAft>
                <a:spcPts val="0"/>
              </a:spcAft>
              <a:buNone/>
            </a:pPr>
            <a:r>
              <a:rPr lang="en" sz="1000" b="1">
                <a:solidFill>
                  <a:srgbClr val="FF0000"/>
                </a:solidFill>
              </a:rPr>
              <a:t>Gitlow v. New York</a:t>
            </a:r>
            <a:r>
              <a:rPr lang="en" sz="1000" b="1">
                <a:solidFill>
                  <a:schemeClr val="dk1"/>
                </a:solidFill>
              </a:rPr>
              <a:t>:</a:t>
            </a:r>
            <a:r>
              <a:rPr lang="en" sz="1000" b="1">
                <a:solidFill>
                  <a:srgbClr val="FF0000"/>
                </a:solidFill>
              </a:rPr>
              <a:t> </a:t>
            </a:r>
            <a:r>
              <a:rPr lang="en" sz="1000">
                <a:highlight>
                  <a:srgbClr val="FFFFFF"/>
                </a:highlight>
              </a:rPr>
              <a:t>Established precedent of federalizing Bill of Rights (applying them to States); States cannot deny freedom of speech: protected through due process clause of Amendment 14. Thus said that the bill of Rights are incorporated into the 14th Amendment</a:t>
            </a:r>
            <a:endParaRPr sz="1000" b="1"/>
          </a:p>
          <a:p>
            <a:pPr marL="0" lvl="0" indent="0" algn="l" rtl="0">
              <a:lnSpc>
                <a:spcPct val="115000"/>
              </a:lnSpc>
              <a:spcBef>
                <a:spcPts val="1000"/>
              </a:spcBef>
              <a:spcAft>
                <a:spcPts val="0"/>
              </a:spcAft>
              <a:buNone/>
            </a:pPr>
            <a:r>
              <a:rPr lang="en" sz="1000" b="1">
                <a:solidFill>
                  <a:srgbClr val="FF0000"/>
                </a:solidFill>
              </a:rPr>
              <a:t>Mapp v. Ohio</a:t>
            </a:r>
            <a:r>
              <a:rPr lang="en" sz="1000"/>
              <a:t>: Established exclusionary rule</a:t>
            </a:r>
            <a:endParaRPr sz="1000"/>
          </a:p>
          <a:p>
            <a:pPr marL="0" lvl="0" indent="0" algn="l" rtl="0">
              <a:lnSpc>
                <a:spcPct val="115000"/>
              </a:lnSpc>
              <a:spcBef>
                <a:spcPts val="1000"/>
              </a:spcBef>
              <a:spcAft>
                <a:spcPts val="0"/>
              </a:spcAft>
              <a:buNone/>
            </a:pPr>
            <a:r>
              <a:rPr lang="en" sz="1000" b="1">
                <a:solidFill>
                  <a:srgbClr val="FF0000"/>
                </a:solidFill>
              </a:rPr>
              <a:t>Gideon v. Wainwright</a:t>
            </a:r>
            <a:r>
              <a:rPr lang="en" sz="1000" b="1">
                <a:solidFill>
                  <a:schemeClr val="dk1"/>
                </a:solidFill>
              </a:rPr>
              <a:t>:</a:t>
            </a:r>
            <a:r>
              <a:rPr lang="en" sz="1000" b="1">
                <a:solidFill>
                  <a:srgbClr val="FF0000"/>
                </a:solidFill>
              </a:rPr>
              <a:t> </a:t>
            </a:r>
            <a:r>
              <a:rPr lang="en" sz="1000"/>
              <a:t>Established public defender's’ office</a:t>
            </a:r>
            <a:endParaRPr sz="1000"/>
          </a:p>
          <a:p>
            <a:pPr marL="0" lvl="0" indent="0" algn="l" rtl="0">
              <a:lnSpc>
                <a:spcPct val="115000"/>
              </a:lnSpc>
              <a:spcBef>
                <a:spcPts val="1000"/>
              </a:spcBef>
              <a:spcAft>
                <a:spcPts val="0"/>
              </a:spcAft>
              <a:buNone/>
            </a:pPr>
            <a:r>
              <a:rPr lang="en" sz="1000" b="1">
                <a:solidFill>
                  <a:srgbClr val="FF0000"/>
                </a:solidFill>
              </a:rPr>
              <a:t>Miranda v. Arizona</a:t>
            </a:r>
            <a:r>
              <a:rPr lang="en" sz="1000" b="1">
                <a:solidFill>
                  <a:schemeClr val="dk1"/>
                </a:solidFill>
              </a:rPr>
              <a:t>:</a:t>
            </a:r>
            <a:r>
              <a:rPr lang="en" sz="1000"/>
              <a:t> ruled that accused must have his Miranda right read prior to interrogation</a:t>
            </a:r>
            <a:endParaRPr sz="1000"/>
          </a:p>
          <a:p>
            <a:pPr marL="0" lvl="0" indent="0" algn="l" rtl="0">
              <a:lnSpc>
                <a:spcPct val="115000"/>
              </a:lnSpc>
              <a:spcBef>
                <a:spcPts val="1000"/>
              </a:spcBef>
              <a:spcAft>
                <a:spcPts val="0"/>
              </a:spcAft>
              <a:buNone/>
            </a:pPr>
            <a:r>
              <a:rPr lang="en" sz="1000" b="1">
                <a:solidFill>
                  <a:srgbClr val="FF0000"/>
                </a:solidFill>
              </a:rPr>
              <a:t>Roe v. Wade</a:t>
            </a:r>
            <a:r>
              <a:rPr lang="en" sz="1000" b="1">
                <a:solidFill>
                  <a:schemeClr val="dk1"/>
                </a:solidFill>
              </a:rPr>
              <a:t>:</a:t>
            </a:r>
            <a:r>
              <a:rPr lang="en" sz="1000" b="1">
                <a:solidFill>
                  <a:srgbClr val="FF0000"/>
                </a:solidFill>
              </a:rPr>
              <a:t> </a:t>
            </a:r>
            <a:r>
              <a:rPr lang="en" sz="1000"/>
              <a:t>ruled that women have a right to privacy and there an unfettered right to an abortion through second trimester</a:t>
            </a:r>
            <a:endParaRPr sz="1000"/>
          </a:p>
          <a:p>
            <a:pPr marL="0" lvl="0" indent="0" algn="l" rtl="0">
              <a:lnSpc>
                <a:spcPct val="115000"/>
              </a:lnSpc>
              <a:spcBef>
                <a:spcPts val="1000"/>
              </a:spcBef>
              <a:spcAft>
                <a:spcPts val="0"/>
              </a:spcAft>
              <a:buNone/>
            </a:pPr>
            <a:r>
              <a:rPr lang="en" sz="1400" b="1">
                <a:solidFill>
                  <a:srgbClr val="0000FF"/>
                </a:solidFill>
              </a:rPr>
              <a:t>Committees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Standing Committees</a:t>
            </a:r>
            <a:r>
              <a:rPr lang="en" sz="1000" b="1">
                <a:solidFill>
                  <a:schemeClr val="dk1"/>
                </a:solidFill>
              </a:rPr>
              <a:t>:</a:t>
            </a:r>
            <a:r>
              <a:rPr lang="en" sz="1000"/>
              <a:t> Permanently established legislative committees that consider and are responsible for legislation within a certain subject area</a:t>
            </a:r>
            <a:endParaRPr sz="1000"/>
          </a:p>
          <a:p>
            <a:pPr marL="0" lvl="0" indent="0" algn="l" rtl="0">
              <a:lnSpc>
                <a:spcPct val="115000"/>
              </a:lnSpc>
              <a:spcBef>
                <a:spcPts val="1000"/>
              </a:spcBef>
              <a:spcAft>
                <a:spcPts val="0"/>
              </a:spcAft>
              <a:buNone/>
            </a:pPr>
            <a:r>
              <a:rPr lang="en" sz="1000" b="1">
                <a:solidFill>
                  <a:srgbClr val="FF0000"/>
                </a:solidFill>
              </a:rPr>
              <a:t>Select Committees</a:t>
            </a:r>
            <a:r>
              <a:rPr lang="en" sz="1000" b="1">
                <a:solidFill>
                  <a:schemeClr val="dk1"/>
                </a:solidFill>
              </a:rPr>
              <a:t>:</a:t>
            </a:r>
            <a:r>
              <a:rPr lang="en" sz="1000" b="1">
                <a:solidFill>
                  <a:srgbClr val="FF0000"/>
                </a:solidFill>
              </a:rPr>
              <a:t> </a:t>
            </a:r>
            <a:r>
              <a:rPr lang="en" sz="1000"/>
              <a:t>Congressional committees appointed for a limited time and purpose</a:t>
            </a:r>
            <a:endParaRPr sz="1000"/>
          </a:p>
          <a:p>
            <a:pPr marL="0" lvl="0" indent="0" algn="l" rtl="0">
              <a:lnSpc>
                <a:spcPct val="115000"/>
              </a:lnSpc>
              <a:spcBef>
                <a:spcPts val="1000"/>
              </a:spcBef>
              <a:spcAft>
                <a:spcPts val="0"/>
              </a:spcAft>
              <a:buNone/>
            </a:pPr>
            <a:r>
              <a:rPr lang="en" sz="1000" b="1">
                <a:solidFill>
                  <a:srgbClr val="FF0000"/>
                </a:solidFill>
              </a:rPr>
              <a:t>Joint Committees</a:t>
            </a:r>
            <a:r>
              <a:rPr lang="en" sz="1000" b="1">
                <a:solidFill>
                  <a:schemeClr val="dk1"/>
                </a:solidFill>
              </a:rPr>
              <a:t>:</a:t>
            </a:r>
            <a:r>
              <a:rPr lang="en" sz="1000" b="1">
                <a:solidFill>
                  <a:srgbClr val="FF0000"/>
                </a:solidFill>
              </a:rPr>
              <a:t> </a:t>
            </a:r>
            <a:r>
              <a:rPr lang="en" sz="1000"/>
              <a:t>Committees on which both senators and representatives serve</a:t>
            </a:r>
            <a:endParaRPr sz="1000"/>
          </a:p>
          <a:p>
            <a:pPr marL="0" lvl="0" indent="0" algn="l" rtl="0">
              <a:lnSpc>
                <a:spcPct val="115000"/>
              </a:lnSpc>
              <a:spcBef>
                <a:spcPts val="1000"/>
              </a:spcBef>
              <a:spcAft>
                <a:spcPts val="1000"/>
              </a:spcAft>
              <a:buNone/>
            </a:pPr>
            <a:r>
              <a:rPr lang="en" sz="1000" b="1">
                <a:solidFill>
                  <a:srgbClr val="FF0000"/>
                </a:solidFill>
              </a:rPr>
              <a:t>Conference Committee</a:t>
            </a:r>
            <a:r>
              <a:rPr lang="en" sz="1000" b="1">
                <a:solidFill>
                  <a:schemeClr val="dk1"/>
                </a:solidFill>
              </a:rPr>
              <a:t>:</a:t>
            </a:r>
            <a:r>
              <a:rPr lang="en" sz="1000"/>
              <a:t> Joint committees appointed to resolve differences in the Senate and House versions of the same bill</a:t>
            </a:r>
            <a:endParaRPr sz="10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28a5369f0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128a5369f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FF"/>
                </a:solidFill>
                <a:highlight>
                  <a:srgbClr val="FFFFFF"/>
                </a:highlight>
              </a:rPr>
              <a:t>Famous Congressional Acts</a:t>
            </a:r>
            <a:endParaRPr sz="1400" b="1">
              <a:solidFill>
                <a:srgbClr val="0000FF"/>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War Powers Act</a:t>
            </a:r>
            <a:r>
              <a:rPr lang="en" sz="1000" b="1">
                <a:solidFill>
                  <a:schemeClr val="dk1"/>
                </a:solidFill>
              </a:rPr>
              <a:t>:</a:t>
            </a:r>
            <a:r>
              <a:rPr lang="en" sz="1000">
                <a:highlight>
                  <a:srgbClr val="FFFFFF"/>
                </a:highlight>
              </a:rPr>
              <a:t> </a:t>
            </a:r>
            <a:r>
              <a:rPr lang="en" sz="1000">
                <a:solidFill>
                  <a:schemeClr val="dk1"/>
                </a:solidFill>
                <a:highlight>
                  <a:srgbClr val="FFFFFF"/>
                </a:highlight>
              </a:rPr>
              <a:t>President could send troops overseas to an area where hostilities were imminent only if: 1. He notified Congressional leaders within 48 hours; 2. He withdrew troops within 60-90 days. 3. He consulted with Congress if troops were to engage in combat. Congress can pass resolution to have troops withdrawn at any time.</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Motor Voter Act</a:t>
            </a:r>
            <a:r>
              <a:rPr lang="en" sz="1000" b="1">
                <a:solidFill>
                  <a:schemeClr val="dk1"/>
                </a:solidFill>
              </a:rPr>
              <a:t>:</a:t>
            </a:r>
            <a:r>
              <a:rPr lang="en" sz="1000">
                <a:highlight>
                  <a:srgbClr val="FFFFFF"/>
                </a:highlight>
              </a:rPr>
              <a:t> </a:t>
            </a:r>
            <a:r>
              <a:rPr lang="en" sz="1000">
                <a:solidFill>
                  <a:schemeClr val="dk1"/>
                </a:solidFill>
                <a:highlight>
                  <a:srgbClr val="FFFFFF"/>
                </a:highlight>
              </a:rPr>
              <a:t>Requires states to allow people to register to vote when applying for driver's licenses or completing license renewal forms.</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Pendleton Act</a:t>
            </a:r>
            <a:r>
              <a:rPr lang="en" sz="1000" b="1">
                <a:solidFill>
                  <a:schemeClr val="dk1"/>
                </a:solidFill>
              </a:rPr>
              <a:t>:</a:t>
            </a:r>
            <a:r>
              <a:rPr lang="en" sz="1000" b="1">
                <a:solidFill>
                  <a:srgbClr val="FF0000"/>
                </a:solidFill>
                <a:highlight>
                  <a:srgbClr val="FFFFFF"/>
                </a:highlight>
              </a:rPr>
              <a:t> </a:t>
            </a:r>
            <a:r>
              <a:rPr lang="en" sz="1000">
                <a:highlight>
                  <a:srgbClr val="FFFFFF"/>
                </a:highlight>
              </a:rPr>
              <a:t>Federal legislation which created a system in which federal employees were chosen on the basis of competitive examinations, therefore making merit, or ability, the reason for hiring people to fill federal positions. This ended the use of the spoils system.</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Civil Rights Act of 1965</a:t>
            </a:r>
            <a:r>
              <a:rPr lang="en" sz="1000" b="1">
                <a:solidFill>
                  <a:schemeClr val="dk1"/>
                </a:solidFill>
              </a:rPr>
              <a:t>:</a:t>
            </a:r>
            <a:r>
              <a:rPr lang="en" sz="1000">
                <a:highlight>
                  <a:srgbClr val="FFFFFF"/>
                </a:highlight>
              </a:rPr>
              <a:t> </a:t>
            </a:r>
            <a:r>
              <a:rPr lang="en" sz="1000">
                <a:solidFill>
                  <a:schemeClr val="dk1"/>
                </a:solidFill>
                <a:highlight>
                  <a:srgbClr val="FFFFFF"/>
                </a:highlight>
              </a:rPr>
              <a:t>Bans discrimination in public places on basis of race, color, national origin or religion 1. prohibits employment discrimination on basis of gender and race, color, national origin or religion 2. allows employers to give racial preferences in hiring; 3. Executive Order #1246 required federal contractors to adopt affirmative action programs; 4. allowed class action suits; </a:t>
            </a:r>
            <a:endParaRPr sz="1000">
              <a:solidFill>
                <a:schemeClr val="dk1"/>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Voting Rights Act of 1965</a:t>
            </a:r>
            <a:r>
              <a:rPr lang="en" sz="1000" b="1">
                <a:solidFill>
                  <a:schemeClr val="dk1"/>
                </a:solidFill>
              </a:rPr>
              <a:t>:</a:t>
            </a:r>
            <a:r>
              <a:rPr lang="en" sz="1000">
                <a:highlight>
                  <a:srgbClr val="FFFFFF"/>
                </a:highlight>
              </a:rPr>
              <a:t> invalidated the use of any test (like a literacy test) or device to deny the vote and authorized federal examiners to register voters in states that had disenfranchised blacks; as more blacks became politically active and elected black representatives, it brought jobs, contracts, and facilities and services for the black community, encouraging greater social equality and decreasing the wealth and education gap.</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Patriot Act</a:t>
            </a:r>
            <a:r>
              <a:rPr lang="en" sz="1000" b="1">
                <a:solidFill>
                  <a:schemeClr val="dk1"/>
                </a:solidFill>
              </a:rPr>
              <a:t>:</a:t>
            </a:r>
            <a:r>
              <a:rPr lang="en" sz="1000" b="1">
                <a:solidFill>
                  <a:srgbClr val="FF0000"/>
                </a:solidFill>
                <a:highlight>
                  <a:srgbClr val="FFFFFF"/>
                </a:highlight>
              </a:rPr>
              <a:t> </a:t>
            </a:r>
            <a:r>
              <a:rPr lang="en" sz="1000">
                <a:highlight>
                  <a:srgbClr val="FFFFFF"/>
                </a:highlight>
              </a:rPr>
              <a:t>This act increased the ability of law enforcement agencies to search telephone, e-mail, medical, financial, and other records, eased restrictions on foreign intelligence gathering within the United States, expanded the Secretary of the Treasury's authority to regulate financial transactions, and enhanced the discretion of law enforcement and immigration authorities in detaining and deporting immigrants suspected of terrorism-related acts.</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Social Security Act of 1936</a:t>
            </a:r>
            <a:r>
              <a:rPr lang="en" sz="1000" b="1">
                <a:solidFill>
                  <a:schemeClr val="dk1"/>
                </a:solidFill>
              </a:rPr>
              <a:t>:</a:t>
            </a:r>
            <a:r>
              <a:rPr lang="en" sz="1000">
                <a:highlight>
                  <a:srgbClr val="FFFFFF"/>
                </a:highlight>
              </a:rPr>
              <a:t> passed to provide a minimal level of sustenance to older Americans.</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Clean Air Act of 1970</a:t>
            </a:r>
            <a:r>
              <a:rPr lang="en" sz="1000" b="1">
                <a:solidFill>
                  <a:schemeClr val="dk1"/>
                </a:solidFill>
              </a:rPr>
              <a:t>: </a:t>
            </a:r>
            <a:r>
              <a:rPr lang="en" sz="1000">
                <a:highlight>
                  <a:srgbClr val="FFFFFF"/>
                </a:highlight>
              </a:rPr>
              <a:t>Required EPA to develop and enforce regulations to protect the public from airborne contaminants; forced states to follow and make sure the laws for followed in relation to the EPA. States allowed to decide officials for enforcement.</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Clean Air Act of 1990</a:t>
            </a:r>
            <a:r>
              <a:rPr lang="en" sz="1000" b="1">
                <a:solidFill>
                  <a:schemeClr val="dk1"/>
                </a:solidFill>
              </a:rPr>
              <a:t>:</a:t>
            </a:r>
            <a:r>
              <a:rPr lang="en" sz="1000">
                <a:highlight>
                  <a:srgbClr val="FFFFFF"/>
                </a:highlight>
              </a:rPr>
              <a:t> Increased the Strictness of Air Pollution Regulations. Set a National limits of air toxin levels, requiring states to raise pollution controls to meet standards. Requires states to use pollution controls no weaker than the federal government's.</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Congressional Budget and Impoundment Act of 1974</a:t>
            </a:r>
            <a:r>
              <a:rPr lang="en" sz="1000" b="1">
                <a:solidFill>
                  <a:schemeClr val="dk1"/>
                </a:solidFill>
              </a:rPr>
              <a:t>:</a:t>
            </a:r>
            <a:r>
              <a:rPr lang="en" sz="1000">
                <a:highlight>
                  <a:srgbClr val="FFFFFF"/>
                </a:highlight>
              </a:rPr>
              <a:t> an act designed to reform the budgeting process by making Congress less dependent on the president's budget; established a fixed budget calendar and a budget committee in each house.</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Gramm Rudman Act</a:t>
            </a:r>
            <a:r>
              <a:rPr lang="en" sz="1000" b="1">
                <a:solidFill>
                  <a:schemeClr val="dk1"/>
                </a:solidFill>
              </a:rPr>
              <a:t>:</a:t>
            </a:r>
            <a:r>
              <a:rPr lang="en" sz="1000">
                <a:highlight>
                  <a:srgbClr val="FFFFFF"/>
                </a:highlight>
              </a:rPr>
              <a:t> </a:t>
            </a:r>
            <a:r>
              <a:rPr lang="en" sz="1000">
                <a:solidFill>
                  <a:schemeClr val="dk1"/>
                </a:solidFill>
                <a:highlight>
                  <a:srgbClr val="FFFFFF"/>
                </a:highlight>
              </a:rPr>
              <a:t>1. Set gradual reduction targets to lead a balanced budget. 2. Across-the-board budget cuts (sequestering of funds) to kick in if targets are not met. 3. Loopholes: abandonment in the late 80s.</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Endangered Species Act</a:t>
            </a:r>
            <a:r>
              <a:rPr lang="en" sz="1000" b="1">
                <a:solidFill>
                  <a:schemeClr val="dk1"/>
                </a:solidFill>
              </a:rPr>
              <a:t>:</a:t>
            </a:r>
            <a:r>
              <a:rPr lang="en" sz="1000">
                <a:highlight>
                  <a:srgbClr val="FFFFFF"/>
                </a:highlight>
              </a:rPr>
              <a:t> </a:t>
            </a:r>
            <a:r>
              <a:rPr lang="en" sz="1000">
                <a:solidFill>
                  <a:srgbClr val="222222"/>
                </a:solidFill>
                <a:highlight>
                  <a:srgbClr val="FFFFFF"/>
                </a:highlight>
              </a:rPr>
              <a:t>provides for the conserv</a:t>
            </a:r>
            <a:r>
              <a:rPr lang="en" sz="1000">
                <a:highlight>
                  <a:srgbClr val="FFFFFF"/>
                </a:highlight>
              </a:rPr>
              <a:t>ation of species that are endangered or threatene</a:t>
            </a:r>
            <a:r>
              <a:rPr lang="en" sz="1000">
                <a:solidFill>
                  <a:srgbClr val="222222"/>
                </a:solidFill>
                <a:highlight>
                  <a:srgbClr val="FFFFFF"/>
                </a:highlight>
              </a:rPr>
              <a:t>d throughout all or a significant portion of their range, and the conservation of the ecosystems on which they depend</a:t>
            </a:r>
            <a:endParaRPr sz="1000">
              <a:solidFill>
                <a:srgbClr val="222222"/>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Freedom of Information Act</a:t>
            </a:r>
            <a:r>
              <a:rPr lang="en" sz="1000" b="1">
                <a:solidFill>
                  <a:schemeClr val="dk1"/>
                </a:solidFill>
              </a:rPr>
              <a:t>:</a:t>
            </a:r>
            <a:r>
              <a:rPr lang="en" sz="1000" b="1">
                <a:solidFill>
                  <a:srgbClr val="FF0000"/>
                </a:solidFill>
                <a:highlight>
                  <a:srgbClr val="FFFFFF"/>
                </a:highlight>
              </a:rPr>
              <a:t> </a:t>
            </a:r>
            <a:r>
              <a:rPr lang="en" sz="1000">
                <a:highlight>
                  <a:srgbClr val="FFFFFF"/>
                </a:highlight>
              </a:rPr>
              <a:t>A law passed in 1966 that requires federal executive branch and regulatory agencies to make all information available to journalists, scholars, and the public, unless it falls into one of several confidential categories.</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Whistleblower Protection Act</a:t>
            </a:r>
            <a:r>
              <a:rPr lang="en" sz="1000" b="1">
                <a:solidFill>
                  <a:schemeClr val="dk1"/>
                </a:solidFill>
              </a:rPr>
              <a:t>:</a:t>
            </a:r>
            <a:r>
              <a:rPr lang="en" sz="1000" b="1">
                <a:solidFill>
                  <a:srgbClr val="FF0000"/>
                </a:solidFill>
                <a:highlight>
                  <a:srgbClr val="FFFFFF"/>
                </a:highlight>
              </a:rPr>
              <a:t> </a:t>
            </a:r>
            <a:r>
              <a:rPr lang="en" sz="1000">
                <a:solidFill>
                  <a:srgbClr val="222222"/>
                </a:solidFill>
                <a:highlight>
                  <a:srgbClr val="FFFFFF"/>
                </a:highlight>
              </a:rPr>
              <a:t>A law that protects federal </a:t>
            </a:r>
            <a:r>
              <a:rPr lang="en" sz="1000">
                <a:solidFill>
                  <a:srgbClr val="222222"/>
                </a:solidFill>
              </a:rPr>
              <a:t>whistleblowers</a:t>
            </a:r>
            <a:r>
              <a:rPr lang="en" sz="1000">
                <a:solidFill>
                  <a:srgbClr val="222222"/>
                </a:solidFill>
                <a:highlight>
                  <a:srgbClr val="FFFFFF"/>
                </a:highlight>
              </a:rPr>
              <a:t> who work for the government and report agency misconduct. </a:t>
            </a:r>
            <a:r>
              <a:rPr lang="en" sz="1000">
                <a:solidFill>
                  <a:srgbClr val="252525"/>
                </a:solidFill>
                <a:highlight>
                  <a:srgbClr val="FFFFFF"/>
                </a:highlight>
              </a:rPr>
              <a:t>A federal agency violates the Whistleblower Protection Act if agency authorities take (or threaten to take) retaliatory personnel action against any employee or applicant because of disclosure of information  . . . whether it be information describing gross mismanagement; gross waste of funds; an abuse of authority; or a substantial and specific danger to public health or safety.</a:t>
            </a:r>
            <a:endParaRPr sz="1000">
              <a:solidFill>
                <a:srgbClr val="FF0000"/>
              </a:solidFill>
              <a:highlight>
                <a:srgbClr val="FFFFFF"/>
              </a:highlight>
            </a:endParaRPr>
          </a:p>
          <a:p>
            <a:pPr marL="0" lvl="0" indent="0" algn="l" rtl="0">
              <a:lnSpc>
                <a:spcPct val="115000"/>
              </a:lnSpc>
              <a:spcBef>
                <a:spcPts val="1000"/>
              </a:spcBef>
              <a:spcAft>
                <a:spcPts val="0"/>
              </a:spcAft>
              <a:buNone/>
            </a:pPr>
            <a:r>
              <a:rPr lang="en" sz="1400" b="1">
                <a:solidFill>
                  <a:srgbClr val="0000FF"/>
                </a:solidFill>
                <a:highlight>
                  <a:srgbClr val="FFFFFF"/>
                </a:highlight>
              </a:rPr>
              <a:t>Institutions</a:t>
            </a:r>
            <a:endParaRPr sz="14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Linkage Institutions</a:t>
            </a:r>
            <a:r>
              <a:rPr lang="en" sz="1000" b="1">
                <a:solidFill>
                  <a:schemeClr val="dk1"/>
                </a:solidFill>
              </a:rPr>
              <a:t>:</a:t>
            </a:r>
            <a:r>
              <a:rPr lang="en" sz="1000" b="1">
                <a:solidFill>
                  <a:srgbClr val="FF0000"/>
                </a:solidFill>
                <a:highlight>
                  <a:srgbClr val="FFFFFF"/>
                </a:highlight>
              </a:rPr>
              <a:t> </a:t>
            </a:r>
            <a:r>
              <a:rPr lang="en" sz="1000">
                <a:solidFill>
                  <a:srgbClr val="222222"/>
                </a:solidFill>
              </a:rPr>
              <a:t>A structure within a society that connects the people to the government and the government to the people</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Federal Institutions of Government</a:t>
            </a:r>
            <a:r>
              <a:rPr lang="en" sz="1000" b="1">
                <a:solidFill>
                  <a:schemeClr val="dk1"/>
                </a:solidFill>
              </a:rPr>
              <a:t>:</a:t>
            </a:r>
            <a:r>
              <a:rPr lang="en" sz="1000" b="1">
                <a:solidFill>
                  <a:srgbClr val="FF0000"/>
                </a:solidFill>
                <a:highlight>
                  <a:srgbClr val="FFFFFF"/>
                </a:highlight>
              </a:rPr>
              <a:t> </a:t>
            </a:r>
            <a:r>
              <a:rPr lang="en" sz="1000">
                <a:solidFill>
                  <a:srgbClr val="222222"/>
                </a:solidFill>
              </a:rPr>
              <a:t>The Congress, Presidency, Judiciary and Bureaucracy</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400" b="1">
                <a:solidFill>
                  <a:srgbClr val="0000FF"/>
                </a:solidFill>
                <a:highlight>
                  <a:srgbClr val="FFFFFF"/>
                </a:highlight>
              </a:rPr>
              <a:t>Linkage Institutions</a:t>
            </a:r>
            <a:endParaRPr sz="14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Political Parties</a:t>
            </a:r>
            <a:r>
              <a:rPr lang="en" sz="1000" b="1">
                <a:solidFill>
                  <a:schemeClr val="dk1"/>
                </a:solidFill>
              </a:rPr>
              <a:t>:</a:t>
            </a:r>
            <a:r>
              <a:rPr lang="en" sz="1000">
                <a:highlight>
                  <a:srgbClr val="FFFFFF"/>
                </a:highlight>
              </a:rPr>
              <a:t> </a:t>
            </a:r>
            <a:r>
              <a:rPr lang="en" sz="1000">
                <a:solidFill>
                  <a:schemeClr val="dk1"/>
                </a:solidFill>
                <a:highlight>
                  <a:srgbClr val="FFFFFF"/>
                </a:highlight>
              </a:rPr>
              <a:t>An organization of people </a:t>
            </a:r>
            <a:r>
              <a:rPr lang="en" sz="1000">
                <a:highlight>
                  <a:srgbClr val="FFFFFF"/>
                </a:highlight>
              </a:rPr>
              <a:t>that seeks to elect candidates to public office.</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Interest Group</a:t>
            </a:r>
            <a:r>
              <a:rPr lang="en" sz="1000" b="1">
                <a:solidFill>
                  <a:schemeClr val="dk1"/>
                </a:solidFill>
              </a:rPr>
              <a:t>:</a:t>
            </a:r>
            <a:r>
              <a:rPr lang="en" sz="1000">
                <a:highlight>
                  <a:srgbClr val="FFFFFF"/>
                </a:highlight>
              </a:rPr>
              <a:t> An organization of people sharing a common interest or goal and that seeks to influence public policy.</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Campaigns and Elections</a:t>
            </a:r>
            <a:r>
              <a:rPr lang="en" sz="1000" b="1">
                <a:solidFill>
                  <a:schemeClr val="dk1"/>
                </a:solidFill>
              </a:rPr>
              <a:t>:</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Media</a:t>
            </a:r>
            <a:r>
              <a:rPr lang="en" sz="1000" b="1">
                <a:solidFill>
                  <a:schemeClr val="dk1"/>
                </a:solidFill>
              </a:rPr>
              <a: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400" b="1">
                <a:solidFill>
                  <a:srgbClr val="0000FF"/>
                </a:solidFill>
                <a:highlight>
                  <a:srgbClr val="FFFFFF"/>
                </a:highlight>
              </a:rPr>
              <a:t>Federal Institutions of Government</a:t>
            </a:r>
            <a:endParaRPr sz="1400" b="1">
              <a:solidFill>
                <a:srgbClr val="0000FF"/>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Congress</a:t>
            </a:r>
            <a:r>
              <a:rPr lang="en" sz="1000" b="1">
                <a:solidFill>
                  <a:schemeClr val="dk1"/>
                </a:solidFill>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Presidency</a:t>
            </a:r>
            <a:r>
              <a:rPr lang="en" sz="1000" b="1">
                <a:solidFill>
                  <a:schemeClr val="dk1"/>
                </a:solidFill>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Judiciary</a:t>
            </a:r>
            <a:r>
              <a:rPr lang="en" sz="1000" b="1">
                <a:solidFill>
                  <a:schemeClr val="dk1"/>
                </a:solidFill>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1000"/>
              </a:spcAft>
              <a:buNone/>
            </a:pPr>
            <a:r>
              <a:rPr lang="en" sz="1000" b="1">
                <a:solidFill>
                  <a:srgbClr val="FF0000"/>
                </a:solidFill>
                <a:highlight>
                  <a:srgbClr val="FFFFFF"/>
                </a:highlight>
              </a:rPr>
              <a:t>Bureaucracy</a:t>
            </a:r>
            <a:r>
              <a:rPr lang="en" sz="1000" b="1">
                <a:solidFill>
                  <a:schemeClr val="dk1"/>
                </a:solidFill>
              </a:rPr>
              <a:t>:</a:t>
            </a:r>
            <a:r>
              <a:rPr lang="en" sz="1000">
                <a:highlight>
                  <a:srgbClr val="FFFFFF"/>
                </a:highlight>
              </a:rPr>
              <a:t> A large, complex organization composed of appointed officials. </a:t>
            </a:r>
            <a:endParaRPr sz="1000">
              <a:highlight>
                <a:srgbClr val="FFFFFF"/>
              </a:highligh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28c8eaf9d_3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28c8eaf9d_3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28f365464_8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128f365464_8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2b7b836b6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2b7b836b6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2b7b836b6_4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12b7b836b6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28a411855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128a411855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28eeb9756_6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128eeb9756_6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SzPts val="1000"/>
              <a:buChar char="●"/>
            </a:pPr>
            <a:r>
              <a:rPr lang="en" sz="1000"/>
              <a:t>Not explicitly stated in Constitution</a:t>
            </a:r>
            <a:endParaRPr sz="1000"/>
          </a:p>
          <a:p>
            <a:pPr marL="457200" lvl="0" indent="-292100" algn="l" rtl="0">
              <a:lnSpc>
                <a:spcPct val="115000"/>
              </a:lnSpc>
              <a:spcBef>
                <a:spcPts val="0"/>
              </a:spcBef>
              <a:spcAft>
                <a:spcPts val="0"/>
              </a:spcAft>
              <a:buSzPts val="1000"/>
              <a:buChar char="●"/>
            </a:pPr>
            <a:r>
              <a:rPr lang="en" sz="1000"/>
              <a:t>Power given to court by the USSC in case of Marbury v. Madison</a:t>
            </a:r>
            <a:endParaRPr sz="1000"/>
          </a:p>
          <a:p>
            <a:pPr marL="457200" lvl="0" indent="-292100" algn="l" rtl="0">
              <a:lnSpc>
                <a:spcPct val="115000"/>
              </a:lnSpc>
              <a:spcBef>
                <a:spcPts val="0"/>
              </a:spcBef>
              <a:spcAft>
                <a:spcPts val="0"/>
              </a:spcAft>
              <a:buSzPts val="1000"/>
              <a:buChar char="●"/>
            </a:pPr>
            <a:r>
              <a:rPr lang="en" sz="1000"/>
              <a:t>One of only a few countries on the planet entrusting their courts with this power</a:t>
            </a:r>
            <a:endParaRPr sz="1000"/>
          </a:p>
          <a:p>
            <a:pPr marL="457200" lvl="0" indent="-292100" algn="l" rtl="0">
              <a:spcBef>
                <a:spcPts val="0"/>
              </a:spcBef>
              <a:spcAft>
                <a:spcPts val="0"/>
              </a:spcAft>
              <a:buSzPts val="1000"/>
              <a:buChar char="●"/>
            </a:pPr>
            <a:r>
              <a:rPr lang="en" sz="1000"/>
              <a:t>Gives court the power to check both the executive and legislative branch, thus also the bureaucracy.</a:t>
            </a:r>
            <a:endParaRPr sz="1000"/>
          </a:p>
          <a:p>
            <a:pPr marL="457200" lvl="0" indent="-292100" algn="l" rtl="0">
              <a:spcBef>
                <a:spcPts val="0"/>
              </a:spcBef>
              <a:spcAft>
                <a:spcPts val="0"/>
              </a:spcAft>
              <a:buSzPts val="1000"/>
              <a:buChar char="●"/>
            </a:pPr>
            <a:r>
              <a:rPr lang="en" sz="1000"/>
              <a:t>Given that the judges are appointed rather than elected, it can be argued that the courts are an undemocratic institution.</a:t>
            </a:r>
            <a:endParaRPr sz="1000"/>
          </a:p>
          <a:p>
            <a:pPr marL="457200" lvl="0" indent="-292100" algn="l" rtl="0">
              <a:spcBef>
                <a:spcPts val="0"/>
              </a:spcBef>
              <a:spcAft>
                <a:spcPts val="0"/>
              </a:spcAft>
              <a:buSzPts val="1000"/>
              <a:buChar char="●"/>
            </a:pPr>
            <a:r>
              <a:rPr lang="en" sz="1000"/>
              <a:t>A great example of the  court using its power of judicial review is the case of Roe v. Wade: the </a:t>
            </a:r>
            <a:r>
              <a:rPr lang="en" sz="1000">
                <a:solidFill>
                  <a:schemeClr val="dk1"/>
                </a:solidFill>
              </a:rPr>
              <a:t>case in which the court ruled that women have a right to privacy and there an unfettered right to an abortion through the second trimester.</a:t>
            </a:r>
            <a:endParaRPr sz="10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290093246_2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1290093246_2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spcBef>
                <a:spcPts val="0"/>
              </a:spcBef>
              <a:spcAft>
                <a:spcPts val="0"/>
              </a:spcAft>
              <a:buClr>
                <a:srgbClr val="333333"/>
              </a:buClr>
              <a:buSzPts val="1000"/>
              <a:buChar char="●"/>
            </a:pPr>
            <a:r>
              <a:rPr lang="en" sz="1000" b="1">
                <a:solidFill>
                  <a:srgbClr val="FF0000"/>
                </a:solidFill>
                <a:highlight>
                  <a:schemeClr val="lt1"/>
                </a:highlight>
              </a:rPr>
              <a:t>House</a:t>
            </a:r>
            <a:r>
              <a:rPr lang="en" sz="1000" b="1">
                <a:solidFill>
                  <a:schemeClr val="dk1"/>
                </a:solidFill>
              </a:rPr>
              <a:t>:</a:t>
            </a:r>
            <a:r>
              <a:rPr lang="en" sz="1000" b="1">
                <a:solidFill>
                  <a:srgbClr val="FF0000"/>
                </a:solidFill>
                <a:highlight>
                  <a:schemeClr val="lt1"/>
                </a:highlight>
              </a:rPr>
              <a:t> </a:t>
            </a:r>
            <a:r>
              <a:rPr lang="en" sz="1000">
                <a:solidFill>
                  <a:srgbClr val="333333"/>
                </a:solidFill>
                <a:highlight>
                  <a:schemeClr val="lt1"/>
                </a:highlight>
              </a:rPr>
              <a:t>Impeach</a:t>
            </a:r>
            <a:endParaRPr sz="1000" b="1">
              <a:solidFill>
                <a:srgbClr val="FF0000"/>
              </a:solidFill>
              <a:highlight>
                <a:schemeClr val="lt1"/>
              </a:highlight>
            </a:endParaRPr>
          </a:p>
          <a:p>
            <a:pPr marL="457200" lvl="0" indent="-292100" algn="l" rtl="0">
              <a:spcBef>
                <a:spcPts val="0"/>
              </a:spcBef>
              <a:spcAft>
                <a:spcPts val="0"/>
              </a:spcAft>
              <a:buClr>
                <a:schemeClr val="dk2"/>
              </a:buClr>
              <a:buSzPts val="1000"/>
              <a:buChar char="●"/>
            </a:pPr>
            <a:r>
              <a:rPr lang="en" sz="1000" b="1">
                <a:solidFill>
                  <a:srgbClr val="FF0000"/>
                </a:solidFill>
                <a:highlight>
                  <a:schemeClr val="lt1"/>
                </a:highlight>
              </a:rPr>
              <a:t>Both the Feds and State Gov</a:t>
            </a:r>
            <a:r>
              <a:rPr lang="en" sz="1000" b="1">
                <a:solidFill>
                  <a:schemeClr val="dk1"/>
                </a:solidFill>
              </a:rPr>
              <a:t>:</a:t>
            </a:r>
            <a:r>
              <a:rPr lang="en" sz="1000" b="1">
                <a:solidFill>
                  <a:srgbClr val="FF0000"/>
                </a:solidFill>
                <a:highlight>
                  <a:schemeClr val="lt1"/>
                </a:highlight>
              </a:rPr>
              <a:t> </a:t>
            </a:r>
            <a:r>
              <a:rPr lang="en" sz="1000">
                <a:solidFill>
                  <a:srgbClr val="333333"/>
                </a:solidFill>
                <a:highlight>
                  <a:schemeClr val="lt1"/>
                </a:highlight>
              </a:rPr>
              <a:t>Levy and collect taxes</a:t>
            </a:r>
            <a:endParaRPr sz="1000">
              <a:solidFill>
                <a:srgbClr val="333333"/>
              </a:solidFill>
              <a:highlight>
                <a:schemeClr val="lt1"/>
              </a:highlight>
            </a:endParaRPr>
          </a:p>
          <a:p>
            <a:pPr marL="457200" lvl="0" indent="-292100" algn="l" rtl="0">
              <a:spcBef>
                <a:spcPts val="0"/>
              </a:spcBef>
              <a:spcAft>
                <a:spcPts val="0"/>
              </a:spcAft>
              <a:buClr>
                <a:schemeClr val="dk2"/>
              </a:buClr>
              <a:buSzPts val="1000"/>
              <a:buChar char="●"/>
            </a:pPr>
            <a:r>
              <a:rPr lang="en" sz="1000" b="1">
                <a:solidFill>
                  <a:srgbClr val="FF0000"/>
                </a:solidFill>
                <a:highlight>
                  <a:schemeClr val="lt1"/>
                </a:highlight>
              </a:rPr>
              <a:t>Congress</a:t>
            </a:r>
            <a:r>
              <a:rPr lang="en" sz="1000" b="1">
                <a:solidFill>
                  <a:schemeClr val="dk1"/>
                </a:solidFill>
              </a:rPr>
              <a:t>:</a:t>
            </a:r>
            <a:r>
              <a:rPr lang="en" sz="1000">
                <a:solidFill>
                  <a:srgbClr val="333333"/>
                </a:solidFill>
                <a:highlight>
                  <a:schemeClr val="lt1"/>
                </a:highlight>
              </a:rPr>
              <a:t> Declare war</a:t>
            </a:r>
            <a:endParaRPr sz="1000">
              <a:solidFill>
                <a:srgbClr val="333333"/>
              </a:solidFill>
              <a:highlight>
                <a:schemeClr val="lt1"/>
              </a:highlight>
            </a:endParaRPr>
          </a:p>
          <a:p>
            <a:pPr marL="457200" lvl="0" indent="-292100" algn="l" rtl="0">
              <a:spcBef>
                <a:spcPts val="0"/>
              </a:spcBef>
              <a:spcAft>
                <a:spcPts val="0"/>
              </a:spcAft>
              <a:buClr>
                <a:schemeClr val="dk2"/>
              </a:buClr>
              <a:buSzPts val="1000"/>
              <a:buChar char="●"/>
            </a:pPr>
            <a:r>
              <a:rPr lang="en" sz="1000" b="1">
                <a:solidFill>
                  <a:srgbClr val="FF0000"/>
                </a:solidFill>
                <a:highlight>
                  <a:schemeClr val="lt1"/>
                </a:highlight>
              </a:rPr>
              <a:t>Congress</a:t>
            </a:r>
            <a:r>
              <a:rPr lang="en" sz="1000" b="1">
                <a:solidFill>
                  <a:schemeClr val="dk1"/>
                </a:solidFill>
              </a:rPr>
              <a:t>:</a:t>
            </a:r>
            <a:r>
              <a:rPr lang="en" sz="1000">
                <a:solidFill>
                  <a:srgbClr val="333333"/>
                </a:solidFill>
                <a:highlight>
                  <a:schemeClr val="lt1"/>
                </a:highlight>
              </a:rPr>
              <a:t> Provide and maintain a navy</a:t>
            </a:r>
            <a:endParaRPr sz="1000">
              <a:solidFill>
                <a:srgbClr val="333333"/>
              </a:solidFill>
              <a:highlight>
                <a:schemeClr val="lt1"/>
              </a:highlight>
            </a:endParaRPr>
          </a:p>
          <a:p>
            <a:pPr marL="457200" lvl="0" indent="-292100" algn="l" rtl="0">
              <a:spcBef>
                <a:spcPts val="0"/>
              </a:spcBef>
              <a:spcAft>
                <a:spcPts val="0"/>
              </a:spcAft>
              <a:buClr>
                <a:schemeClr val="dk2"/>
              </a:buClr>
              <a:buSzPts val="1000"/>
              <a:buChar char="●"/>
            </a:pPr>
            <a:r>
              <a:rPr lang="en" sz="1000" b="1">
                <a:solidFill>
                  <a:srgbClr val="FF0000"/>
                </a:solidFill>
                <a:highlight>
                  <a:schemeClr val="lt1"/>
                </a:highlight>
              </a:rPr>
              <a:t>Congress</a:t>
            </a:r>
            <a:r>
              <a:rPr lang="en" sz="1000" b="1">
                <a:solidFill>
                  <a:schemeClr val="dk1"/>
                </a:solidFill>
              </a:rPr>
              <a:t>:</a:t>
            </a:r>
            <a:r>
              <a:rPr lang="en" sz="1000">
                <a:solidFill>
                  <a:srgbClr val="333333"/>
                </a:solidFill>
                <a:highlight>
                  <a:schemeClr val="lt1"/>
                </a:highlight>
              </a:rPr>
              <a:t> Create courts inferior to the US Supreme Court</a:t>
            </a:r>
            <a:endParaRPr sz="1000">
              <a:solidFill>
                <a:srgbClr val="333333"/>
              </a:solidFill>
              <a:highlight>
                <a:schemeClr val="lt1"/>
              </a:highlight>
            </a:endParaRPr>
          </a:p>
          <a:p>
            <a:pPr marL="457200" lvl="0" indent="-292100" algn="l" rtl="0">
              <a:spcBef>
                <a:spcPts val="0"/>
              </a:spcBef>
              <a:spcAft>
                <a:spcPts val="0"/>
              </a:spcAft>
              <a:buClr>
                <a:schemeClr val="dk2"/>
              </a:buClr>
              <a:buSzPts val="1000"/>
              <a:buChar char="●"/>
            </a:pPr>
            <a:r>
              <a:rPr lang="en" sz="1000" b="1">
                <a:solidFill>
                  <a:srgbClr val="FF0000"/>
                </a:solidFill>
                <a:highlight>
                  <a:schemeClr val="lt1"/>
                </a:highlight>
              </a:rPr>
              <a:t>Congress</a:t>
            </a:r>
            <a:r>
              <a:rPr lang="en" sz="1000" b="1">
                <a:solidFill>
                  <a:schemeClr val="dk1"/>
                </a:solidFill>
              </a:rPr>
              <a:t>:</a:t>
            </a:r>
            <a:r>
              <a:rPr lang="en" sz="1000">
                <a:solidFill>
                  <a:srgbClr val="333333"/>
                </a:solidFill>
                <a:highlight>
                  <a:schemeClr val="lt1"/>
                </a:highlight>
              </a:rPr>
              <a:t> Increase/decrease the number of USSC justices</a:t>
            </a:r>
            <a:endParaRPr sz="1000">
              <a:solidFill>
                <a:srgbClr val="333333"/>
              </a:solidFill>
              <a:highlight>
                <a:schemeClr val="lt1"/>
              </a:highlight>
            </a:endParaRPr>
          </a:p>
          <a:p>
            <a:pPr marL="457200" lvl="0" indent="-292100" algn="l" rtl="0">
              <a:spcBef>
                <a:spcPts val="0"/>
              </a:spcBef>
              <a:spcAft>
                <a:spcPts val="0"/>
              </a:spcAft>
              <a:buClr>
                <a:schemeClr val="dk2"/>
              </a:buClr>
              <a:buSzPts val="1000"/>
              <a:buChar char="●"/>
            </a:pPr>
            <a:r>
              <a:rPr lang="en" sz="1000" b="1">
                <a:solidFill>
                  <a:srgbClr val="FF0000"/>
                </a:solidFill>
                <a:highlight>
                  <a:schemeClr val="lt1"/>
                </a:highlight>
              </a:rPr>
              <a:t>States</a:t>
            </a:r>
            <a:r>
              <a:rPr lang="en" sz="1000" b="1">
                <a:solidFill>
                  <a:schemeClr val="dk1"/>
                </a:solidFill>
              </a:rPr>
              <a:t>:</a:t>
            </a:r>
            <a:r>
              <a:rPr lang="en" sz="1000" b="1">
                <a:solidFill>
                  <a:srgbClr val="FF0000"/>
                </a:solidFill>
                <a:highlight>
                  <a:schemeClr val="lt1"/>
                </a:highlight>
              </a:rPr>
              <a:t> </a:t>
            </a:r>
            <a:r>
              <a:rPr lang="en" sz="1000">
                <a:solidFill>
                  <a:srgbClr val="333333"/>
                </a:solidFill>
                <a:highlight>
                  <a:schemeClr val="lt1"/>
                </a:highlight>
              </a:rPr>
              <a:t>Establish public schools</a:t>
            </a:r>
            <a:endParaRPr sz="1000">
              <a:solidFill>
                <a:srgbClr val="333333"/>
              </a:solidFill>
              <a:highlight>
                <a:schemeClr val="lt1"/>
              </a:highlight>
            </a:endParaRPr>
          </a:p>
          <a:p>
            <a:pPr marL="457200" lvl="0" indent="-292100" algn="l" rtl="0">
              <a:spcBef>
                <a:spcPts val="0"/>
              </a:spcBef>
              <a:spcAft>
                <a:spcPts val="0"/>
              </a:spcAft>
              <a:buClr>
                <a:schemeClr val="dk2"/>
              </a:buClr>
              <a:buSzPts val="1000"/>
              <a:buChar char="●"/>
            </a:pPr>
            <a:r>
              <a:rPr lang="en" sz="1000" b="1">
                <a:solidFill>
                  <a:srgbClr val="FF0000"/>
                </a:solidFill>
                <a:highlight>
                  <a:schemeClr val="lt1"/>
                </a:highlight>
              </a:rPr>
              <a:t>Congress</a:t>
            </a:r>
            <a:r>
              <a:rPr lang="en" sz="1000" b="1">
                <a:solidFill>
                  <a:schemeClr val="dk1"/>
                </a:solidFill>
              </a:rPr>
              <a:t>:</a:t>
            </a:r>
            <a:r>
              <a:rPr lang="en" sz="1000">
                <a:solidFill>
                  <a:srgbClr val="333333"/>
                </a:solidFill>
                <a:highlight>
                  <a:schemeClr val="lt1"/>
                </a:highlight>
              </a:rPr>
              <a:t> Make all laws necessary and proper for carrying out the express powers of Congress</a:t>
            </a:r>
            <a:endParaRPr sz="1000">
              <a:solidFill>
                <a:srgbClr val="333333"/>
              </a:solidFill>
              <a:highlight>
                <a:schemeClr val="lt1"/>
              </a:highlight>
            </a:endParaRPr>
          </a:p>
          <a:p>
            <a:pPr marL="457200" lvl="0" indent="-292100" algn="l" rtl="0">
              <a:spcBef>
                <a:spcPts val="0"/>
              </a:spcBef>
              <a:spcAft>
                <a:spcPts val="0"/>
              </a:spcAft>
              <a:buClr>
                <a:schemeClr val="dk2"/>
              </a:buClr>
              <a:buSzPts val="1000"/>
              <a:buChar char="●"/>
            </a:pPr>
            <a:r>
              <a:rPr lang="en" sz="1000" b="1">
                <a:solidFill>
                  <a:srgbClr val="FF0000"/>
                </a:solidFill>
                <a:highlight>
                  <a:schemeClr val="lt1"/>
                </a:highlight>
              </a:rPr>
              <a:t>Supreme Court</a:t>
            </a:r>
            <a:r>
              <a:rPr lang="en" sz="1000" b="1">
                <a:solidFill>
                  <a:schemeClr val="dk1"/>
                </a:solidFill>
              </a:rPr>
              <a:t>:</a:t>
            </a:r>
            <a:r>
              <a:rPr lang="en" sz="1000" b="1">
                <a:solidFill>
                  <a:srgbClr val="FF0000"/>
                </a:solidFill>
                <a:highlight>
                  <a:schemeClr val="lt1"/>
                </a:highlight>
              </a:rPr>
              <a:t> </a:t>
            </a:r>
            <a:r>
              <a:rPr lang="en" sz="1000">
                <a:solidFill>
                  <a:srgbClr val="333333"/>
                </a:solidFill>
                <a:highlight>
                  <a:schemeClr val="lt1"/>
                </a:highlight>
              </a:rPr>
              <a:t>Declare laws of the legislature unconstitutional</a:t>
            </a:r>
            <a:endParaRPr sz="1000">
              <a:solidFill>
                <a:srgbClr val="333333"/>
              </a:solidFill>
              <a:highlight>
                <a:schemeClr val="lt1"/>
              </a:highlight>
            </a:endParaRPr>
          </a:p>
          <a:p>
            <a:pPr marL="457200" lvl="0" indent="-292100" algn="l" rtl="0">
              <a:spcBef>
                <a:spcPts val="0"/>
              </a:spcBef>
              <a:spcAft>
                <a:spcPts val="0"/>
              </a:spcAft>
              <a:buClr>
                <a:schemeClr val="dk2"/>
              </a:buClr>
              <a:buSzPts val="1000"/>
              <a:buChar char="●"/>
            </a:pPr>
            <a:r>
              <a:rPr lang="en" sz="1000" b="1">
                <a:solidFill>
                  <a:srgbClr val="FF0000"/>
                </a:solidFill>
                <a:highlight>
                  <a:schemeClr val="lt1"/>
                </a:highlight>
              </a:rPr>
              <a:t>States</a:t>
            </a:r>
            <a:r>
              <a:rPr lang="en" sz="1000" b="1">
                <a:solidFill>
                  <a:schemeClr val="dk1"/>
                </a:solidFill>
              </a:rPr>
              <a:t>:</a:t>
            </a:r>
            <a:r>
              <a:rPr lang="en" sz="1000" b="1">
                <a:solidFill>
                  <a:srgbClr val="FF0000"/>
                </a:solidFill>
                <a:highlight>
                  <a:schemeClr val="lt1"/>
                </a:highlight>
              </a:rPr>
              <a:t> </a:t>
            </a:r>
            <a:r>
              <a:rPr lang="en" sz="1000">
                <a:solidFill>
                  <a:srgbClr val="333333"/>
                </a:solidFill>
                <a:highlight>
                  <a:schemeClr val="lt1"/>
                </a:highlight>
              </a:rPr>
              <a:t>Regulate intrastate trade</a:t>
            </a:r>
            <a:endParaRPr sz="1000">
              <a:solidFill>
                <a:srgbClr val="333333"/>
              </a:solidFill>
              <a:highlight>
                <a:schemeClr val="lt1"/>
              </a:highlight>
            </a:endParaRPr>
          </a:p>
          <a:p>
            <a:pPr marL="457200" lvl="0" indent="-292100" algn="l" rtl="0">
              <a:spcBef>
                <a:spcPts val="0"/>
              </a:spcBef>
              <a:spcAft>
                <a:spcPts val="0"/>
              </a:spcAft>
              <a:buClr>
                <a:srgbClr val="333333"/>
              </a:buClr>
              <a:buSzPts val="1000"/>
              <a:buChar char="●"/>
            </a:pPr>
            <a:r>
              <a:rPr lang="en" sz="1000" b="1">
                <a:solidFill>
                  <a:srgbClr val="FF0000"/>
                </a:solidFill>
                <a:highlight>
                  <a:schemeClr val="lt1"/>
                </a:highlight>
              </a:rPr>
              <a:t>Congress</a:t>
            </a:r>
            <a:r>
              <a:rPr lang="en" sz="1000" b="1">
                <a:solidFill>
                  <a:schemeClr val="dk1"/>
                </a:solidFill>
              </a:rPr>
              <a:t>:</a:t>
            </a:r>
            <a:r>
              <a:rPr lang="en" sz="1000">
                <a:solidFill>
                  <a:srgbClr val="333333"/>
                </a:solidFill>
                <a:highlight>
                  <a:schemeClr val="lt1"/>
                </a:highlight>
              </a:rPr>
              <a:t> Regulate interstate trade</a:t>
            </a:r>
            <a:endParaRPr sz="1000">
              <a:solidFill>
                <a:srgbClr val="333333"/>
              </a:solidFill>
              <a:highlight>
                <a:schemeClr val="lt1"/>
              </a:highlight>
            </a:endParaRPr>
          </a:p>
          <a:p>
            <a:pPr marL="457200" lvl="0" indent="-292100" algn="l" rtl="0">
              <a:spcBef>
                <a:spcPts val="0"/>
              </a:spcBef>
              <a:spcAft>
                <a:spcPts val="0"/>
              </a:spcAft>
              <a:buClr>
                <a:srgbClr val="333333"/>
              </a:buClr>
              <a:buSzPts val="1000"/>
              <a:buChar char="●"/>
            </a:pPr>
            <a:r>
              <a:rPr lang="en" sz="1000" b="1">
                <a:solidFill>
                  <a:srgbClr val="FF0000"/>
                </a:solidFill>
                <a:highlight>
                  <a:schemeClr val="lt1"/>
                </a:highlight>
              </a:rPr>
              <a:t>President</a:t>
            </a:r>
            <a:r>
              <a:rPr lang="en" sz="1000" b="1">
                <a:solidFill>
                  <a:schemeClr val="dk1"/>
                </a:solidFill>
              </a:rPr>
              <a:t>:</a:t>
            </a:r>
            <a:r>
              <a:rPr lang="en" sz="1000" b="1">
                <a:solidFill>
                  <a:srgbClr val="FF0000"/>
                </a:solidFill>
                <a:highlight>
                  <a:schemeClr val="lt1"/>
                </a:highlight>
              </a:rPr>
              <a:t> </a:t>
            </a:r>
            <a:r>
              <a:rPr lang="en" sz="1000">
                <a:solidFill>
                  <a:srgbClr val="333333"/>
                </a:solidFill>
                <a:highlight>
                  <a:schemeClr val="lt1"/>
                </a:highlight>
              </a:rPr>
              <a:t>Appoint ambassadors</a:t>
            </a:r>
            <a:endParaRPr sz="1000">
              <a:solidFill>
                <a:srgbClr val="333333"/>
              </a:solidFill>
              <a:highlight>
                <a:schemeClr val="lt1"/>
              </a:highlight>
            </a:endParaRPr>
          </a:p>
          <a:p>
            <a:pPr marL="457200" lvl="0" indent="-292100" algn="l" rtl="0">
              <a:spcBef>
                <a:spcPts val="0"/>
              </a:spcBef>
              <a:spcAft>
                <a:spcPts val="0"/>
              </a:spcAft>
              <a:buClr>
                <a:srgbClr val="333333"/>
              </a:buClr>
              <a:buSzPts val="1000"/>
              <a:buChar char="●"/>
            </a:pPr>
            <a:r>
              <a:rPr lang="en" sz="1000" b="1">
                <a:solidFill>
                  <a:srgbClr val="FF0000"/>
                </a:solidFill>
                <a:highlight>
                  <a:schemeClr val="lt1"/>
                </a:highlight>
              </a:rPr>
              <a:t>President</a:t>
            </a:r>
            <a:r>
              <a:rPr lang="en" sz="1000" b="1">
                <a:solidFill>
                  <a:schemeClr val="dk1"/>
                </a:solidFill>
              </a:rPr>
              <a:t>:</a:t>
            </a:r>
            <a:r>
              <a:rPr lang="en" sz="1000" b="1">
                <a:solidFill>
                  <a:srgbClr val="FF0000"/>
                </a:solidFill>
                <a:highlight>
                  <a:schemeClr val="lt1"/>
                </a:highlight>
              </a:rPr>
              <a:t> </a:t>
            </a:r>
            <a:r>
              <a:rPr lang="en" sz="1000">
                <a:solidFill>
                  <a:srgbClr val="333333"/>
                </a:solidFill>
                <a:highlight>
                  <a:schemeClr val="lt1"/>
                </a:highlight>
              </a:rPr>
              <a:t>Enter into a treaty with a foreign nation</a:t>
            </a:r>
            <a:endParaRPr sz="1000">
              <a:solidFill>
                <a:srgbClr val="333333"/>
              </a:solidFill>
              <a:highlight>
                <a:schemeClr val="lt1"/>
              </a:highlight>
            </a:endParaRPr>
          </a:p>
          <a:p>
            <a:pPr marL="457200" lvl="0" indent="-292100" algn="l" rtl="0">
              <a:spcBef>
                <a:spcPts val="0"/>
              </a:spcBef>
              <a:spcAft>
                <a:spcPts val="0"/>
              </a:spcAft>
              <a:buClr>
                <a:srgbClr val="333333"/>
              </a:buClr>
              <a:buSzPts val="1000"/>
              <a:buChar char="●"/>
            </a:pPr>
            <a:r>
              <a:rPr lang="en" sz="1000" b="1">
                <a:solidFill>
                  <a:srgbClr val="FF0000"/>
                </a:solidFill>
                <a:highlight>
                  <a:schemeClr val="lt1"/>
                </a:highlight>
              </a:rPr>
              <a:t>Senate</a:t>
            </a:r>
            <a:r>
              <a:rPr lang="en" sz="1000" b="1">
                <a:solidFill>
                  <a:schemeClr val="dk1"/>
                </a:solidFill>
              </a:rPr>
              <a:t>:</a:t>
            </a:r>
            <a:r>
              <a:rPr lang="en" sz="1000" b="1">
                <a:solidFill>
                  <a:srgbClr val="FF0000"/>
                </a:solidFill>
                <a:highlight>
                  <a:schemeClr val="lt1"/>
                </a:highlight>
              </a:rPr>
              <a:t> </a:t>
            </a:r>
            <a:r>
              <a:rPr lang="en" sz="1000">
                <a:solidFill>
                  <a:srgbClr val="333333"/>
                </a:solidFill>
                <a:highlight>
                  <a:schemeClr val="lt1"/>
                </a:highlight>
              </a:rPr>
              <a:t>Ratify a treaty</a:t>
            </a:r>
            <a:endParaRPr sz="1000">
              <a:solidFill>
                <a:srgbClr val="333333"/>
              </a:solidFill>
              <a:highlight>
                <a:schemeClr val="lt1"/>
              </a:highlight>
            </a:endParaRPr>
          </a:p>
          <a:p>
            <a:pPr marL="457200" lvl="0" indent="-292100" algn="l" rtl="0">
              <a:spcBef>
                <a:spcPts val="0"/>
              </a:spcBef>
              <a:spcAft>
                <a:spcPts val="0"/>
              </a:spcAft>
              <a:buClr>
                <a:srgbClr val="333333"/>
              </a:buClr>
              <a:buSzPts val="1000"/>
              <a:buChar char="●"/>
            </a:pPr>
            <a:r>
              <a:rPr lang="en" sz="1000" b="1">
                <a:solidFill>
                  <a:srgbClr val="FF0000"/>
                </a:solidFill>
                <a:highlight>
                  <a:schemeClr val="lt1"/>
                </a:highlight>
              </a:rPr>
              <a:t>Senate</a:t>
            </a:r>
            <a:r>
              <a:rPr lang="en" sz="1000" b="1">
                <a:solidFill>
                  <a:schemeClr val="dk1"/>
                </a:solidFill>
              </a:rPr>
              <a:t>:</a:t>
            </a:r>
            <a:r>
              <a:rPr lang="en" sz="1000" b="1">
                <a:solidFill>
                  <a:srgbClr val="FF0000"/>
                </a:solidFill>
                <a:highlight>
                  <a:schemeClr val="lt1"/>
                </a:highlight>
              </a:rPr>
              <a:t> </a:t>
            </a:r>
            <a:r>
              <a:rPr lang="en" sz="1000">
                <a:solidFill>
                  <a:srgbClr val="333333"/>
                </a:solidFill>
                <a:highlight>
                  <a:schemeClr val="lt1"/>
                </a:highlight>
              </a:rPr>
              <a:t>Confirm a USSC appointee</a:t>
            </a:r>
            <a:endParaRPr sz="1000">
              <a:solidFill>
                <a:srgbClr val="333333"/>
              </a:solidFill>
              <a:highlight>
                <a:schemeClr val="lt1"/>
              </a:highlight>
            </a:endParaRPr>
          </a:p>
          <a:p>
            <a:pPr marL="457200" lvl="0" indent="-292100" algn="l" rtl="0">
              <a:spcBef>
                <a:spcPts val="0"/>
              </a:spcBef>
              <a:spcAft>
                <a:spcPts val="0"/>
              </a:spcAft>
              <a:buClr>
                <a:srgbClr val="333333"/>
              </a:buClr>
              <a:buSzPts val="1000"/>
              <a:buChar char="●"/>
            </a:pPr>
            <a:r>
              <a:rPr lang="en" sz="1000" b="1">
                <a:solidFill>
                  <a:srgbClr val="FF0000"/>
                </a:solidFill>
                <a:highlight>
                  <a:schemeClr val="lt1"/>
                </a:highlight>
              </a:rPr>
              <a:t>Both the Feds and State Gov</a:t>
            </a:r>
            <a:r>
              <a:rPr lang="en" sz="1000" b="1">
                <a:solidFill>
                  <a:schemeClr val="dk1"/>
                </a:solidFill>
              </a:rPr>
              <a:t>:</a:t>
            </a:r>
            <a:r>
              <a:rPr lang="en" sz="1000" b="1">
                <a:solidFill>
                  <a:srgbClr val="FF0000"/>
                </a:solidFill>
                <a:highlight>
                  <a:schemeClr val="lt1"/>
                </a:highlight>
              </a:rPr>
              <a:t> </a:t>
            </a:r>
            <a:r>
              <a:rPr lang="en" sz="1000">
                <a:solidFill>
                  <a:srgbClr val="333333"/>
                </a:solidFill>
                <a:highlight>
                  <a:schemeClr val="lt1"/>
                </a:highlight>
              </a:rPr>
              <a:t>Set punishment for crimes</a:t>
            </a:r>
            <a:endParaRPr sz="1000">
              <a:solidFill>
                <a:srgbClr val="333333"/>
              </a:solidFill>
              <a:highlight>
                <a:schemeClr val="lt1"/>
              </a:highlight>
            </a:endParaRPr>
          </a:p>
          <a:p>
            <a:pPr marL="0" lvl="0" indent="0" algn="l" rtl="0">
              <a:spcBef>
                <a:spcPts val="0"/>
              </a:spcBef>
              <a:spcAft>
                <a:spcPts val="0"/>
              </a:spcAft>
              <a:buNone/>
            </a:pPr>
            <a:endParaRPr sz="10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28eeb9756_6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28eeb9756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28a5369f0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28a5369f0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b="1">
                <a:solidFill>
                  <a:srgbClr val="0000FF"/>
                </a:solidFill>
              </a:rPr>
              <a:t>Cram for the Exam</a:t>
            </a:r>
            <a:endParaRPr sz="1400" b="1">
              <a:solidFill>
                <a:srgbClr val="0000FF"/>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Congress:</a:t>
            </a:r>
            <a:endParaRPr sz="1000" b="1">
              <a:solidFill>
                <a:srgbClr val="FF0000"/>
              </a:solidFill>
            </a:endParaRPr>
          </a:p>
          <a:p>
            <a:pPr marL="457200" lvl="0" indent="-292100" algn="l" rtl="0">
              <a:lnSpc>
                <a:spcPct val="115000"/>
              </a:lnSpc>
              <a:spcBef>
                <a:spcPts val="1000"/>
              </a:spcBef>
              <a:spcAft>
                <a:spcPts val="0"/>
              </a:spcAft>
              <a:buSzPts val="1000"/>
              <a:buChar char="●"/>
            </a:pPr>
            <a:r>
              <a:rPr lang="en" sz="1000" b="1">
                <a:solidFill>
                  <a:srgbClr val="FF0000"/>
                </a:solidFill>
              </a:rPr>
              <a:t>Terms: </a:t>
            </a:r>
            <a:r>
              <a:rPr lang="en" sz="1000"/>
              <a:t>Article I; legislative branch; bicameral; cup and saucer; 17th amendment; filibuster; the law making process; House Rules Committee; open rule and closed rule; standing committees; Speaker of the House; Majority Leader; gerrymandering; reapportionment; incumbent and challenger; constituent service; oversight and investigation of bureaucracy</a:t>
            </a:r>
            <a:endParaRPr sz="1000"/>
          </a:p>
          <a:p>
            <a:pPr marL="457200" lvl="0" indent="-292100" algn="l" rtl="0">
              <a:lnSpc>
                <a:spcPct val="115000"/>
              </a:lnSpc>
              <a:spcBef>
                <a:spcPts val="0"/>
              </a:spcBef>
              <a:spcAft>
                <a:spcPts val="0"/>
              </a:spcAft>
              <a:buSzPts val="1000"/>
              <a:buChar char="●"/>
            </a:pPr>
            <a:r>
              <a:rPr lang="en" sz="1000" b="1">
                <a:solidFill>
                  <a:srgbClr val="FF0000"/>
                </a:solidFill>
              </a:rPr>
              <a:t>Ideas:  </a:t>
            </a:r>
            <a:r>
              <a:rPr lang="en" sz="1000"/>
              <a:t>Originally house only part of government that was directly elected by the people, not the president of the Senate. The 17th amendment changed that for the people; Founding fathers assumed House would be filled with passion reflecting debates of people on streets in 1700’s. The Senate was to temper that hot passion. Senate therefore is viewed as the more deliberative chamber of the Congress; need at least 60 votes to kill a filibuster; the House, because it is so large, strict rules are needed to keep order, especially for debate; Open and closed rules can either kill a bill or make it successful; Senate debates bills under open rules (no limit to debate); closed rule in House means you can’t add amendments to bill; Thousands of bills are introduced annually, very few become law; most bills don’t even make it out of committee; hence the power of the committee is notices; standing committees are made up of experts. The quarterback of the team in the House is the Speaker and the quarterback of the team in the Senate is the majority leader; leaders (quarterbacks) are selected on basis of seniority system and membership in majority party; district lines redrawn every ten years; every district must have same number of people; reapportionment means every ten years redrawing district lines to make sure that every district has the same number of people; state legislatures are the ones to redraw the district lines; if the lines are drawn to favor one party over another that is called gerrymandering; an incumbent is the one in office and the challenger is the one who wants the incumbents job; incumbents have a huge advantage over challengers, especially in the house; 90% of the time or more; members of congress don’t just make laws, they also engage in constituent service and overseeing and investigating the bureaucracy; this oversight and investigative role is often discounted, but it’s a huge part of the job. The big  takeaway: lawmakers (members of Congress) don’t just make laws. </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Courts:</a:t>
            </a:r>
            <a:endParaRPr sz="1000" b="1">
              <a:solidFill>
                <a:srgbClr val="FF0000"/>
              </a:solidFill>
            </a:endParaRPr>
          </a:p>
          <a:p>
            <a:pPr marL="457200" lvl="0" indent="-292100" algn="l" rtl="0">
              <a:lnSpc>
                <a:spcPct val="115000"/>
              </a:lnSpc>
              <a:spcBef>
                <a:spcPts val="1000"/>
              </a:spcBef>
              <a:spcAft>
                <a:spcPts val="0"/>
              </a:spcAft>
              <a:buClr>
                <a:srgbClr val="FF0000"/>
              </a:buClr>
              <a:buSzPts val="1000"/>
              <a:buChar char="●"/>
            </a:pPr>
            <a:r>
              <a:rPr lang="en" sz="1000" b="1">
                <a:solidFill>
                  <a:srgbClr val="FF0000"/>
                </a:solidFill>
              </a:rPr>
              <a:t>Terms: </a:t>
            </a:r>
            <a:r>
              <a:rPr lang="en" sz="1000">
                <a:solidFill>
                  <a:schemeClr val="dk1"/>
                </a:solidFill>
              </a:rPr>
              <a:t>Supreme Court, national laws, national court, appellate court, political ideology, judicial review, Marbury v. Madison, interstate commerce clause, Necessary and proper clause, judicial restraint, judicial activism, stare decisis, writ of certiorari</a:t>
            </a:r>
            <a:endParaRPr sz="1000">
              <a:solidFill>
                <a:schemeClr val="dk1"/>
              </a:solidFill>
            </a:endParaRPr>
          </a:p>
          <a:p>
            <a:pPr marL="457200" lvl="0" indent="-292100" algn="l" rtl="0">
              <a:lnSpc>
                <a:spcPct val="115000"/>
              </a:lnSpc>
              <a:spcBef>
                <a:spcPts val="0"/>
              </a:spcBef>
              <a:spcAft>
                <a:spcPts val="0"/>
              </a:spcAft>
              <a:buClr>
                <a:srgbClr val="FF0000"/>
              </a:buClr>
              <a:buSzPts val="1000"/>
              <a:buChar char="●"/>
            </a:pPr>
            <a:r>
              <a:rPr lang="en" sz="1000" b="1">
                <a:solidFill>
                  <a:srgbClr val="FF0000"/>
                </a:solidFill>
              </a:rPr>
              <a:t>Ideas:  </a:t>
            </a:r>
            <a:r>
              <a:rPr lang="en" sz="1000">
                <a:solidFill>
                  <a:schemeClr val="dk1"/>
                </a:solidFill>
              </a:rPr>
              <a:t>National Court interprets laws.  The appointment process for a justice is a very political one.  There are 9 justices, with each justice appointed by the president and approved by the US Senate.  A judge’s interpretation of the law is extremely important in deciding a case.  Judges tend to look at 2 things: the intent of a law and old court cases, or in other words, they use stare decisis.  Judges can interpret a law using either judicial restraint of judicial activism.  Judicial activism is used by both liberal and conservative justices, so there is not one side that tends to use it more than the other.  Presidents like to appoint younger justices, as it gives them a chance to extend their legacies beyond their term in office.      </a:t>
            </a:r>
            <a:endParaRPr sz="1000" b="1">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Political Parties:</a:t>
            </a:r>
            <a:endParaRPr sz="1000" b="1">
              <a:solidFill>
                <a:srgbClr val="FF0000"/>
              </a:solidFill>
            </a:endParaRPr>
          </a:p>
          <a:p>
            <a:pPr marL="457200" lvl="0" indent="-292100" algn="l" rtl="0">
              <a:lnSpc>
                <a:spcPct val="115000"/>
              </a:lnSpc>
              <a:spcBef>
                <a:spcPts val="1000"/>
              </a:spcBef>
              <a:spcAft>
                <a:spcPts val="0"/>
              </a:spcAft>
              <a:buSzPts val="1000"/>
              <a:buChar char="●"/>
            </a:pPr>
            <a:r>
              <a:rPr lang="en" sz="1000" b="1">
                <a:solidFill>
                  <a:srgbClr val="FF0000"/>
                </a:solidFill>
              </a:rPr>
              <a:t>Terms: </a:t>
            </a:r>
            <a:r>
              <a:rPr lang="en" sz="1000"/>
              <a:t>Political Party, liberal, conservative, Republican ,Democrat, linkage institution, elections, caucus, convention, voter turnout, third party, independent, plurality, winner-take-all</a:t>
            </a:r>
            <a:endParaRPr sz="1000"/>
          </a:p>
          <a:p>
            <a:pPr marL="457200" lvl="0" indent="-292100" algn="l" rtl="0">
              <a:lnSpc>
                <a:spcPct val="115000"/>
              </a:lnSpc>
              <a:spcBef>
                <a:spcPts val="0"/>
              </a:spcBef>
              <a:spcAft>
                <a:spcPts val="0"/>
              </a:spcAft>
              <a:buSzPts val="1000"/>
              <a:buChar char="●"/>
            </a:pPr>
            <a:r>
              <a:rPr lang="en" sz="1000" b="1">
                <a:solidFill>
                  <a:srgbClr val="FF0000"/>
                </a:solidFill>
              </a:rPr>
              <a:t>Ideas: </a:t>
            </a:r>
            <a:r>
              <a:rPr lang="en" sz="1000"/>
              <a:t>Political parties are not mentioned in the Constitution, as everyone originally believed that they were not good to have around.  Political parties are linkage institutions, as they connect normal American people to the government.  The primary functions of political parties are to nominate candidates, educate voters, and link ordinary citizens with the government.  Political parties strive to get their nominees to win elections.  As of the past few years, the two main parties, the Republican and Democrat parties, have been getting weaker, as more and more people are starting to associate themselves as independents.  Although third parties never actually win the elections, they still play an important role in our government, as they bring up critical issues in our society that would not be as strongly addressed. </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Federalism:</a:t>
            </a:r>
            <a:endParaRPr sz="1000" b="1">
              <a:solidFill>
                <a:srgbClr val="FF0000"/>
              </a:solidFill>
            </a:endParaRPr>
          </a:p>
          <a:p>
            <a:pPr marL="457200" lvl="0" indent="-292100" algn="l" rtl="0">
              <a:lnSpc>
                <a:spcPct val="115000"/>
              </a:lnSpc>
              <a:spcBef>
                <a:spcPts val="1000"/>
              </a:spcBef>
              <a:spcAft>
                <a:spcPts val="0"/>
              </a:spcAft>
              <a:buSzPts val="1000"/>
              <a:buChar char="●"/>
            </a:pPr>
            <a:r>
              <a:rPr lang="en" sz="1000" b="1">
                <a:solidFill>
                  <a:srgbClr val="FF0000"/>
                </a:solidFill>
              </a:rPr>
              <a:t>Terms: </a:t>
            </a:r>
            <a:r>
              <a:rPr lang="en" sz="1000"/>
              <a:t>Federalism, government, central government, state government, local government, reserve powers, 10th Amendment, marble cake federalism, commerce clause, grants, mandates, categorical grants, block Grants</a:t>
            </a:r>
            <a:endParaRPr sz="1000"/>
          </a:p>
          <a:p>
            <a:pPr marL="457200" lvl="0" indent="-292100" algn="l" rtl="0">
              <a:lnSpc>
                <a:spcPct val="115000"/>
              </a:lnSpc>
              <a:spcBef>
                <a:spcPts val="0"/>
              </a:spcBef>
              <a:spcAft>
                <a:spcPts val="0"/>
              </a:spcAft>
              <a:buSzPts val="1000"/>
              <a:buChar char="●"/>
            </a:pPr>
            <a:r>
              <a:rPr lang="en" sz="1000" b="1">
                <a:solidFill>
                  <a:srgbClr val="FF0000"/>
                </a:solidFill>
              </a:rPr>
              <a:t>Ideas: </a:t>
            </a:r>
            <a:r>
              <a:rPr lang="en" sz="1000"/>
              <a:t>The 10th amendment allowed states to have reserve powers.  According to the 10th amendment, if there are any powers that the government does not possess, then they belong to the states.  This statement is extremely vague.  Federalism was created to protect our individual liberties.  The benefits of federalism are that it encourages  and proposes innovative ways to cooperate, and it encourages political activity and participation.  Today, the national government has grown substantially, and has given way to the commerce clause. </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Executive Branch:</a:t>
            </a:r>
            <a:endParaRPr sz="1000" b="1">
              <a:solidFill>
                <a:srgbClr val="FF0000"/>
              </a:solidFill>
            </a:endParaRPr>
          </a:p>
          <a:p>
            <a:pPr marL="457200" lvl="0" indent="-292100" algn="l" rtl="0">
              <a:lnSpc>
                <a:spcPct val="115000"/>
              </a:lnSpc>
              <a:spcBef>
                <a:spcPts val="1000"/>
              </a:spcBef>
              <a:spcAft>
                <a:spcPts val="0"/>
              </a:spcAft>
              <a:buSzPts val="1000"/>
              <a:buChar char="●"/>
            </a:pPr>
            <a:r>
              <a:rPr lang="en" sz="1000" b="1">
                <a:solidFill>
                  <a:srgbClr val="FF0000"/>
                </a:solidFill>
              </a:rPr>
              <a:t>Terms: </a:t>
            </a:r>
            <a:r>
              <a:rPr lang="en" sz="1000"/>
              <a:t>The President, Articles of Confederation, Constitution, Formal and informal powers of the president, Congress, federal government, bureaucracy, War Powers Resolution, Executive Order, Executive Agreement, Checks and Balances, Executive privilege, Electoral College, Winner-Take-All</a:t>
            </a:r>
            <a:endParaRPr sz="1000"/>
          </a:p>
          <a:p>
            <a:pPr marL="457200" lvl="0" indent="-292100" algn="l" rtl="0">
              <a:lnSpc>
                <a:spcPct val="115000"/>
              </a:lnSpc>
              <a:spcBef>
                <a:spcPts val="0"/>
              </a:spcBef>
              <a:spcAft>
                <a:spcPts val="0"/>
              </a:spcAft>
              <a:buSzPts val="1000"/>
              <a:buChar char="●"/>
            </a:pPr>
            <a:r>
              <a:rPr lang="en" sz="1000" b="1">
                <a:solidFill>
                  <a:srgbClr val="FF0000"/>
                </a:solidFill>
              </a:rPr>
              <a:t>Ideas: </a:t>
            </a:r>
            <a:r>
              <a:rPr lang="en" sz="1000"/>
              <a:t>The President is extremely powerful and important in the government.  The president was left out in the Articles of Confederation, but is very important in the US Constitution.  President shares many powers, mostly with Congress.  The president gets more powerful as the bureaucracy gets bigger, which it has.  The president can act as the Commander-in-Chief of the army, but the War Powers Resolution keeps the president’s power during war under control.  With checks and balances, the House can impeach the president if it feels he has done something wrong, and the Senate can convict the president in trial.  Executive privilege allows the president to be somewhat secretive while in office.  The White House Staff do not have to be confirmed by the Senate, and they are usually not known by the public.  They hold a lot of power, as they are the people who work directly with the president himself.  These people are the president’s most trusted workers.  In order for one to become president, he or she must get at least 270 electoral votes by electors in the Electoral College.   </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Foundations:</a:t>
            </a:r>
            <a:endParaRPr sz="1000" b="1">
              <a:solidFill>
                <a:srgbClr val="FF0000"/>
              </a:solidFill>
            </a:endParaRPr>
          </a:p>
          <a:p>
            <a:pPr marL="457200" lvl="0" indent="-292100" algn="l" rtl="0">
              <a:lnSpc>
                <a:spcPct val="115000"/>
              </a:lnSpc>
              <a:spcBef>
                <a:spcPts val="1000"/>
              </a:spcBef>
              <a:spcAft>
                <a:spcPts val="0"/>
              </a:spcAft>
              <a:buSzPts val="1000"/>
              <a:buChar char="●"/>
            </a:pPr>
            <a:r>
              <a:rPr lang="en" sz="1000" b="1">
                <a:solidFill>
                  <a:srgbClr val="FF0000"/>
                </a:solidFill>
              </a:rPr>
              <a:t>Terms: </a:t>
            </a:r>
            <a:r>
              <a:rPr lang="en" sz="1000"/>
              <a:t>Articles of Confederation, Popular Sovereignty, Separation of Powers, Checks and Balances, Federalism, Bill of Rights, Free Speech Clause, Civil Rights, Civil Liberties, Selective Incorporation, 14th Amendment (Due Process Clause, Equal Protection Clause), 2nd Amendment, Brown v. Board of Education, 4th Amendment, 5th Amendment, Constitution</a:t>
            </a:r>
            <a:endParaRPr sz="1000"/>
          </a:p>
          <a:p>
            <a:pPr marL="457200" lvl="0" indent="-292100" algn="l" rtl="0">
              <a:lnSpc>
                <a:spcPct val="115000"/>
              </a:lnSpc>
              <a:spcBef>
                <a:spcPts val="0"/>
              </a:spcBef>
              <a:spcAft>
                <a:spcPts val="0"/>
              </a:spcAft>
              <a:buSzPts val="1000"/>
              <a:buChar char="●"/>
            </a:pPr>
            <a:r>
              <a:rPr lang="en" sz="1000" b="1">
                <a:solidFill>
                  <a:srgbClr val="FF0000"/>
                </a:solidFill>
              </a:rPr>
              <a:t>Ideas: </a:t>
            </a:r>
            <a:r>
              <a:rPr lang="en" sz="1000"/>
              <a:t>The power of the government originally existed in the Articles of Confederation.  The Articles were too weak to continue their usage.  The Separation of Powers and Checks and balances were created in order to prevent tyranny while having a strong central government.  The founding fathers chose to create  Republican form of government, as they did not like the idea of the people having too much power.  The 14th Amendment consists of the due process clause, and the equal protection clause.  There have been 27 Amendments so far.  In order for an amendment to pass, one must first propose an amendment.  After that, there needs to be ⅔ support from each chamber of Congress.  Lastly, ¾ of the states need to ratify the amendment in order for it to pass.</a:t>
            </a:r>
            <a:endParaRPr sz="10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28eeb9756_6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128eeb9756_6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28a5369f0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128a5369f0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FF"/>
                </a:solidFill>
              </a:rPr>
              <a:t>Words with the word Political</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highlight>
                  <a:srgbClr val="FFFFFF"/>
                </a:highlight>
              </a:rPr>
              <a:t>Political Power</a:t>
            </a:r>
            <a:r>
              <a:rPr lang="en" sz="1000" b="1">
                <a:solidFill>
                  <a:schemeClr val="dk1"/>
                </a:solidFill>
              </a:rPr>
              <a:t>:</a:t>
            </a:r>
            <a:r>
              <a:rPr lang="en" sz="1000" b="1">
                <a:solidFill>
                  <a:srgbClr val="FF0000"/>
                </a:solidFill>
                <a:highlight>
                  <a:srgbClr val="FFFFFF"/>
                </a:highlight>
              </a:rPr>
              <a:t> </a:t>
            </a:r>
            <a:r>
              <a:rPr lang="en" sz="1000">
                <a:solidFill>
                  <a:schemeClr val="dk1"/>
                </a:solidFill>
              </a:rPr>
              <a:t>The ability of one person to cause another person to act in accordance with the first person’s intentions. The ability to control another person’s behavior. May be obvious: President sends soldiers into combat. </a:t>
            </a:r>
            <a:r>
              <a:rPr lang="en" sz="1000">
                <a:solidFill>
                  <a:schemeClr val="dk1"/>
                </a:solidFill>
                <a:latin typeface="Times New Roman"/>
                <a:ea typeface="Times New Roman"/>
                <a:cs typeface="Times New Roman"/>
                <a:sym typeface="Times New Roman"/>
              </a:rPr>
              <a:t> </a:t>
            </a:r>
            <a:r>
              <a:rPr lang="en" sz="1000">
                <a:solidFill>
                  <a:schemeClr val="dk1"/>
                </a:solidFill>
              </a:rPr>
              <a:t>May be subtle: President’s junior speechwriters take a new tone when writing about a controversial issue. Not to be confused with</a:t>
            </a:r>
            <a:r>
              <a:rPr lang="en" sz="1000">
                <a:solidFill>
                  <a:schemeClr val="dk1"/>
                </a:solidFill>
                <a:latin typeface="Times New Roman"/>
                <a:ea typeface="Times New Roman"/>
                <a:cs typeface="Times New Roman"/>
                <a:sym typeface="Times New Roman"/>
              </a:rPr>
              <a:t> </a:t>
            </a:r>
            <a:r>
              <a:rPr lang="en" sz="1000">
                <a:solidFill>
                  <a:schemeClr val="dk1"/>
                </a:solidFill>
              </a:rPr>
              <a:t>Authority: The right to use power; not all who exercise political power have authority to do so. Also not to be confused with Legitimacy: What makes a law or constitution a source of right?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Political Elites</a:t>
            </a:r>
            <a:r>
              <a:rPr lang="en" sz="1000" b="1">
                <a:solidFill>
                  <a:schemeClr val="dk1"/>
                </a:solidFill>
              </a:rPr>
              <a:t>:</a:t>
            </a:r>
            <a:r>
              <a:rPr lang="en" sz="1000">
                <a:highlight>
                  <a:srgbClr val="FFFFFF"/>
                </a:highlight>
              </a:rPr>
              <a:t> </a:t>
            </a:r>
            <a:r>
              <a:rPr lang="en" sz="1000">
                <a:solidFill>
                  <a:schemeClr val="dk1"/>
                </a:solidFill>
                <a:highlight>
                  <a:srgbClr val="FFFFFF"/>
                </a:highlight>
              </a:rPr>
              <a:t>Persons with a disproportionate share of political power. (7)</a:t>
            </a:r>
            <a:endParaRPr sz="1000">
              <a:solidFill>
                <a:schemeClr val="dk1"/>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Political Culture</a:t>
            </a:r>
            <a:r>
              <a:rPr lang="en" sz="1000" b="1">
                <a:solidFill>
                  <a:schemeClr val="dk1"/>
                </a:solidFill>
              </a:rPr>
              <a:t>:</a:t>
            </a:r>
            <a:r>
              <a:rPr lang="en" sz="1000">
                <a:solidFill>
                  <a:schemeClr val="dk1"/>
                </a:solidFill>
                <a:highlight>
                  <a:srgbClr val="FFFFFF"/>
                </a:highlight>
              </a:rPr>
              <a:t> A patterned and sustained way of thinking about how political and economic life ought to be carried out. (4)</a:t>
            </a:r>
            <a:endParaRPr sz="1000">
              <a:solidFill>
                <a:schemeClr val="dk1"/>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Political Ideology</a:t>
            </a:r>
            <a:r>
              <a:rPr lang="en" sz="1000" b="1">
                <a:solidFill>
                  <a:schemeClr val="dk1"/>
                </a:solidFill>
              </a:rPr>
              <a:t>:</a:t>
            </a:r>
            <a:r>
              <a:rPr lang="en" sz="1000">
                <a:solidFill>
                  <a:schemeClr val="dk1"/>
                </a:solidFill>
                <a:highlight>
                  <a:srgbClr val="FFFFFF"/>
                </a:highlight>
              </a:rPr>
              <a:t> A more or less consistent set of beliefs about what policies government ought to pursue. (7)</a:t>
            </a:r>
            <a:endParaRPr sz="1000">
              <a:solidFill>
                <a:schemeClr val="dk1"/>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Political Cleavage</a:t>
            </a:r>
            <a:r>
              <a:rPr lang="en" sz="1000" b="1">
                <a:solidFill>
                  <a:schemeClr val="dk1"/>
                </a:solidFill>
              </a:rPr>
              <a:t>:</a:t>
            </a:r>
            <a:r>
              <a:rPr lang="en" sz="1000" b="1">
                <a:solidFill>
                  <a:srgbClr val="FF0000"/>
                </a:solidFill>
                <a:highlight>
                  <a:srgbClr val="FFFFFF"/>
                </a:highlight>
              </a:rPr>
              <a:t> </a:t>
            </a:r>
            <a:r>
              <a:rPr lang="en" sz="1000">
                <a:solidFill>
                  <a:srgbClr val="222222"/>
                </a:solidFill>
              </a:rPr>
              <a:t>Political cleavages</a:t>
            </a:r>
            <a:r>
              <a:rPr lang="en" sz="1000">
                <a:solidFill>
                  <a:srgbClr val="222222"/>
                </a:solidFill>
                <a:highlight>
                  <a:srgbClr val="FFFFFF"/>
                </a:highlight>
              </a:rPr>
              <a:t> are national, ethnic, linguistic, and religious divisions that affect </a:t>
            </a:r>
            <a:r>
              <a:rPr lang="en" sz="1000">
                <a:solidFill>
                  <a:srgbClr val="222222"/>
                </a:solidFill>
              </a:rPr>
              <a:t>political</a:t>
            </a:r>
            <a:r>
              <a:rPr lang="en" sz="1000">
                <a:solidFill>
                  <a:srgbClr val="222222"/>
                </a:solidFill>
                <a:highlight>
                  <a:srgbClr val="FFFFFF"/>
                </a:highlight>
              </a:rPr>
              <a:t> allegiances and policies. (Wiki)</a:t>
            </a:r>
            <a:endParaRPr sz="1000">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Political Socialization</a:t>
            </a:r>
            <a:r>
              <a:rPr lang="en" sz="1000" b="1">
                <a:solidFill>
                  <a:schemeClr val="dk1"/>
                </a:solidFill>
              </a:rPr>
              <a:t>:</a:t>
            </a:r>
            <a:r>
              <a:rPr lang="en" sz="1000">
                <a:solidFill>
                  <a:schemeClr val="dk1"/>
                </a:solidFill>
                <a:highlight>
                  <a:srgbClr val="FFFFFF"/>
                </a:highlight>
              </a:rPr>
              <a:t> Process by which background traits influence one's political views. (7)</a:t>
            </a:r>
            <a:endParaRPr sz="1000">
              <a:solidFill>
                <a:schemeClr val="dk1"/>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Political Agenda</a:t>
            </a:r>
            <a:r>
              <a:rPr lang="en" sz="1000" b="1">
                <a:solidFill>
                  <a:schemeClr val="dk1"/>
                </a:solidFill>
              </a:rPr>
              <a:t>:</a:t>
            </a:r>
            <a:r>
              <a:rPr lang="en" sz="1000">
                <a:solidFill>
                  <a:schemeClr val="dk1"/>
                </a:solidFill>
                <a:highlight>
                  <a:srgbClr val="FFFFFF"/>
                </a:highlight>
              </a:rPr>
              <a:t> Issues that people believe require governmental action. (17)</a:t>
            </a:r>
            <a:endParaRPr sz="1000">
              <a:solidFill>
                <a:schemeClr val="dk1"/>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Political Party</a:t>
            </a:r>
            <a:r>
              <a:rPr lang="en" sz="1000" b="1">
                <a:solidFill>
                  <a:schemeClr val="dk1"/>
                </a:solidFill>
              </a:rPr>
              <a:t>:</a:t>
            </a:r>
            <a:r>
              <a:rPr lang="en" sz="1000">
                <a:solidFill>
                  <a:schemeClr val="dk1"/>
                </a:solidFill>
                <a:highlight>
                  <a:srgbClr val="FFFFFF"/>
                </a:highlight>
              </a:rPr>
              <a:t> A group that seeks to elect candidates to public office. (9)</a:t>
            </a:r>
            <a:endParaRPr sz="1000">
              <a:solidFill>
                <a:schemeClr val="dk1"/>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Political Machine</a:t>
            </a:r>
            <a:r>
              <a:rPr lang="en" sz="1000" b="1">
                <a:solidFill>
                  <a:schemeClr val="dk1"/>
                </a:solidFill>
              </a:rPr>
              <a:t>:</a:t>
            </a:r>
            <a:r>
              <a:rPr lang="en" sz="1000">
                <a:solidFill>
                  <a:schemeClr val="dk1"/>
                </a:solidFill>
                <a:highlight>
                  <a:srgbClr val="FFFFFF"/>
                </a:highlight>
              </a:rPr>
              <a:t> A party organization that recruits members by dispensing patronage. (9)</a:t>
            </a:r>
            <a:endParaRPr sz="1000">
              <a:solidFill>
                <a:schemeClr val="dk1"/>
              </a:solidFill>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Political Action Committee</a:t>
            </a:r>
            <a:r>
              <a:rPr lang="en" sz="1000" b="1">
                <a:solidFill>
                  <a:schemeClr val="dk1"/>
                </a:solidFill>
              </a:rPr>
              <a:t>:</a:t>
            </a:r>
            <a:r>
              <a:rPr lang="en" sz="1000">
                <a:solidFill>
                  <a:srgbClr val="333333"/>
                </a:solidFill>
                <a:highlight>
                  <a:srgbClr val="FFFFFF"/>
                </a:highlight>
              </a:rPr>
              <a:t> </a:t>
            </a:r>
            <a:r>
              <a:rPr lang="en" sz="1000">
                <a:solidFill>
                  <a:schemeClr val="dk1"/>
                </a:solidFill>
                <a:highlight>
                  <a:srgbClr val="FFFFFF"/>
                </a:highlight>
              </a:rPr>
              <a:t>A committee set up by a corporation, labor union, or interest group that raises and spends campaign money from voluntary donations. (10, 11)</a:t>
            </a:r>
            <a:endParaRPr sz="1000">
              <a:solidFill>
                <a:schemeClr val="dk1"/>
              </a:solidFill>
              <a:highlight>
                <a:srgbClr val="FFFFFF"/>
              </a:highlight>
            </a:endParaRPr>
          </a:p>
          <a:p>
            <a:pPr marL="0" marR="50800" lvl="0" indent="0" algn="l" rtl="0">
              <a:lnSpc>
                <a:spcPct val="115000"/>
              </a:lnSpc>
              <a:spcBef>
                <a:spcPts val="1000"/>
              </a:spcBef>
              <a:spcAft>
                <a:spcPts val="0"/>
              </a:spcAft>
              <a:buNone/>
            </a:pPr>
            <a:r>
              <a:rPr lang="en" sz="1400" b="1">
                <a:solidFill>
                  <a:srgbClr val="0000FF"/>
                </a:solidFill>
              </a:rPr>
              <a:t>Examples of Direct Democracy</a:t>
            </a:r>
            <a:endParaRPr sz="1400" b="1">
              <a:solidFill>
                <a:srgbClr val="0000FF"/>
              </a:solidFill>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Recall</a:t>
            </a:r>
            <a:r>
              <a:rPr lang="en" sz="1000" b="1">
                <a:solidFill>
                  <a:schemeClr val="dk1"/>
                </a:solidFill>
              </a:rPr>
              <a:t>:</a:t>
            </a:r>
            <a:r>
              <a:rPr lang="en" sz="1000">
                <a:solidFill>
                  <a:schemeClr val="dk1"/>
                </a:solidFill>
                <a:highlight>
                  <a:srgbClr val="FFFFFF"/>
                </a:highlight>
              </a:rPr>
              <a:t> Procedure whereby voters can remove an elected official from office. (3)</a:t>
            </a:r>
            <a:endParaRPr sz="1000">
              <a:solidFill>
                <a:schemeClr val="dk1"/>
              </a:solidFill>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Referendum</a:t>
            </a:r>
            <a:r>
              <a:rPr lang="en" sz="1000" b="1">
                <a:solidFill>
                  <a:schemeClr val="dk1"/>
                </a:solidFill>
              </a:rPr>
              <a:t>:</a:t>
            </a:r>
            <a:r>
              <a:rPr lang="en" sz="1000">
                <a:solidFill>
                  <a:schemeClr val="dk1"/>
                </a:solidFill>
                <a:highlight>
                  <a:srgbClr val="FFFFFF"/>
                </a:highlight>
              </a:rPr>
              <a:t> Procedure enabling voters to reject a measure passed by the legislature. (3)</a:t>
            </a:r>
            <a:endParaRPr sz="1000">
              <a:solidFill>
                <a:schemeClr val="dk1"/>
              </a:solidFill>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Initiative</a:t>
            </a:r>
            <a:r>
              <a:rPr lang="en" sz="1000" b="1">
                <a:solidFill>
                  <a:schemeClr val="dk1"/>
                </a:solidFill>
              </a:rPr>
              <a:t>:</a:t>
            </a:r>
            <a:r>
              <a:rPr lang="en" sz="1000">
                <a:solidFill>
                  <a:srgbClr val="333333"/>
                </a:solidFill>
                <a:highlight>
                  <a:srgbClr val="FFFFFF"/>
                </a:highlight>
              </a:rPr>
              <a:t> </a:t>
            </a:r>
            <a:r>
              <a:rPr lang="en" sz="1000">
                <a:solidFill>
                  <a:schemeClr val="dk1"/>
                </a:solidFill>
                <a:highlight>
                  <a:srgbClr val="FFFFFF"/>
                </a:highlight>
              </a:rPr>
              <a:t>Process that permits voters to put legislative measures directly on the ballot. (3)</a:t>
            </a:r>
            <a:endParaRPr sz="1000">
              <a:solidFill>
                <a:schemeClr val="dk1"/>
              </a:solidFill>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Jury System</a:t>
            </a:r>
            <a:r>
              <a:rPr lang="en" sz="1000" b="1">
                <a:solidFill>
                  <a:schemeClr val="dk1"/>
                </a:solidFill>
              </a:rPr>
              <a:t>:</a:t>
            </a:r>
            <a:r>
              <a:rPr lang="en" sz="1000" b="1">
                <a:solidFill>
                  <a:srgbClr val="FF0000"/>
                </a:solidFill>
                <a:highlight>
                  <a:srgbClr val="FFFFFF"/>
                </a:highlight>
              </a:rPr>
              <a:t> </a:t>
            </a:r>
            <a:r>
              <a:rPr lang="en" sz="1000">
                <a:solidFill>
                  <a:srgbClr val="222222"/>
                </a:solidFill>
              </a:rPr>
              <a:t>A jury trial or trial by jury is a legal proceeding in which a jury either makes a decision or makes findings of fact, which then direct the actions of a judge. It is distinguished from a bench trial, in which a judge or panel of judges make all decisions. A jury is </a:t>
            </a:r>
            <a:r>
              <a:rPr lang="en" sz="1000">
                <a:solidFill>
                  <a:srgbClr val="222222"/>
                </a:solidFill>
                <a:highlight>
                  <a:srgbClr val="FFFFFF"/>
                </a:highlight>
              </a:rPr>
              <a:t>a body of people (typically twelve in number) sworn to give a verdict in a legal case on the basis of evidence submitted to them in court.</a:t>
            </a:r>
            <a:r>
              <a:rPr lang="en" sz="1000">
                <a:solidFill>
                  <a:srgbClr val="222222"/>
                </a:solidFill>
              </a:rPr>
              <a:t> (Wiki)</a:t>
            </a:r>
            <a:endParaRPr sz="1000" b="1">
              <a:solidFill>
                <a:srgbClr val="FF0000"/>
              </a:solidFill>
              <a:highlight>
                <a:srgbClr val="FFFFFF"/>
              </a:highlight>
            </a:endParaRPr>
          </a:p>
          <a:p>
            <a:pPr marL="0" marR="50800" lvl="0" indent="0" algn="l" rtl="0">
              <a:lnSpc>
                <a:spcPct val="115000"/>
              </a:lnSpc>
              <a:spcBef>
                <a:spcPts val="1000"/>
              </a:spcBef>
              <a:spcAft>
                <a:spcPts val="0"/>
              </a:spcAft>
              <a:buNone/>
            </a:pPr>
            <a:r>
              <a:rPr lang="en" sz="1400" b="1">
                <a:solidFill>
                  <a:srgbClr val="0000FF"/>
                </a:solidFill>
              </a:rPr>
              <a:t>Process</a:t>
            </a:r>
            <a:endParaRPr sz="1400" b="1">
              <a:solidFill>
                <a:srgbClr val="0000FF"/>
              </a:solidFill>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The Presidential Selection Process</a:t>
            </a:r>
            <a:r>
              <a:rPr lang="en" sz="1000" b="1">
                <a:solidFill>
                  <a:schemeClr val="dk1"/>
                </a:solidFill>
              </a:rPr>
              <a:t>:</a:t>
            </a:r>
            <a:r>
              <a:rPr lang="en" sz="1000" b="1">
                <a:solidFill>
                  <a:srgbClr val="FF0000"/>
                </a:solidFill>
                <a:highlight>
                  <a:srgbClr val="FFFFFF"/>
                </a:highlight>
              </a:rPr>
              <a:t> </a:t>
            </a:r>
            <a:r>
              <a:rPr lang="en" sz="1000">
                <a:solidFill>
                  <a:schemeClr val="dk1"/>
                </a:solidFill>
                <a:highlight>
                  <a:srgbClr val="FFFFFF"/>
                </a:highlight>
              </a:rPr>
              <a:t>The Presidential election process follows a typical cycle:</a:t>
            </a:r>
            <a:endParaRPr sz="1000">
              <a:solidFill>
                <a:schemeClr val="dk1"/>
              </a:solidFill>
              <a:highlight>
                <a:srgbClr val="FFFFFF"/>
              </a:highlight>
            </a:endParaRPr>
          </a:p>
          <a:p>
            <a:pPr marL="457200" marR="50800" lvl="0" indent="-292100" algn="l" rtl="0">
              <a:lnSpc>
                <a:spcPct val="115000"/>
              </a:lnSpc>
              <a:spcBef>
                <a:spcPts val="1000"/>
              </a:spcBef>
              <a:spcAft>
                <a:spcPts val="0"/>
              </a:spcAft>
              <a:buClr>
                <a:schemeClr val="dk1"/>
              </a:buClr>
              <a:buSzPts val="1000"/>
              <a:buChar char="●"/>
            </a:pPr>
            <a:r>
              <a:rPr lang="en" sz="1000">
                <a:solidFill>
                  <a:schemeClr val="dk1"/>
                </a:solidFill>
                <a:highlight>
                  <a:srgbClr val="FFFFFF"/>
                </a:highlight>
              </a:rPr>
              <a:t>Spring of the year before an election :Candidates announce their intentions to run.</a:t>
            </a:r>
            <a:endParaRPr sz="1000">
              <a:solidFill>
                <a:schemeClr val="dk1"/>
              </a:solidFill>
              <a:highlight>
                <a:srgbClr val="FFFFFF"/>
              </a:highlight>
            </a:endParaRPr>
          </a:p>
          <a:p>
            <a:pPr marL="457200" lvl="0" indent="-292100" algn="l" rtl="0">
              <a:lnSpc>
                <a:spcPct val="115000"/>
              </a:lnSpc>
              <a:spcBef>
                <a:spcPts val="0"/>
              </a:spcBef>
              <a:spcAft>
                <a:spcPts val="0"/>
              </a:spcAft>
              <a:buClr>
                <a:schemeClr val="dk1"/>
              </a:buClr>
              <a:buSzPts val="1000"/>
              <a:buFont typeface="Arial"/>
              <a:buChar char="●"/>
            </a:pPr>
            <a:r>
              <a:rPr lang="en" sz="1000">
                <a:solidFill>
                  <a:schemeClr val="dk1"/>
                </a:solidFill>
                <a:highlight>
                  <a:srgbClr val="FFFFFF"/>
                </a:highlight>
              </a:rPr>
              <a:t>Summer of the year before an election through spring of the election year :Primary and caucus debates take place.</a:t>
            </a:r>
            <a:endParaRPr sz="1000">
              <a:solidFill>
                <a:schemeClr val="dk1"/>
              </a:solidFill>
              <a:highlight>
                <a:srgbClr val="FFFFFF"/>
              </a:highlight>
            </a:endParaRPr>
          </a:p>
          <a:p>
            <a:pPr marL="457200" lvl="0" indent="-292100" algn="l" rtl="0">
              <a:lnSpc>
                <a:spcPct val="115000"/>
              </a:lnSpc>
              <a:spcBef>
                <a:spcPts val="0"/>
              </a:spcBef>
              <a:spcAft>
                <a:spcPts val="0"/>
              </a:spcAft>
              <a:buClr>
                <a:schemeClr val="dk1"/>
              </a:buClr>
              <a:buSzPts val="1000"/>
              <a:buFont typeface="Arial"/>
              <a:buChar char="●"/>
            </a:pPr>
            <a:r>
              <a:rPr lang="en" sz="1000">
                <a:solidFill>
                  <a:schemeClr val="dk1"/>
                </a:solidFill>
                <a:highlight>
                  <a:srgbClr val="FFFFFF"/>
                </a:highlight>
              </a:rPr>
              <a:t>January to June of election year :States and parties hold primaries and caucuses.</a:t>
            </a:r>
            <a:endParaRPr sz="1000">
              <a:solidFill>
                <a:schemeClr val="dk1"/>
              </a:solidFill>
              <a:highlight>
                <a:srgbClr val="FFFFFF"/>
              </a:highlight>
            </a:endParaRPr>
          </a:p>
          <a:p>
            <a:pPr marL="457200" lvl="0" indent="-292100" algn="l" rtl="0">
              <a:lnSpc>
                <a:spcPct val="115000"/>
              </a:lnSpc>
              <a:spcBef>
                <a:spcPts val="0"/>
              </a:spcBef>
              <a:spcAft>
                <a:spcPts val="0"/>
              </a:spcAft>
              <a:buClr>
                <a:schemeClr val="dk1"/>
              </a:buClr>
              <a:buSzPts val="1000"/>
              <a:buFont typeface="Arial"/>
              <a:buChar char="●"/>
            </a:pPr>
            <a:r>
              <a:rPr lang="en" sz="1000">
                <a:solidFill>
                  <a:schemeClr val="dk1"/>
                </a:solidFill>
                <a:highlight>
                  <a:srgbClr val="FFFFFF"/>
                </a:highlight>
              </a:rPr>
              <a:t>July to early September :Parties hold national nominating conventions to choose their candidates.</a:t>
            </a:r>
            <a:endParaRPr sz="1000">
              <a:solidFill>
                <a:schemeClr val="dk1"/>
              </a:solidFill>
              <a:highlight>
                <a:srgbClr val="FFFFFF"/>
              </a:highlight>
            </a:endParaRPr>
          </a:p>
          <a:p>
            <a:pPr marL="457200" lvl="0" indent="-292100" algn="l" rtl="0">
              <a:lnSpc>
                <a:spcPct val="115000"/>
              </a:lnSpc>
              <a:spcBef>
                <a:spcPts val="0"/>
              </a:spcBef>
              <a:spcAft>
                <a:spcPts val="0"/>
              </a:spcAft>
              <a:buClr>
                <a:schemeClr val="dk1"/>
              </a:buClr>
              <a:buSzPts val="1000"/>
              <a:buFont typeface="Arial"/>
              <a:buChar char="●"/>
            </a:pPr>
            <a:r>
              <a:rPr lang="en" sz="1000">
                <a:solidFill>
                  <a:schemeClr val="dk1"/>
                </a:solidFill>
                <a:highlight>
                  <a:srgbClr val="FFFFFF"/>
                </a:highlight>
              </a:rPr>
              <a:t>September and October :Candidates participate in Presidential debates.</a:t>
            </a:r>
            <a:endParaRPr sz="1000">
              <a:solidFill>
                <a:schemeClr val="dk1"/>
              </a:solidFill>
              <a:highlight>
                <a:srgbClr val="FFFFFF"/>
              </a:highlight>
            </a:endParaRPr>
          </a:p>
          <a:p>
            <a:pPr marL="457200" lvl="0" indent="-292100" algn="l" rtl="0">
              <a:lnSpc>
                <a:spcPct val="115000"/>
              </a:lnSpc>
              <a:spcBef>
                <a:spcPts val="0"/>
              </a:spcBef>
              <a:spcAft>
                <a:spcPts val="0"/>
              </a:spcAft>
              <a:buClr>
                <a:schemeClr val="dk1"/>
              </a:buClr>
              <a:buSzPts val="1000"/>
              <a:buFont typeface="Arial"/>
              <a:buChar char="●"/>
            </a:pPr>
            <a:r>
              <a:rPr lang="en" sz="1000">
                <a:solidFill>
                  <a:schemeClr val="dk1"/>
                </a:solidFill>
                <a:highlight>
                  <a:srgbClr val="FFFFFF"/>
                </a:highlight>
              </a:rPr>
              <a:t>Early November :General Election Day</a:t>
            </a:r>
            <a:endParaRPr sz="1000">
              <a:solidFill>
                <a:schemeClr val="dk1"/>
              </a:solidFill>
              <a:highlight>
                <a:srgbClr val="FFFFFF"/>
              </a:highlight>
            </a:endParaRPr>
          </a:p>
          <a:p>
            <a:pPr marL="457200" lvl="0" indent="-292100" algn="l" rtl="0">
              <a:lnSpc>
                <a:spcPct val="115000"/>
              </a:lnSpc>
              <a:spcBef>
                <a:spcPts val="0"/>
              </a:spcBef>
              <a:spcAft>
                <a:spcPts val="0"/>
              </a:spcAft>
              <a:buClr>
                <a:schemeClr val="dk1"/>
              </a:buClr>
              <a:buSzPts val="1000"/>
              <a:buFont typeface="Arial"/>
              <a:buChar char="●"/>
            </a:pPr>
            <a:r>
              <a:rPr lang="en" sz="1000">
                <a:solidFill>
                  <a:schemeClr val="dk1"/>
                </a:solidFill>
                <a:highlight>
                  <a:srgbClr val="FFFFFF"/>
                </a:highlight>
              </a:rPr>
              <a:t>December :Electors cast their votes in the Electoral College.</a:t>
            </a:r>
            <a:endParaRPr sz="1000">
              <a:solidFill>
                <a:schemeClr val="dk1"/>
              </a:solidFill>
              <a:highlight>
                <a:srgbClr val="FFFFFF"/>
              </a:highlight>
            </a:endParaRPr>
          </a:p>
          <a:p>
            <a:pPr marL="457200" lvl="0" indent="-292100" algn="l" rtl="0">
              <a:lnSpc>
                <a:spcPct val="115000"/>
              </a:lnSpc>
              <a:spcBef>
                <a:spcPts val="0"/>
              </a:spcBef>
              <a:spcAft>
                <a:spcPts val="0"/>
              </a:spcAft>
              <a:buClr>
                <a:schemeClr val="dk1"/>
              </a:buClr>
              <a:buSzPts val="1000"/>
              <a:buFont typeface="Arial"/>
              <a:buChar char="●"/>
            </a:pPr>
            <a:r>
              <a:rPr lang="en" sz="1000">
                <a:solidFill>
                  <a:schemeClr val="dk1"/>
                </a:solidFill>
                <a:highlight>
                  <a:srgbClr val="FFFFFF"/>
                </a:highlight>
              </a:rPr>
              <a:t>Early January of the next calendar year :Congress counts the electoral votes.</a:t>
            </a:r>
            <a:endParaRPr sz="1000">
              <a:solidFill>
                <a:schemeClr val="dk1"/>
              </a:solidFill>
              <a:highlight>
                <a:srgbClr val="FFFFFF"/>
              </a:highlight>
            </a:endParaRPr>
          </a:p>
          <a:p>
            <a:pPr marL="457200" lvl="0" indent="-292100" algn="l" rtl="0">
              <a:lnSpc>
                <a:spcPct val="115000"/>
              </a:lnSpc>
              <a:spcBef>
                <a:spcPts val="0"/>
              </a:spcBef>
              <a:spcAft>
                <a:spcPts val="0"/>
              </a:spcAft>
              <a:buClr>
                <a:schemeClr val="dk1"/>
              </a:buClr>
              <a:buSzPts val="1000"/>
              <a:buFont typeface="Arial"/>
              <a:buChar char="●"/>
            </a:pPr>
            <a:r>
              <a:rPr lang="en" sz="1000">
                <a:solidFill>
                  <a:schemeClr val="dk1"/>
                </a:solidFill>
                <a:highlight>
                  <a:srgbClr val="FFFFFF"/>
                </a:highlight>
              </a:rPr>
              <a:t>January 20 :Inauguration Day</a:t>
            </a:r>
            <a:endParaRPr sz="1000">
              <a:solidFill>
                <a:schemeClr val="dk1"/>
              </a:solidFill>
              <a:highlight>
                <a:srgbClr val="FFFFFF"/>
              </a:highlight>
            </a:endParaRPr>
          </a:p>
          <a:p>
            <a:pPr marL="0" lvl="0" indent="0" algn="l" rtl="0">
              <a:lnSpc>
                <a:spcPct val="115000"/>
              </a:lnSpc>
              <a:spcBef>
                <a:spcPts val="0"/>
              </a:spcBef>
              <a:spcAft>
                <a:spcPts val="0"/>
              </a:spcAft>
              <a:buNone/>
            </a:pPr>
            <a:endParaRPr sz="1000">
              <a:solidFill>
                <a:schemeClr val="dk1"/>
              </a:solidFill>
              <a:highlight>
                <a:srgbClr val="FFFFFF"/>
              </a:highlight>
            </a:endParaRPr>
          </a:p>
          <a:p>
            <a:pPr marL="0" marR="50800" lvl="0" indent="0" algn="l" rtl="0">
              <a:lnSpc>
                <a:spcPct val="115000"/>
              </a:lnSpc>
              <a:spcBef>
                <a:spcPts val="0"/>
              </a:spcBef>
              <a:spcAft>
                <a:spcPts val="0"/>
              </a:spcAft>
              <a:buNone/>
            </a:pPr>
            <a:r>
              <a:rPr lang="en" sz="1000" b="1">
                <a:solidFill>
                  <a:srgbClr val="FF0000"/>
                </a:solidFill>
                <a:highlight>
                  <a:srgbClr val="FFFFFF"/>
                </a:highlight>
              </a:rPr>
              <a:t>The Impeachment Process</a:t>
            </a:r>
            <a:r>
              <a:rPr lang="en" sz="1000" b="1">
                <a:solidFill>
                  <a:schemeClr val="dk1"/>
                </a:solidFill>
              </a:rPr>
              <a:t>:</a:t>
            </a:r>
            <a:r>
              <a:rPr lang="en" sz="1000" b="1">
                <a:solidFill>
                  <a:srgbClr val="FF0000"/>
                </a:solidFill>
                <a:highlight>
                  <a:srgbClr val="FFFFFF"/>
                </a:highlight>
              </a:rPr>
              <a:t> </a:t>
            </a:r>
            <a:r>
              <a:rPr lang="en" sz="1000">
                <a:solidFill>
                  <a:srgbClr val="252525"/>
                </a:solidFill>
              </a:rPr>
              <a:t>At the federal level, the impeachment process is a two-step process. </a:t>
            </a:r>
            <a:endParaRPr sz="1000">
              <a:solidFill>
                <a:srgbClr val="252525"/>
              </a:solidFill>
            </a:endParaRPr>
          </a:p>
          <a:p>
            <a:pPr marL="457200" marR="50800" lvl="0" indent="-292100" algn="l" rtl="0">
              <a:lnSpc>
                <a:spcPct val="115000"/>
              </a:lnSpc>
              <a:spcBef>
                <a:spcPts val="1000"/>
              </a:spcBef>
              <a:spcAft>
                <a:spcPts val="0"/>
              </a:spcAft>
              <a:buSzPts val="1000"/>
              <a:buAutoNum type="arabicPeriod"/>
            </a:pPr>
            <a:r>
              <a:rPr lang="en" sz="1000"/>
              <a:t>The </a:t>
            </a:r>
            <a:r>
              <a:rPr lang="en" sz="1000">
                <a:uFill>
                  <a:noFill/>
                </a:uFill>
                <a:hlinkClick r:id="rId3"/>
              </a:rPr>
              <a:t>House of Representatives</a:t>
            </a:r>
            <a:r>
              <a:rPr lang="en" sz="1000"/>
              <a:t> must first pass, by a simple majority of those present and voting, articles of impeachment, which constitute the formal allegation or allegations. Upon passage, the defendant has been "impeached". This requires a simple majority.</a:t>
            </a:r>
            <a:endParaRPr sz="1000"/>
          </a:p>
          <a:p>
            <a:pPr marL="457200" marR="50800" lvl="0" indent="-292100" algn="l" rtl="0">
              <a:lnSpc>
                <a:spcPct val="115000"/>
              </a:lnSpc>
              <a:spcBef>
                <a:spcPts val="0"/>
              </a:spcBef>
              <a:spcAft>
                <a:spcPts val="0"/>
              </a:spcAft>
              <a:buSzPts val="1000"/>
              <a:buAutoNum type="arabicPeriod"/>
            </a:pPr>
            <a:r>
              <a:rPr lang="en" sz="1000"/>
              <a:t>Next, the </a:t>
            </a:r>
            <a:r>
              <a:rPr lang="en" sz="1000">
                <a:uFill>
                  <a:noFill/>
                </a:uFill>
                <a:hlinkClick r:id="rId4"/>
              </a:rPr>
              <a:t>Senate</a:t>
            </a:r>
            <a:r>
              <a:rPr lang="en" sz="1000"/>
              <a:t> tries the accused. In the case of the impeachment of a president, the </a:t>
            </a:r>
            <a:r>
              <a:rPr lang="en" sz="1000">
                <a:uFill>
                  <a:noFill/>
                </a:uFill>
                <a:hlinkClick r:id="rId5"/>
              </a:rPr>
              <a:t>Chief Justice of the United States</a:t>
            </a:r>
            <a:r>
              <a:rPr lang="en" sz="1000"/>
              <a:t> presides over the proceedings. To convict the accused, a </a:t>
            </a:r>
            <a:r>
              <a:rPr lang="en" sz="1000">
                <a:uFill>
                  <a:noFill/>
                </a:uFill>
                <a:hlinkClick r:id="rId6"/>
              </a:rPr>
              <a:t>two-thirds majority</a:t>
            </a:r>
            <a:r>
              <a:rPr lang="en" sz="1000"/>
              <a:t> of the senators present is required. Conviction removes the defendant from office. Conviction by the Senate does not bar criminal prosecution..</a:t>
            </a:r>
            <a:endParaRPr sz="1000" b="1">
              <a:solidFill>
                <a:srgbClr val="FF0000"/>
              </a:solidFill>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The Amendment Process</a:t>
            </a:r>
            <a:r>
              <a:rPr lang="en" sz="1000" b="1">
                <a:solidFill>
                  <a:schemeClr val="dk1"/>
                </a:solidFill>
              </a:rPr>
              <a:t>:</a:t>
            </a:r>
            <a:r>
              <a:rPr lang="en" sz="1000" b="1">
                <a:solidFill>
                  <a:srgbClr val="FF0000"/>
                </a:solidFill>
                <a:highlight>
                  <a:srgbClr val="FFFFFF"/>
                </a:highlight>
              </a:rPr>
              <a:t> </a:t>
            </a:r>
            <a:r>
              <a:rPr lang="en" sz="1000">
                <a:solidFill>
                  <a:srgbClr val="252525"/>
                </a:solidFill>
                <a:highlight>
                  <a:srgbClr val="FFFFFF"/>
                </a:highlight>
              </a:rPr>
              <a:t>Amending the Constitution consists of proposing an amendment and subsequent ratification. </a:t>
            </a:r>
            <a:endParaRPr sz="1000">
              <a:solidFill>
                <a:srgbClr val="252525"/>
              </a:solidFill>
              <a:highlight>
                <a:srgbClr val="FFFFFF"/>
              </a:highlight>
            </a:endParaRPr>
          </a:p>
          <a:p>
            <a:pPr marL="457200" marR="50800" lvl="0" indent="-292100" algn="l" rtl="0">
              <a:lnSpc>
                <a:spcPct val="115000"/>
              </a:lnSpc>
              <a:spcBef>
                <a:spcPts val="1000"/>
              </a:spcBef>
              <a:spcAft>
                <a:spcPts val="0"/>
              </a:spcAft>
              <a:buSzPts val="1000"/>
              <a:buAutoNum type="arabicPeriod"/>
            </a:pPr>
            <a:r>
              <a:rPr lang="en" sz="1000">
                <a:highlight>
                  <a:srgbClr val="FFFFFF"/>
                </a:highlight>
              </a:rPr>
              <a:t>Amendments may be proposed either by the Congress with a two-thirds </a:t>
            </a:r>
            <a:r>
              <a:rPr lang="en" sz="1000">
                <a:uFill>
                  <a:noFill/>
                </a:uFill>
                <a:hlinkClick r:id="rId7"/>
              </a:rPr>
              <a:t>vote</a:t>
            </a:r>
            <a:r>
              <a:rPr lang="en" sz="1000">
                <a:highlight>
                  <a:srgbClr val="FFFFFF"/>
                </a:highlight>
              </a:rPr>
              <a:t> in both the </a:t>
            </a:r>
            <a:r>
              <a:rPr lang="en" sz="1000">
                <a:uFill>
                  <a:noFill/>
                </a:uFill>
                <a:hlinkClick r:id="rId3"/>
              </a:rPr>
              <a:t>House of Representatives</a:t>
            </a:r>
            <a:r>
              <a:rPr lang="en" sz="1000">
                <a:highlight>
                  <a:srgbClr val="FFFFFF"/>
                </a:highlight>
              </a:rPr>
              <a:t> and the </a:t>
            </a:r>
            <a:r>
              <a:rPr lang="en" sz="1000">
                <a:uFill>
                  <a:noFill/>
                </a:uFill>
                <a:hlinkClick r:id="rId4"/>
              </a:rPr>
              <a:t>Senate</a:t>
            </a:r>
            <a:r>
              <a:rPr lang="en" sz="1000">
                <a:highlight>
                  <a:srgbClr val="FFFFFF"/>
                </a:highlight>
              </a:rPr>
              <a:t> or by a </a:t>
            </a:r>
            <a:r>
              <a:rPr lang="en" sz="1000">
                <a:uFill>
                  <a:noFill/>
                </a:uFill>
                <a:hlinkClick r:id="rId8"/>
              </a:rPr>
              <a:t>constitutional convention</a:t>
            </a:r>
            <a:r>
              <a:rPr lang="en" sz="1000">
                <a:highlight>
                  <a:srgbClr val="FFFFFF"/>
                </a:highlight>
              </a:rPr>
              <a:t> called for by two-thirds of the </a:t>
            </a:r>
            <a:r>
              <a:rPr lang="en" sz="1000">
                <a:uFill>
                  <a:noFill/>
                </a:uFill>
                <a:hlinkClick r:id="rId9"/>
              </a:rPr>
              <a:t>state legislatures</a:t>
            </a:r>
            <a:r>
              <a:rPr lang="en" sz="1000">
                <a:highlight>
                  <a:srgbClr val="FFFFFF"/>
                </a:highlight>
              </a:rPr>
              <a:t>.</a:t>
            </a:r>
            <a:endParaRPr sz="1000">
              <a:highlight>
                <a:srgbClr val="FFFFFF"/>
              </a:highlight>
            </a:endParaRPr>
          </a:p>
          <a:p>
            <a:pPr marL="457200" marR="50800" lvl="0" indent="-292100" algn="l" rtl="0">
              <a:lnSpc>
                <a:spcPct val="115000"/>
              </a:lnSpc>
              <a:spcBef>
                <a:spcPts val="0"/>
              </a:spcBef>
              <a:spcAft>
                <a:spcPts val="0"/>
              </a:spcAft>
              <a:buSzPts val="1000"/>
              <a:buAutoNum type="arabicPeriod"/>
            </a:pPr>
            <a:r>
              <a:rPr lang="en" sz="1000">
                <a:highlight>
                  <a:srgbClr val="FFFFFF"/>
                </a:highlight>
              </a:rPr>
              <a:t>To become part of the Constitution, an amendment must be ratified by either—as determined by Congress—the legislatures of three-fourths of the </a:t>
            </a:r>
            <a:r>
              <a:rPr lang="en" sz="1000">
                <a:uFill>
                  <a:noFill/>
                </a:uFill>
                <a:hlinkClick r:id="rId10"/>
              </a:rPr>
              <a:t>states</a:t>
            </a:r>
            <a:r>
              <a:rPr lang="en" sz="1000">
                <a:highlight>
                  <a:srgbClr val="FFFFFF"/>
                </a:highlight>
              </a:rPr>
              <a:t> or </a:t>
            </a:r>
            <a:r>
              <a:rPr lang="en" sz="1000">
                <a:uFill>
                  <a:noFill/>
                </a:uFill>
                <a:hlinkClick r:id="rId11"/>
              </a:rPr>
              <a:t>State ratifying conventions</a:t>
            </a:r>
            <a:r>
              <a:rPr lang="en" sz="1000">
                <a:highlight>
                  <a:srgbClr val="FFFFFF"/>
                </a:highlight>
              </a:rPr>
              <a:t> in three-fourths of the states. </a:t>
            </a:r>
            <a:endParaRPr sz="1000" b="1">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The Bill Making Process</a:t>
            </a:r>
            <a:r>
              <a:rPr lang="en" sz="1000" b="1">
                <a:solidFill>
                  <a:schemeClr val="dk1"/>
                </a:solidFill>
              </a:rPr>
              <a:t>:</a:t>
            </a:r>
            <a:r>
              <a:rPr lang="en" sz="1000" b="1">
                <a:solidFill>
                  <a:srgbClr val="FF0000"/>
                </a:solidFill>
                <a:highlight>
                  <a:srgbClr val="FFFFFF"/>
                </a:highlight>
              </a:rPr>
              <a:t> </a:t>
            </a:r>
            <a:endParaRPr sz="1000" b="1">
              <a:solidFill>
                <a:srgbClr val="FF0000"/>
              </a:solidFill>
              <a:highlight>
                <a:srgbClr val="FFFFFF"/>
              </a:highlight>
            </a:endParaRPr>
          </a:p>
          <a:p>
            <a:pPr marL="457200" marR="50800" lvl="0" indent="-292100" algn="l" rtl="0">
              <a:lnSpc>
                <a:spcPct val="115000"/>
              </a:lnSpc>
              <a:spcBef>
                <a:spcPts val="1000"/>
              </a:spcBef>
              <a:spcAft>
                <a:spcPts val="0"/>
              </a:spcAft>
              <a:buSzPts val="1000"/>
              <a:buAutoNum type="arabicPeriod"/>
            </a:pPr>
            <a:r>
              <a:rPr lang="en" sz="1000" b="1"/>
              <a:t>Introducing the Bill and Referral to a Committee: </a:t>
            </a:r>
            <a:r>
              <a:rPr lang="en" sz="1000"/>
              <a:t>Any member of Congress can introduce legislation. The person or persons who introduce the bill are the sponsors; any member of the same body (House or Senate) can add his or her name after the day of introduction as a cosponsor. When a bill is introduced, it is given a number: H.R. signifies a House bill and S. a Senate bill. The bill is then referred to a committee with jurisdiction over the primary issue of the legislation. Sometimes, a bill will be referred to multiple committees. The bill is referred sometimes to a subcommittee first.</a:t>
            </a:r>
            <a:endParaRPr sz="1000"/>
          </a:p>
          <a:p>
            <a:pPr marL="457200" marR="50800" lvl="0" indent="-292100" algn="l" rtl="0">
              <a:lnSpc>
                <a:spcPct val="115000"/>
              </a:lnSpc>
              <a:spcBef>
                <a:spcPts val="0"/>
              </a:spcBef>
              <a:spcAft>
                <a:spcPts val="0"/>
              </a:spcAft>
              <a:buSzPts val="1000"/>
              <a:buAutoNum type="arabicPeriod"/>
            </a:pPr>
            <a:r>
              <a:rPr lang="en" sz="1000" b="1"/>
              <a:t>Committee Action: Hearings and Mark Up: </a:t>
            </a:r>
            <a:r>
              <a:rPr lang="en" sz="1000"/>
              <a:t>The chairman of the Committee determines whether there will be a hearing on the bill and whether there will be "mark up." Usually, a subcommittee holds the hearing. Sometimes a bill is marked up both in subcommittee and then in full committee, but it can have action taken only at the full committee level. A mark up is when members of the Committee officially meet to offer amendments to make changes to the bill as introduced. After amendments are adopted or rejected, the chairman moves to vote the bill favorably out of Committee. The bill will go to the entire body if the Committee favorably reported out the bill.</a:t>
            </a:r>
            <a:endParaRPr sz="1000"/>
          </a:p>
          <a:p>
            <a:pPr marL="457200" marR="50800" lvl="0" indent="-292100" algn="l" rtl="0">
              <a:lnSpc>
                <a:spcPct val="115000"/>
              </a:lnSpc>
              <a:spcBef>
                <a:spcPts val="0"/>
              </a:spcBef>
              <a:spcAft>
                <a:spcPts val="0"/>
              </a:spcAft>
              <a:buSzPts val="1000"/>
              <a:buAutoNum type="arabicPeriod"/>
            </a:pPr>
            <a:r>
              <a:rPr lang="en" sz="1000" b="1"/>
              <a:t>Committee Report: </a:t>
            </a:r>
            <a:r>
              <a:rPr lang="en" sz="1000"/>
              <a:t>The Committee Chairman's staff writes a report of the bill describing the intent of legislation, the legislative history such as hearings in the Committee, the impact on existing laws and programs, and the position of the majority of members of the committee. The members of the minority may file dissenting views as a group or individually. Usually, a copy of the bill as marked up is printed in the Report.</a:t>
            </a:r>
            <a:endParaRPr sz="1000"/>
          </a:p>
          <a:p>
            <a:pPr marL="457200" marR="50800" lvl="0" indent="-292100" algn="l" rtl="0">
              <a:lnSpc>
                <a:spcPct val="115000"/>
              </a:lnSpc>
              <a:spcBef>
                <a:spcPts val="0"/>
              </a:spcBef>
              <a:spcAft>
                <a:spcPts val="0"/>
              </a:spcAft>
              <a:buSzPts val="1000"/>
              <a:buAutoNum type="arabicPeriod"/>
            </a:pPr>
            <a:r>
              <a:rPr lang="en" sz="1000" b="1"/>
              <a:t>Floor Debate and Votes: </a:t>
            </a:r>
            <a:r>
              <a:rPr lang="en" sz="1000"/>
              <a:t>The Speaker of the House and the Majority Leader of the Senate determine if and when a bill comes before the full body for debate and amendment, and final passage. There are very different rules of procedure governing debate in the House and Senate. In the House, a Representative may offer an amendment to the bill only if he has obtained "permission" from the Rules Committee. In the Senate, a Senator can offer an amendment without warning so long as the amendment is germane to the underlying bill. A majority vote is required for an amendment and for final passage. Sometimes, amendments are accepted by a "voice vote."</a:t>
            </a:r>
            <a:endParaRPr sz="1000"/>
          </a:p>
          <a:p>
            <a:pPr marL="457200" marR="50800" lvl="0" indent="-292100" algn="l" rtl="0">
              <a:lnSpc>
                <a:spcPct val="115000"/>
              </a:lnSpc>
              <a:spcBef>
                <a:spcPts val="0"/>
              </a:spcBef>
              <a:spcAft>
                <a:spcPts val="0"/>
              </a:spcAft>
              <a:buSzPts val="1000"/>
              <a:buAutoNum type="arabicPeriod"/>
            </a:pPr>
            <a:r>
              <a:rPr lang="en" sz="1000" b="1"/>
              <a:t>Referral to the Other Chamber: </a:t>
            </a:r>
            <a:r>
              <a:rPr lang="en" sz="1000"/>
              <a:t>When the House or the Senate passes a bill it is referred to the other chamber where it usually follows the same route through committee and floor action. This chamber may approve the bill as received, reject it, ignore it, or amend it before passing it.</a:t>
            </a:r>
            <a:endParaRPr sz="1000"/>
          </a:p>
          <a:p>
            <a:pPr marL="457200" marR="50800" lvl="0" indent="-292100" algn="l" rtl="0">
              <a:lnSpc>
                <a:spcPct val="115000"/>
              </a:lnSpc>
              <a:spcBef>
                <a:spcPts val="0"/>
              </a:spcBef>
              <a:spcAft>
                <a:spcPts val="0"/>
              </a:spcAft>
              <a:buSzPts val="1000"/>
              <a:buAutoNum type="arabicPeriod"/>
            </a:pPr>
            <a:r>
              <a:rPr lang="en" sz="1000" b="1"/>
              <a:t>Conference on a bill: </a:t>
            </a:r>
            <a:r>
              <a:rPr lang="en" sz="1000"/>
              <a:t>If only minor changes are made to a bill by the other chamber, usually the legislation goes back to the originating chamber for a concurring vote. However, when the House and Senate versions of the bill contain significant and/or numerous differences, a conference committee is officially appointed to reconcile the differences between the two different versions into a single bill. If the conferees are unable to reach agreement, the legislation dies. If agreement is reached, a conference report is prepared describing the committee members' recommendations for changes. Both the House and the Senate must approve of the conference report. If either chamber rejects the conference report, the bill dies.</a:t>
            </a:r>
            <a:endParaRPr sz="1000"/>
          </a:p>
          <a:p>
            <a:pPr marL="457200" marR="50800" lvl="0" indent="-292100" algn="l" rtl="0">
              <a:lnSpc>
                <a:spcPct val="115000"/>
              </a:lnSpc>
              <a:spcBef>
                <a:spcPts val="0"/>
              </a:spcBef>
              <a:spcAft>
                <a:spcPts val="0"/>
              </a:spcAft>
              <a:buSzPts val="1000"/>
              <a:buAutoNum type="arabicPeriod"/>
            </a:pPr>
            <a:r>
              <a:rPr lang="en" sz="1000" b="1"/>
              <a:t>Action by the President: </a:t>
            </a:r>
            <a:r>
              <a:rPr lang="en" sz="1000"/>
              <a:t>After the conference report has been approved by both the House and Senate, the final bill is sent to the President. If the President approves of the legislation, he signs it and it becomes law. If the President does not take action for ten days while Congress is in session, the bill automatically becomes law. If the President opposes the bill he can veto it; or, if he takes no action after the Congress has adjourned its second session, it is a "pocket veto" and the legislation dies.</a:t>
            </a:r>
            <a:endParaRPr sz="1000" b="1">
              <a:solidFill>
                <a:srgbClr val="FF0000"/>
              </a:solidFill>
              <a:highlight>
                <a:srgbClr val="FFFFFF"/>
              </a:highlight>
            </a:endParaRPr>
          </a:p>
          <a:p>
            <a:pPr marL="0" marR="50800" lvl="0" indent="0" algn="l" rtl="0">
              <a:lnSpc>
                <a:spcPct val="100000"/>
              </a:lnSpc>
              <a:spcBef>
                <a:spcPts val="1000"/>
              </a:spcBef>
              <a:spcAft>
                <a:spcPts val="0"/>
              </a:spcAft>
              <a:buNone/>
            </a:pPr>
            <a:r>
              <a:rPr lang="en" sz="1000" b="1">
                <a:solidFill>
                  <a:srgbClr val="FF0000"/>
                </a:solidFill>
                <a:highlight>
                  <a:srgbClr val="FFFFFF"/>
                </a:highlight>
              </a:rPr>
              <a:t>The Nomination and Confirmation Process</a:t>
            </a:r>
            <a:r>
              <a:rPr lang="en" sz="1000" b="1">
                <a:solidFill>
                  <a:schemeClr val="dk1"/>
                </a:solidFill>
              </a:rPr>
              <a:t>:</a:t>
            </a:r>
            <a:r>
              <a:rPr lang="en" sz="1000" b="1">
                <a:solidFill>
                  <a:srgbClr val="FF0000"/>
                </a:solidFill>
                <a:highlight>
                  <a:srgbClr val="FFFFFF"/>
                </a:highlight>
              </a:rPr>
              <a:t> </a:t>
            </a:r>
            <a:endParaRPr sz="1000" b="1"/>
          </a:p>
          <a:p>
            <a:pPr marL="457200" lvl="0" indent="-292100" algn="l" rtl="0">
              <a:lnSpc>
                <a:spcPct val="100000"/>
              </a:lnSpc>
              <a:spcBef>
                <a:spcPts val="1000"/>
              </a:spcBef>
              <a:spcAft>
                <a:spcPts val="0"/>
              </a:spcAft>
              <a:buSzPts val="1000"/>
              <a:buAutoNum type="arabicPeriod"/>
            </a:pPr>
            <a:r>
              <a:rPr lang="en" sz="1000"/>
              <a:t>The confirmation process begins when the President selects a nominee for a vacant judgeship.  Traditionally, the President selects a nominee in consultation with the Senators who represent the state in which the judge will serve.  Senators typically have their own methods of evaluating potential nominees, and can signal their approval or disapproval of a nominee through the blue slip process. For the president to consult with the Senators this way is known as Senatorial Courtesy.</a:t>
            </a:r>
            <a:endParaRPr sz="1000"/>
          </a:p>
          <a:p>
            <a:pPr marL="457200" lvl="0" indent="-292100" algn="l" rtl="0">
              <a:lnSpc>
                <a:spcPct val="100000"/>
              </a:lnSpc>
              <a:spcBef>
                <a:spcPts val="0"/>
              </a:spcBef>
              <a:spcAft>
                <a:spcPts val="0"/>
              </a:spcAft>
              <a:buSzPts val="1000"/>
              <a:buAutoNum type="arabicPeriod"/>
            </a:pPr>
            <a:r>
              <a:rPr lang="en" sz="1000"/>
              <a:t>The President then refers the nominee to the Senate Judiciary Committee.  The Judiciary Committee evaluates the nominee by gathering information, running a background check, and reviewing the record and qualifications of the nominee.</a:t>
            </a:r>
            <a:endParaRPr sz="1000"/>
          </a:p>
          <a:p>
            <a:pPr marL="457200" lvl="0" indent="-292100" algn="l" rtl="0">
              <a:lnSpc>
                <a:spcPct val="100000"/>
              </a:lnSpc>
              <a:spcBef>
                <a:spcPts val="0"/>
              </a:spcBef>
              <a:spcAft>
                <a:spcPts val="0"/>
              </a:spcAft>
              <a:buSzPts val="1000"/>
              <a:buAutoNum type="arabicPeriod"/>
            </a:pPr>
            <a:r>
              <a:rPr lang="en" sz="1000"/>
              <a:t>The Judiciary Committee holds a hearing on the nominee.  Witnesses present testimony on the nominee.  Some of the witnesses favor and others oppose the nomination.  The nominee also answers questions from the Committee.  Senators who oppose a nominee can attempt to delay or derail a nomination by requesting additional information or additional time as a hearing approaches.</a:t>
            </a:r>
            <a:endParaRPr sz="1000"/>
          </a:p>
          <a:p>
            <a:pPr marL="457200" lvl="0" indent="-292100" algn="l" rtl="0">
              <a:lnSpc>
                <a:spcPct val="100000"/>
              </a:lnSpc>
              <a:spcBef>
                <a:spcPts val="0"/>
              </a:spcBef>
              <a:spcAft>
                <a:spcPts val="0"/>
              </a:spcAft>
              <a:buSzPts val="1000"/>
              <a:buAutoNum type="arabicPeriod"/>
            </a:pPr>
            <a:r>
              <a:rPr lang="en" sz="1000"/>
              <a:t>The Judiciary Committee votes on whether to report the nominee to the full Senate.  If the Committee does report the nominee, they can submit the nomination with a favorable recommendation, an unfavorable recommendation, or no recommendation at all.  Senators who oppose the nomination can attempt to delay a nomination by using procedural tactics to prevent a committee vote.</a:t>
            </a:r>
            <a:endParaRPr sz="1000"/>
          </a:p>
          <a:p>
            <a:pPr marL="457200" lvl="0" indent="-292100" algn="l" rtl="0">
              <a:lnSpc>
                <a:spcPct val="100000"/>
              </a:lnSpc>
              <a:spcBef>
                <a:spcPts val="0"/>
              </a:spcBef>
              <a:spcAft>
                <a:spcPts val="0"/>
              </a:spcAft>
              <a:buSzPts val="1000"/>
              <a:buAutoNum type="arabicPeriod"/>
            </a:pPr>
            <a:r>
              <a:rPr lang="en" sz="1000"/>
              <a:t>The full Senate has the opportunity to debate the nomination.  The Senate debates until a Senator asks for unanimous consent to end debate and move to a vote on the nominee.  If unanimous consent is granted, the Senate votes on the nominee, with a majority vote required for confirmation.  Any Senator can refuse to grant unanimous consent.  This situation is known as a hold.</a:t>
            </a:r>
            <a:endParaRPr sz="1000"/>
          </a:p>
          <a:p>
            <a:pPr marL="457200" lvl="0" indent="-292100" algn="l" rtl="0">
              <a:lnSpc>
                <a:spcPct val="115000"/>
              </a:lnSpc>
              <a:spcBef>
                <a:spcPts val="800"/>
              </a:spcBef>
              <a:spcAft>
                <a:spcPts val="0"/>
              </a:spcAft>
              <a:buSzPts val="1000"/>
              <a:buAutoNum type="arabicPeriod"/>
            </a:pPr>
            <a:r>
              <a:rPr lang="en" sz="1000"/>
              <a:t>If any Senator objects to unanimous consent, then a cloture motion must be filed in order to end debate and move to a vote.  Cloture motions for judicial and executive nominations require 51 votes to pass.  If 51 Senators support cloture, the full Senate will vote on the nomination, with a majority required for confirmation.  If fewer than 51 Senators support cloture, debate continues and a confirmation vote cannot occur.  This is known as a filibuster. Prior to the November 2013 Senate rules change, all cloture motions required 60 votes to pass. Now, only cloture motions for legislation and nominees to the Supreme Court require 60 votes.</a:t>
            </a:r>
            <a:endParaRPr sz="1000"/>
          </a:p>
          <a:p>
            <a:pPr marL="457200" lvl="0" indent="-292100" algn="l" rtl="0">
              <a:lnSpc>
                <a:spcPct val="115000"/>
              </a:lnSpc>
              <a:spcBef>
                <a:spcPts val="1000"/>
              </a:spcBef>
              <a:spcAft>
                <a:spcPts val="0"/>
              </a:spcAft>
              <a:buSzPts val="1000"/>
              <a:buAutoNum type="arabicPeriod"/>
            </a:pPr>
            <a:r>
              <a:rPr lang="en" sz="1000"/>
              <a:t>Once the Senate holds a confirmation vote, with a simple majority voting to confirm, the nominee becomes a Federal Judge.</a:t>
            </a:r>
            <a:endParaRPr sz="1000" b="1">
              <a:solidFill>
                <a:srgbClr val="FF0000"/>
              </a:solidFill>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The Treaty Making Process</a:t>
            </a:r>
            <a:r>
              <a:rPr lang="en" sz="1000" b="1">
                <a:solidFill>
                  <a:schemeClr val="dk1"/>
                </a:solidFill>
              </a:rPr>
              <a:t>:</a:t>
            </a:r>
            <a:r>
              <a:rPr lang="en" sz="1000" b="1">
                <a:solidFill>
                  <a:srgbClr val="FF0000"/>
                </a:solidFill>
                <a:highlight>
                  <a:srgbClr val="FFFFFF"/>
                </a:highlight>
              </a:rPr>
              <a:t> </a:t>
            </a:r>
            <a:endParaRPr sz="1000" b="1">
              <a:solidFill>
                <a:srgbClr val="FF0000"/>
              </a:solidFill>
              <a:highlight>
                <a:srgbClr val="FFFFFF"/>
              </a:highlight>
            </a:endParaRPr>
          </a:p>
          <a:p>
            <a:pPr marL="457200" marR="50800" lvl="0" indent="-292100" algn="l" rtl="0">
              <a:lnSpc>
                <a:spcPct val="115000"/>
              </a:lnSpc>
              <a:spcBef>
                <a:spcPts val="1000"/>
              </a:spcBef>
              <a:spcAft>
                <a:spcPts val="0"/>
              </a:spcAft>
              <a:buSzPts val="1000"/>
              <a:buFont typeface="Verdana"/>
              <a:buChar char="●"/>
            </a:pPr>
            <a:r>
              <a:rPr lang="en" sz="1000">
                <a:latin typeface="Verdana"/>
                <a:ea typeface="Verdana"/>
                <a:cs typeface="Verdana"/>
                <a:sym typeface="Verdana"/>
              </a:rPr>
              <a:t>Secretary of State authorizes negotiation.</a:t>
            </a:r>
            <a:endParaRPr sz="1000">
              <a:latin typeface="Verdana"/>
              <a:ea typeface="Verdana"/>
              <a:cs typeface="Verdana"/>
              <a:sym typeface="Verdana"/>
            </a:endParaRPr>
          </a:p>
          <a:p>
            <a:pPr marL="457200" lvl="0" indent="-292100" algn="l" rtl="0">
              <a:lnSpc>
                <a:spcPct val="115000"/>
              </a:lnSpc>
              <a:spcBef>
                <a:spcPts val="0"/>
              </a:spcBef>
              <a:spcAft>
                <a:spcPts val="0"/>
              </a:spcAft>
              <a:buSzPts val="1000"/>
              <a:buFont typeface="Verdana"/>
              <a:buChar char="●"/>
            </a:pPr>
            <a:r>
              <a:rPr lang="en" sz="1000">
                <a:latin typeface="Verdana"/>
                <a:ea typeface="Verdana"/>
                <a:cs typeface="Verdana"/>
                <a:sym typeface="Verdana"/>
              </a:rPr>
              <a:t>U.S. representatives negotiate.</a:t>
            </a:r>
            <a:endParaRPr sz="1000">
              <a:latin typeface="Verdana"/>
              <a:ea typeface="Verdana"/>
              <a:cs typeface="Verdana"/>
              <a:sym typeface="Verdana"/>
            </a:endParaRPr>
          </a:p>
          <a:p>
            <a:pPr marL="457200" lvl="0" indent="-292100" algn="l" rtl="0">
              <a:lnSpc>
                <a:spcPct val="115000"/>
              </a:lnSpc>
              <a:spcBef>
                <a:spcPts val="0"/>
              </a:spcBef>
              <a:spcAft>
                <a:spcPts val="0"/>
              </a:spcAft>
              <a:buSzPts val="1000"/>
              <a:buFont typeface="Verdana"/>
              <a:buChar char="●"/>
            </a:pPr>
            <a:r>
              <a:rPr lang="en" sz="1000">
                <a:latin typeface="Verdana"/>
                <a:ea typeface="Verdana"/>
                <a:cs typeface="Verdana"/>
                <a:sym typeface="Verdana"/>
              </a:rPr>
              <a:t>Agree on terms, and upon authorization of Secretary of State, sign treaty.</a:t>
            </a:r>
            <a:endParaRPr sz="1000">
              <a:latin typeface="Verdana"/>
              <a:ea typeface="Verdana"/>
              <a:cs typeface="Verdana"/>
              <a:sym typeface="Verdana"/>
            </a:endParaRPr>
          </a:p>
          <a:p>
            <a:pPr marL="457200" lvl="0" indent="-292100" algn="l" rtl="0">
              <a:lnSpc>
                <a:spcPct val="115000"/>
              </a:lnSpc>
              <a:spcBef>
                <a:spcPts val="0"/>
              </a:spcBef>
              <a:spcAft>
                <a:spcPts val="0"/>
              </a:spcAft>
              <a:buSzPts val="1000"/>
              <a:buFont typeface="Verdana"/>
              <a:buChar char="●"/>
            </a:pPr>
            <a:r>
              <a:rPr lang="en" sz="1000">
                <a:latin typeface="Verdana"/>
                <a:ea typeface="Verdana"/>
                <a:cs typeface="Verdana"/>
                <a:sym typeface="Verdana"/>
              </a:rPr>
              <a:t>President submits treaty to Senate.</a:t>
            </a:r>
            <a:endParaRPr sz="1000">
              <a:latin typeface="Verdana"/>
              <a:ea typeface="Verdana"/>
              <a:cs typeface="Verdana"/>
              <a:sym typeface="Verdana"/>
            </a:endParaRPr>
          </a:p>
          <a:p>
            <a:pPr marL="457200" lvl="0" indent="-292100" algn="l" rtl="0">
              <a:lnSpc>
                <a:spcPct val="115000"/>
              </a:lnSpc>
              <a:spcBef>
                <a:spcPts val="0"/>
              </a:spcBef>
              <a:spcAft>
                <a:spcPts val="0"/>
              </a:spcAft>
              <a:buSzPts val="1000"/>
              <a:buFont typeface="Verdana"/>
              <a:buChar char="●"/>
            </a:pPr>
            <a:r>
              <a:rPr lang="en" sz="1000">
                <a:latin typeface="Verdana"/>
                <a:ea typeface="Verdana"/>
                <a:cs typeface="Verdana"/>
                <a:sym typeface="Verdana"/>
              </a:rPr>
              <a:t>Senate Foreign Relations Committee considers treaty and reports to Senate.</a:t>
            </a:r>
            <a:endParaRPr sz="1000">
              <a:latin typeface="Verdana"/>
              <a:ea typeface="Verdana"/>
              <a:cs typeface="Verdana"/>
              <a:sym typeface="Verdana"/>
            </a:endParaRPr>
          </a:p>
          <a:p>
            <a:pPr marL="457200" lvl="0" indent="-292100" algn="l" rtl="0">
              <a:lnSpc>
                <a:spcPct val="115000"/>
              </a:lnSpc>
              <a:spcBef>
                <a:spcPts val="0"/>
              </a:spcBef>
              <a:spcAft>
                <a:spcPts val="0"/>
              </a:spcAft>
              <a:buSzPts val="1000"/>
              <a:buFont typeface="Verdana"/>
              <a:buChar char="●"/>
            </a:pPr>
            <a:r>
              <a:rPr lang="en" sz="1000">
                <a:latin typeface="Verdana"/>
                <a:ea typeface="Verdana"/>
                <a:cs typeface="Verdana"/>
                <a:sym typeface="Verdana"/>
              </a:rPr>
              <a:t>Senate considers and approves by 2/3 majority. President proclaims entry into force.</a:t>
            </a:r>
            <a:endParaRPr sz="1000" b="1">
              <a:solidFill>
                <a:srgbClr val="FF0000"/>
              </a:solidFill>
              <a:highlight>
                <a:srgbClr val="FFFFFF"/>
              </a:highlight>
            </a:endParaRPr>
          </a:p>
          <a:p>
            <a:pPr marL="0" marR="50800" lvl="0" indent="0" algn="l" rtl="0">
              <a:lnSpc>
                <a:spcPct val="115000"/>
              </a:lnSpc>
              <a:spcBef>
                <a:spcPts val="1000"/>
              </a:spcBef>
              <a:spcAft>
                <a:spcPts val="0"/>
              </a:spcAft>
              <a:buNone/>
            </a:pPr>
            <a:r>
              <a:rPr lang="en" sz="1400" b="1">
                <a:solidFill>
                  <a:srgbClr val="0000FF"/>
                </a:solidFill>
              </a:rPr>
              <a:t>Why Constituents Usual Win</a:t>
            </a:r>
            <a:endParaRPr sz="1400" b="1">
              <a:solidFill>
                <a:srgbClr val="0000FF"/>
              </a:solidFill>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Constituent Service</a:t>
            </a:r>
            <a:r>
              <a:rPr lang="en" sz="1000" b="1">
                <a:solidFill>
                  <a:schemeClr val="dk1"/>
                </a:solidFill>
              </a:rPr>
              <a:t>:</a:t>
            </a:r>
            <a:r>
              <a:rPr lang="en" sz="1000" b="1">
                <a:solidFill>
                  <a:srgbClr val="FF0000"/>
                </a:solidFill>
                <a:highlight>
                  <a:srgbClr val="FFFFFF"/>
                </a:highlight>
              </a:rPr>
              <a:t> </a:t>
            </a:r>
            <a:r>
              <a:rPr lang="en" sz="1000">
                <a:highlight>
                  <a:srgbClr val="FFFFFF"/>
                </a:highlight>
              </a:rPr>
              <a:t>A constituent is any person living in the district of an elected official. Constituent service is when a member of Congress provides services to voters such as providing help with federal agencies, federal grants, and students who want to attend the US military academies, who live in the district the representative or senator serves. </a:t>
            </a:r>
            <a:endParaRPr sz="1000">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Name Recognition</a:t>
            </a:r>
            <a:r>
              <a:rPr lang="en" sz="1000" b="1">
                <a:solidFill>
                  <a:schemeClr val="dk1"/>
                </a:solidFill>
              </a:rPr>
              <a:t>:</a:t>
            </a:r>
            <a:r>
              <a:rPr lang="en" sz="1000" b="1">
                <a:solidFill>
                  <a:schemeClr val="dk1"/>
                </a:solidFill>
                <a:highlight>
                  <a:srgbClr val="FFFFFF"/>
                </a:highlight>
              </a:rPr>
              <a:t> </a:t>
            </a:r>
            <a:r>
              <a:rPr lang="en" sz="1000"/>
              <a:t>In politics, name recognition is the number of people who are aware of a politician. It is considered an important factor in elections, as candidates with low name recognition are unlikely to receive votes from people who only casually follow politics.</a:t>
            </a:r>
            <a:r>
              <a:rPr lang="en" sz="1000">
                <a:solidFill>
                  <a:srgbClr val="222222"/>
                </a:solidFill>
              </a:rPr>
              <a:t> </a:t>
            </a:r>
            <a:endParaRPr sz="1000" b="1">
              <a:solidFill>
                <a:schemeClr val="dk1"/>
              </a:solidFill>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Sophomore Surge</a:t>
            </a:r>
            <a:r>
              <a:rPr lang="en" sz="1000" b="1">
                <a:solidFill>
                  <a:schemeClr val="dk1"/>
                </a:solidFill>
              </a:rPr>
              <a:t>:</a:t>
            </a:r>
            <a:r>
              <a:rPr lang="en" sz="1000">
                <a:solidFill>
                  <a:srgbClr val="FF0000"/>
                </a:solidFill>
                <a:highlight>
                  <a:srgbClr val="FFFFFF"/>
                </a:highlight>
              </a:rPr>
              <a:t> </a:t>
            </a:r>
            <a:r>
              <a:rPr lang="en" sz="1000">
                <a:solidFill>
                  <a:schemeClr val="dk1"/>
                </a:solidFill>
                <a:highlight>
                  <a:srgbClr val="FFFFFF"/>
                </a:highlight>
              </a:rPr>
              <a:t>An increase in the votes congressional candidates usually get when they first run for reelection. </a:t>
            </a:r>
            <a:endParaRPr sz="1000">
              <a:solidFill>
                <a:schemeClr val="dk1"/>
              </a:solidFill>
              <a:highlight>
                <a:srgbClr val="FFFFFF"/>
              </a:highlight>
            </a:endParaRPr>
          </a:p>
          <a:p>
            <a:pPr marL="0" marR="50800" lvl="0" indent="0" algn="l" rtl="0">
              <a:lnSpc>
                <a:spcPct val="115000"/>
              </a:lnSpc>
              <a:spcBef>
                <a:spcPts val="1000"/>
              </a:spcBef>
              <a:spcAft>
                <a:spcPts val="1000"/>
              </a:spcAft>
              <a:buNone/>
            </a:pPr>
            <a:r>
              <a:rPr lang="en" sz="1000" b="1">
                <a:solidFill>
                  <a:srgbClr val="FF0000"/>
                </a:solidFill>
                <a:highlight>
                  <a:srgbClr val="FFFFFF"/>
                </a:highlight>
              </a:rPr>
              <a:t>War Chest</a:t>
            </a:r>
            <a:r>
              <a:rPr lang="en" sz="1000" b="1">
                <a:solidFill>
                  <a:schemeClr val="dk1"/>
                </a:solidFill>
              </a:rPr>
              <a:t>:</a:t>
            </a:r>
            <a:r>
              <a:rPr lang="en" sz="1000" b="1">
                <a:solidFill>
                  <a:srgbClr val="FF0000"/>
                </a:solidFill>
                <a:highlight>
                  <a:srgbClr val="FFFFFF"/>
                </a:highlight>
              </a:rPr>
              <a:t> </a:t>
            </a:r>
            <a:r>
              <a:rPr lang="en" sz="1000">
                <a:solidFill>
                  <a:srgbClr val="222222"/>
                </a:solidFill>
              </a:rPr>
              <a:t>In politics, a war chest is funding obtained from donors well in advance of a campaign, usually accumulated by an incumbent for either re-election or to contest a more advanced office, or provided by a wealthy candidate to their own campaign</a:t>
            </a:r>
            <a:endParaRPr sz="1000" b="1">
              <a:solidFill>
                <a:srgbClr val="FF0000"/>
              </a:solidFill>
              <a:highlight>
                <a:srgbClr val="FFFFFF"/>
              </a:highligh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28a5369f0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128a5369f0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FF"/>
                </a:solidFill>
              </a:rPr>
              <a:t>Jim Crow Laws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Poll Tax</a:t>
            </a:r>
            <a:r>
              <a:rPr lang="en" sz="1000" b="1">
                <a:solidFill>
                  <a:schemeClr val="dk1"/>
                </a:solidFill>
              </a:rPr>
              <a:t>:</a:t>
            </a:r>
            <a:r>
              <a:rPr lang="en" sz="1000"/>
              <a:t> </a:t>
            </a:r>
            <a:r>
              <a:rPr lang="en" sz="1000">
                <a:solidFill>
                  <a:schemeClr val="dk1"/>
                </a:solidFill>
              </a:rPr>
              <a:t>A requirement that citizens pay a tax in order to register to vote. (8)</a:t>
            </a:r>
            <a:endParaRPr sz="1000">
              <a:solidFill>
                <a:schemeClr val="dk1"/>
              </a:solidFill>
            </a:endParaRPr>
          </a:p>
          <a:p>
            <a:pPr marL="0" lvl="0" indent="0" algn="l" rtl="0">
              <a:lnSpc>
                <a:spcPct val="115000"/>
              </a:lnSpc>
              <a:spcBef>
                <a:spcPts val="1000"/>
              </a:spcBef>
              <a:spcAft>
                <a:spcPts val="0"/>
              </a:spcAft>
              <a:buNone/>
            </a:pPr>
            <a:r>
              <a:rPr lang="en" sz="1000" b="1">
                <a:solidFill>
                  <a:srgbClr val="FF0000"/>
                </a:solidFill>
              </a:rPr>
              <a:t>Grandfather Clause</a:t>
            </a:r>
            <a:r>
              <a:rPr lang="en" sz="1000" b="1">
                <a:solidFill>
                  <a:schemeClr val="dk1"/>
                </a:solidFill>
              </a:rPr>
              <a:t>:</a:t>
            </a:r>
            <a:r>
              <a:rPr lang="en" sz="1000">
                <a:solidFill>
                  <a:schemeClr val="dk1"/>
                </a:solidFill>
              </a:rPr>
              <a:t> A clause in registration laws allowing people who do not meet registration requirements to vote if they or their ancestors had voted before 1867. (8)</a:t>
            </a:r>
            <a:endParaRPr sz="1000">
              <a:solidFill>
                <a:schemeClr val="dk1"/>
              </a:solidFill>
            </a:endParaRPr>
          </a:p>
          <a:p>
            <a:pPr marL="0" lvl="0" indent="0" algn="l" rtl="0">
              <a:lnSpc>
                <a:spcPct val="115000"/>
              </a:lnSpc>
              <a:spcBef>
                <a:spcPts val="1000"/>
              </a:spcBef>
              <a:spcAft>
                <a:spcPts val="0"/>
              </a:spcAft>
              <a:buNone/>
            </a:pPr>
            <a:r>
              <a:rPr lang="en" sz="1000" b="1">
                <a:solidFill>
                  <a:srgbClr val="FF0000"/>
                </a:solidFill>
              </a:rPr>
              <a:t>Intimidation</a:t>
            </a:r>
            <a:r>
              <a:rPr lang="en" sz="1000" b="1">
                <a:solidFill>
                  <a:schemeClr val="dk1"/>
                </a:solidFill>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Literacy Test</a:t>
            </a:r>
            <a:r>
              <a:rPr lang="en" sz="1000" b="1">
                <a:solidFill>
                  <a:schemeClr val="dk1"/>
                </a:solidFill>
              </a:rPr>
              <a:t>:</a:t>
            </a:r>
            <a:r>
              <a:rPr lang="en" sz="1000">
                <a:solidFill>
                  <a:schemeClr val="dk1"/>
                </a:solidFill>
              </a:rPr>
              <a:t> A requirement that citizens show that they can read before registering to vote. (8)</a:t>
            </a:r>
            <a:endParaRPr sz="1000">
              <a:solidFill>
                <a:schemeClr val="dk1"/>
              </a:solidFill>
            </a:endParaRPr>
          </a:p>
          <a:p>
            <a:pPr marL="0" lvl="0" indent="0" algn="l" rtl="0">
              <a:lnSpc>
                <a:spcPct val="115000"/>
              </a:lnSpc>
              <a:spcBef>
                <a:spcPts val="1000"/>
              </a:spcBef>
              <a:spcAft>
                <a:spcPts val="0"/>
              </a:spcAft>
              <a:buNone/>
            </a:pPr>
            <a:r>
              <a:rPr lang="en" sz="1000" b="1">
                <a:solidFill>
                  <a:srgbClr val="FF0000"/>
                </a:solidFill>
              </a:rPr>
              <a:t>White Primary</a:t>
            </a:r>
            <a:r>
              <a:rPr lang="en" sz="1000" b="1">
                <a:solidFill>
                  <a:schemeClr val="dk1"/>
                </a:solidFill>
              </a:rPr>
              <a:t>:</a:t>
            </a:r>
            <a:r>
              <a:rPr lang="en" sz="1000">
                <a:solidFill>
                  <a:schemeClr val="dk1"/>
                </a:solidFill>
              </a:rPr>
              <a:t> The practice of keeping blacks from voting in the southern states' primaries through arbitrary use of registration requirements and intimidation. (8)</a:t>
            </a:r>
            <a:endParaRPr sz="1000">
              <a:solidFill>
                <a:schemeClr val="dk1"/>
              </a:solidFill>
            </a:endParaRPr>
          </a:p>
          <a:p>
            <a:pPr marL="0" marR="50800" lvl="0" indent="0" algn="l" rtl="0">
              <a:lnSpc>
                <a:spcPct val="115000"/>
              </a:lnSpc>
              <a:spcBef>
                <a:spcPts val="1000"/>
              </a:spcBef>
              <a:spcAft>
                <a:spcPts val="0"/>
              </a:spcAft>
              <a:buNone/>
            </a:pPr>
            <a:r>
              <a:rPr lang="en" sz="1400" b="1">
                <a:solidFill>
                  <a:srgbClr val="0000FF"/>
                </a:solidFill>
              </a:rPr>
              <a:t>Standing Committees</a:t>
            </a:r>
            <a:endParaRPr sz="1400" b="1">
              <a:solidFill>
                <a:srgbClr val="0000FF"/>
              </a:solidFill>
            </a:endParaRPr>
          </a:p>
          <a:p>
            <a:pPr marL="0" marR="50800" lvl="0" indent="0" algn="l" rtl="0">
              <a:lnSpc>
                <a:spcPct val="115000"/>
              </a:lnSpc>
              <a:spcBef>
                <a:spcPts val="1000"/>
              </a:spcBef>
              <a:spcAft>
                <a:spcPts val="0"/>
              </a:spcAft>
              <a:buNone/>
            </a:pPr>
            <a:r>
              <a:rPr lang="en" sz="1000" b="1">
                <a:solidFill>
                  <a:srgbClr val="FF0000"/>
                </a:solidFill>
              </a:rPr>
              <a:t>House Rules Committee</a:t>
            </a:r>
            <a:r>
              <a:rPr lang="en" sz="1000" b="1">
                <a:solidFill>
                  <a:schemeClr val="dk1"/>
                </a:solidFill>
              </a:rPr>
              <a:t>:</a:t>
            </a:r>
            <a:r>
              <a:rPr lang="en" sz="1000">
                <a:solidFill>
                  <a:srgbClr val="333333"/>
                </a:solidFill>
              </a:rPr>
              <a:t> </a:t>
            </a:r>
            <a:r>
              <a:rPr lang="en" sz="1000">
                <a:solidFill>
                  <a:srgbClr val="222222"/>
                </a:solidFill>
              </a:rPr>
              <a:t>The Committee on Rules, or (more commonly) Rules Committee, is a committee of the United States House of Representatives. Rather than being responsible for a specific area of policy, as most other committees are, it is in charge of determining under what rule other bills will come to the floor. </a:t>
            </a:r>
            <a:endParaRPr sz="1000">
              <a:solidFill>
                <a:srgbClr val="333333"/>
              </a:solidFill>
            </a:endParaRPr>
          </a:p>
          <a:p>
            <a:pPr marL="0" marR="50800" lvl="0" indent="0" algn="l" rtl="0">
              <a:lnSpc>
                <a:spcPct val="115000"/>
              </a:lnSpc>
              <a:spcBef>
                <a:spcPts val="1000"/>
              </a:spcBef>
              <a:spcAft>
                <a:spcPts val="0"/>
              </a:spcAft>
              <a:buNone/>
            </a:pPr>
            <a:r>
              <a:rPr lang="en" sz="1000" b="1">
                <a:solidFill>
                  <a:srgbClr val="FF0000"/>
                </a:solidFill>
              </a:rPr>
              <a:t>Senate Judiciary Committee</a:t>
            </a:r>
            <a:r>
              <a:rPr lang="en" sz="1000" b="1">
                <a:solidFill>
                  <a:schemeClr val="dk1"/>
                </a:solidFill>
              </a:rPr>
              <a:t>:</a:t>
            </a:r>
            <a:r>
              <a:rPr lang="en" sz="1000" b="1"/>
              <a:t> </a:t>
            </a:r>
            <a:r>
              <a:rPr lang="en" sz="1000"/>
              <a:t>In</a:t>
            </a:r>
            <a:r>
              <a:rPr lang="en" sz="1000">
                <a:highlight>
                  <a:srgbClr val="FFFFFF"/>
                </a:highlight>
              </a:rPr>
              <a:t> charge of conducting hearings prior to the Senate votes on </a:t>
            </a:r>
            <a:r>
              <a:rPr lang="en" sz="1000">
                <a:uFill>
                  <a:noFill/>
                </a:uFill>
                <a:hlinkClick r:id="rId3"/>
              </a:rPr>
              <a:t>confirmation</a:t>
            </a:r>
            <a:r>
              <a:rPr lang="en" sz="1000">
                <a:highlight>
                  <a:srgbClr val="FFFFFF"/>
                </a:highlight>
              </a:rPr>
              <a:t> of </a:t>
            </a:r>
            <a:r>
              <a:rPr lang="en" sz="1000">
                <a:uFill>
                  <a:noFill/>
                </a:uFill>
                <a:hlinkClick r:id="rId4"/>
              </a:rPr>
              <a:t>federal judges</a:t>
            </a:r>
            <a:r>
              <a:rPr lang="en" sz="1000">
                <a:highlight>
                  <a:srgbClr val="FFFFFF"/>
                </a:highlight>
              </a:rPr>
              <a:t> (including </a:t>
            </a:r>
            <a:r>
              <a:rPr lang="en" sz="1000">
                <a:uFill>
                  <a:noFill/>
                </a:uFill>
                <a:hlinkClick r:id="rId5"/>
              </a:rPr>
              <a:t>Supreme Court</a:t>
            </a:r>
            <a:r>
              <a:rPr lang="en" sz="1000">
                <a:highlight>
                  <a:srgbClr val="FFFFFF"/>
                </a:highlight>
              </a:rPr>
              <a:t> justices) nominated by the </a:t>
            </a:r>
            <a:r>
              <a:rPr lang="en" sz="1000">
                <a:uFill>
                  <a:noFill/>
                </a:uFill>
                <a:hlinkClick r:id="rId6"/>
              </a:rPr>
              <a:t>president.</a:t>
            </a:r>
            <a:endParaRPr sz="1000"/>
          </a:p>
          <a:p>
            <a:pPr marL="0" marR="50800" lvl="0" indent="0" algn="l" rtl="0">
              <a:lnSpc>
                <a:spcPct val="115000"/>
              </a:lnSpc>
              <a:spcBef>
                <a:spcPts val="1000"/>
              </a:spcBef>
              <a:spcAft>
                <a:spcPts val="0"/>
              </a:spcAft>
              <a:buNone/>
            </a:pPr>
            <a:r>
              <a:rPr lang="en" sz="1000" b="1">
                <a:solidFill>
                  <a:srgbClr val="FF0000"/>
                </a:solidFill>
              </a:rPr>
              <a:t>House Ways and Means Committee</a:t>
            </a:r>
            <a:r>
              <a:rPr lang="en" sz="1000" b="1">
                <a:solidFill>
                  <a:schemeClr val="dk1"/>
                </a:solidFill>
              </a:rPr>
              <a:t>:</a:t>
            </a:r>
            <a:r>
              <a:rPr lang="en" sz="1000" b="1">
                <a:solidFill>
                  <a:srgbClr val="FF0000"/>
                </a:solidFill>
              </a:rPr>
              <a:t> </a:t>
            </a:r>
            <a:r>
              <a:rPr lang="en" sz="1000">
                <a:solidFill>
                  <a:srgbClr val="222222"/>
                </a:solidFill>
              </a:rPr>
              <a:t>The chief tax writing committee. </a:t>
            </a:r>
            <a:endParaRPr sz="1000">
              <a:solidFill>
                <a:srgbClr val="222222"/>
              </a:solidFill>
            </a:endParaRPr>
          </a:p>
          <a:p>
            <a:pPr marL="0" marR="50800" lvl="0" indent="0" algn="l" rtl="0">
              <a:lnSpc>
                <a:spcPct val="115000"/>
              </a:lnSpc>
              <a:spcBef>
                <a:spcPts val="1000"/>
              </a:spcBef>
              <a:spcAft>
                <a:spcPts val="0"/>
              </a:spcAft>
              <a:buNone/>
            </a:pPr>
            <a:r>
              <a:rPr lang="en" sz="1000" b="1">
                <a:solidFill>
                  <a:srgbClr val="FF0000"/>
                </a:solidFill>
              </a:rPr>
              <a:t>House Appropriations Committee</a:t>
            </a:r>
            <a:r>
              <a:rPr lang="en" sz="1000" b="1">
                <a:solidFill>
                  <a:schemeClr val="dk1"/>
                </a:solidFill>
              </a:rPr>
              <a:t>:</a:t>
            </a:r>
            <a:r>
              <a:rPr lang="en" sz="1000" b="1">
                <a:solidFill>
                  <a:srgbClr val="FF0000"/>
                </a:solidFill>
              </a:rPr>
              <a:t> </a:t>
            </a:r>
            <a:r>
              <a:rPr lang="en" sz="1000">
                <a:solidFill>
                  <a:srgbClr val="222222"/>
                </a:solidFill>
              </a:rPr>
              <a:t>The United States House Committee on Appropriations is responsible for passing appropriation bills along with its Senate counterpart. The bills passed by the Appropriations Committee regulate expenditures of money by the government of the United States. </a:t>
            </a:r>
            <a:endParaRPr sz="1000" b="1">
              <a:solidFill>
                <a:srgbClr val="FF0000"/>
              </a:solidFill>
            </a:endParaRPr>
          </a:p>
          <a:p>
            <a:pPr marL="0" marR="50800" lvl="0" indent="0" algn="l" rtl="0">
              <a:lnSpc>
                <a:spcPct val="115000"/>
              </a:lnSpc>
              <a:spcBef>
                <a:spcPts val="1000"/>
              </a:spcBef>
              <a:spcAft>
                <a:spcPts val="0"/>
              </a:spcAft>
              <a:buNone/>
            </a:pPr>
            <a:r>
              <a:rPr lang="en" sz="1400" b="1">
                <a:solidFill>
                  <a:srgbClr val="0000FF"/>
                </a:solidFill>
              </a:rPr>
              <a:t>With the word Party</a:t>
            </a:r>
            <a:endParaRPr sz="1400" b="1">
              <a:solidFill>
                <a:srgbClr val="0000FF"/>
              </a:solidFill>
            </a:endParaRPr>
          </a:p>
          <a:p>
            <a:pPr marL="0" marR="50800" lvl="0" indent="0" algn="l" rtl="0">
              <a:lnSpc>
                <a:spcPct val="115000"/>
              </a:lnSpc>
              <a:spcBef>
                <a:spcPts val="1000"/>
              </a:spcBef>
              <a:spcAft>
                <a:spcPts val="0"/>
              </a:spcAft>
              <a:buNone/>
            </a:pPr>
            <a:r>
              <a:rPr lang="en" sz="1000" b="1">
                <a:solidFill>
                  <a:srgbClr val="FF0000"/>
                </a:solidFill>
              </a:rPr>
              <a:t>Third Party</a:t>
            </a:r>
            <a:r>
              <a:rPr lang="en" sz="1000" b="1">
                <a:solidFill>
                  <a:schemeClr val="dk1"/>
                </a:solidFill>
              </a:rPr>
              <a:t>:</a:t>
            </a:r>
            <a:r>
              <a:rPr lang="en" sz="1000" b="1">
                <a:solidFill>
                  <a:srgbClr val="FF0000"/>
                </a:solidFill>
              </a:rPr>
              <a:t> </a:t>
            </a:r>
            <a:r>
              <a:rPr lang="en" sz="1000">
                <a:solidFill>
                  <a:srgbClr val="222222"/>
                </a:solidFill>
              </a:rPr>
              <a:t>The term third party is used in the United States for any and all political parties in the United States other than one of the two major parties (Republican Party and Democratic Party). </a:t>
            </a:r>
            <a:endParaRPr sz="1000" b="1">
              <a:solidFill>
                <a:srgbClr val="FF0000"/>
              </a:solidFill>
            </a:endParaRPr>
          </a:p>
          <a:p>
            <a:pPr marL="0" marR="50800" lvl="0" indent="0" algn="l" rtl="0">
              <a:lnSpc>
                <a:spcPct val="115000"/>
              </a:lnSpc>
              <a:spcBef>
                <a:spcPts val="1000"/>
              </a:spcBef>
              <a:spcAft>
                <a:spcPts val="0"/>
              </a:spcAft>
              <a:buNone/>
            </a:pPr>
            <a:r>
              <a:rPr lang="en" sz="1000" b="1">
                <a:solidFill>
                  <a:srgbClr val="FF0000"/>
                </a:solidFill>
              </a:rPr>
              <a:t>Minor Party</a:t>
            </a:r>
            <a:r>
              <a:rPr lang="en" sz="1000" b="1">
                <a:solidFill>
                  <a:schemeClr val="dk1"/>
                </a:solidFill>
              </a:rPr>
              <a:t>:</a:t>
            </a:r>
            <a:r>
              <a:rPr lang="en" sz="1000" b="1">
                <a:solidFill>
                  <a:srgbClr val="FF0000"/>
                </a:solidFill>
              </a:rPr>
              <a:t> </a:t>
            </a:r>
            <a:r>
              <a:rPr lang="en" sz="1000">
                <a:solidFill>
                  <a:srgbClr val="222222"/>
                </a:solidFill>
              </a:rPr>
              <a:t>A minor party is a political party that plays a smaller (in some cases much smaller) role than a major party in a country's politics and elections. </a:t>
            </a:r>
            <a:endParaRPr sz="1000">
              <a:solidFill>
                <a:srgbClr val="FF0000"/>
              </a:solidFill>
            </a:endParaRPr>
          </a:p>
          <a:p>
            <a:pPr marL="0" marR="50800" lvl="0" indent="0" algn="l" rtl="0">
              <a:lnSpc>
                <a:spcPct val="115000"/>
              </a:lnSpc>
              <a:spcBef>
                <a:spcPts val="1000"/>
              </a:spcBef>
              <a:spcAft>
                <a:spcPts val="0"/>
              </a:spcAft>
              <a:buNone/>
            </a:pPr>
            <a:r>
              <a:rPr lang="en" sz="1000" b="1">
                <a:solidFill>
                  <a:srgbClr val="FF0000"/>
                </a:solidFill>
              </a:rPr>
              <a:t>Party Coalition</a:t>
            </a:r>
            <a:r>
              <a:rPr lang="en" sz="1000" b="1">
                <a:solidFill>
                  <a:schemeClr val="dk1"/>
                </a:solidFill>
              </a:rPr>
              <a:t>:</a:t>
            </a:r>
            <a:r>
              <a:rPr lang="en" sz="1000" b="1">
                <a:solidFill>
                  <a:srgbClr val="FF0000"/>
                </a:solidFill>
              </a:rPr>
              <a:t> </a:t>
            </a:r>
            <a:r>
              <a:rPr lang="en" sz="1000">
                <a:highlight>
                  <a:srgbClr val="FFFFFF"/>
                </a:highlight>
              </a:rPr>
              <a:t>A </a:t>
            </a:r>
            <a:r>
              <a:rPr lang="en" sz="1000"/>
              <a:t>political alliance</a:t>
            </a:r>
            <a:r>
              <a:rPr lang="en" sz="1000">
                <a:highlight>
                  <a:srgbClr val="FFFFFF"/>
                </a:highlight>
              </a:rPr>
              <a:t>, also referred to as a </a:t>
            </a:r>
            <a:r>
              <a:rPr lang="en" sz="1000"/>
              <a:t>political coalition</a:t>
            </a:r>
            <a:r>
              <a:rPr lang="en" sz="1000">
                <a:highlight>
                  <a:srgbClr val="FFFFFF"/>
                </a:highlight>
              </a:rPr>
              <a:t>, </a:t>
            </a:r>
            <a:r>
              <a:rPr lang="en" sz="1000"/>
              <a:t>political bloc</a:t>
            </a:r>
            <a:r>
              <a:rPr lang="en" sz="1000">
                <a:highlight>
                  <a:srgbClr val="FFFFFF"/>
                </a:highlight>
              </a:rPr>
              <a:t>, is an agreement for cooperation between different </a:t>
            </a:r>
            <a:r>
              <a:rPr lang="en" sz="1000">
                <a:uFill>
                  <a:noFill/>
                </a:uFill>
                <a:hlinkClick r:id="rId7"/>
              </a:rPr>
              <a:t>political parties</a:t>
            </a:r>
            <a:r>
              <a:rPr lang="en" sz="1000">
                <a:highlight>
                  <a:srgbClr val="FFFFFF"/>
                </a:highlight>
              </a:rPr>
              <a:t> on common political agenda, often for purposes of contesting an </a:t>
            </a:r>
            <a:r>
              <a:rPr lang="en" sz="1000">
                <a:uFill>
                  <a:noFill/>
                </a:uFill>
                <a:hlinkClick r:id="rId8"/>
              </a:rPr>
              <a:t>election</a:t>
            </a:r>
            <a:r>
              <a:rPr lang="en" sz="1000">
                <a:highlight>
                  <a:srgbClr val="FFFFFF"/>
                </a:highlight>
              </a:rPr>
              <a:t> to mutually benefit by collectively clearing </a:t>
            </a:r>
            <a:r>
              <a:rPr lang="en" sz="1000">
                <a:uFill>
                  <a:noFill/>
                </a:uFill>
                <a:hlinkClick r:id="rId9"/>
              </a:rPr>
              <a:t>election thresholds</a:t>
            </a:r>
            <a:r>
              <a:rPr lang="en" sz="1000">
                <a:highlight>
                  <a:srgbClr val="FFFFFF"/>
                </a:highlight>
              </a:rPr>
              <a:t>, or otherwise benefiting from characteristics of the </a:t>
            </a:r>
            <a:r>
              <a:rPr lang="en" sz="1000">
                <a:uFill>
                  <a:noFill/>
                </a:uFill>
                <a:hlinkClick r:id="rId10"/>
              </a:rPr>
              <a:t>voting system</a:t>
            </a:r>
            <a:r>
              <a:rPr lang="en" sz="1000">
                <a:highlight>
                  <a:srgbClr val="FFFFFF"/>
                </a:highlight>
              </a:rPr>
              <a:t> or for </a:t>
            </a:r>
            <a:r>
              <a:rPr lang="en" sz="1000">
                <a:uFill>
                  <a:noFill/>
                </a:uFill>
                <a:hlinkClick r:id="rId11"/>
              </a:rPr>
              <a:t>government</a:t>
            </a:r>
            <a:r>
              <a:rPr lang="en" sz="1000">
                <a:highlight>
                  <a:srgbClr val="FFFFFF"/>
                </a:highlight>
              </a:rPr>
              <a:t> formation after </a:t>
            </a:r>
            <a:r>
              <a:rPr lang="en" sz="1000">
                <a:uFill>
                  <a:noFill/>
                </a:uFill>
                <a:hlinkClick r:id="rId8"/>
              </a:rPr>
              <a:t>elections</a:t>
            </a:r>
            <a:r>
              <a:rPr lang="en" sz="1000">
                <a:highlight>
                  <a:srgbClr val="FFFFFF"/>
                </a:highlight>
              </a:rPr>
              <a:t>.  </a:t>
            </a:r>
            <a:endParaRPr sz="1000" b="1"/>
          </a:p>
          <a:p>
            <a:pPr marL="0" marR="50800" lvl="0" indent="0" algn="l" rtl="0">
              <a:lnSpc>
                <a:spcPct val="115000"/>
              </a:lnSpc>
              <a:spcBef>
                <a:spcPts val="1000"/>
              </a:spcBef>
              <a:spcAft>
                <a:spcPts val="0"/>
              </a:spcAft>
              <a:buNone/>
            </a:pPr>
            <a:r>
              <a:rPr lang="en" sz="1000" b="1">
                <a:solidFill>
                  <a:srgbClr val="FF0000"/>
                </a:solidFill>
              </a:rPr>
              <a:t>National Party Convention</a:t>
            </a:r>
            <a:r>
              <a:rPr lang="en" sz="1000" b="1">
                <a:solidFill>
                  <a:schemeClr val="dk1"/>
                </a:solidFill>
              </a:rPr>
              <a:t>:</a:t>
            </a:r>
            <a:r>
              <a:rPr lang="en" sz="1000">
                <a:solidFill>
                  <a:srgbClr val="333333"/>
                </a:solidFill>
              </a:rPr>
              <a:t> </a:t>
            </a:r>
            <a:r>
              <a:rPr lang="en" sz="1000">
                <a:solidFill>
                  <a:schemeClr val="dk1"/>
                </a:solidFill>
              </a:rPr>
              <a:t>A meeting of party delegates held every four years. (9)</a:t>
            </a:r>
            <a:endParaRPr sz="1000">
              <a:solidFill>
                <a:schemeClr val="dk1"/>
              </a:solidFill>
            </a:endParaRPr>
          </a:p>
          <a:p>
            <a:pPr marL="0" marR="50800" lvl="0" indent="0" algn="l" rtl="0">
              <a:lnSpc>
                <a:spcPct val="115000"/>
              </a:lnSpc>
              <a:spcBef>
                <a:spcPts val="1000"/>
              </a:spcBef>
              <a:spcAft>
                <a:spcPts val="0"/>
              </a:spcAft>
              <a:buNone/>
            </a:pPr>
            <a:r>
              <a:rPr lang="en" sz="1000" b="1">
                <a:solidFill>
                  <a:srgbClr val="FF0000"/>
                </a:solidFill>
              </a:rPr>
              <a:t>National Party Committee Chairperson</a:t>
            </a:r>
            <a:r>
              <a:rPr lang="en" sz="1000" b="1">
                <a:solidFill>
                  <a:schemeClr val="dk1"/>
                </a:solidFill>
              </a:rPr>
              <a:t>:</a:t>
            </a:r>
            <a:r>
              <a:rPr lang="en" sz="1000">
                <a:solidFill>
                  <a:schemeClr val="dk1"/>
                </a:solidFill>
              </a:rPr>
              <a:t> Day-to-day party manager elected by the national committee. (9)</a:t>
            </a:r>
            <a:endParaRPr sz="1000">
              <a:solidFill>
                <a:schemeClr val="dk1"/>
              </a:solidFill>
            </a:endParaRPr>
          </a:p>
          <a:p>
            <a:pPr marL="0" marR="50800" lvl="0" indent="0" algn="l" rtl="0">
              <a:lnSpc>
                <a:spcPct val="115000"/>
              </a:lnSpc>
              <a:spcBef>
                <a:spcPts val="1000"/>
              </a:spcBef>
              <a:spcAft>
                <a:spcPts val="0"/>
              </a:spcAft>
              <a:buNone/>
            </a:pPr>
            <a:r>
              <a:rPr lang="en" sz="1000" b="1">
                <a:solidFill>
                  <a:srgbClr val="FF0000"/>
                </a:solidFill>
              </a:rPr>
              <a:t>Party Realignment</a:t>
            </a:r>
            <a:r>
              <a:rPr lang="en" sz="1000" b="1">
                <a:solidFill>
                  <a:schemeClr val="dk1"/>
                </a:solidFill>
              </a:rPr>
              <a:t>:</a:t>
            </a:r>
            <a:r>
              <a:rPr lang="en" sz="1000" b="1">
                <a:solidFill>
                  <a:srgbClr val="FF0000"/>
                </a:solidFill>
              </a:rPr>
              <a:t> </a:t>
            </a:r>
            <a:r>
              <a:rPr lang="en" sz="1000"/>
              <a:t>A party realignment in the United States is when the balance of power between a country's political parties changes greatly. Their electoral coalitions (the groups of people who vote for them) change dramatically. Sometimes, this happens when political parties die out or are created.  </a:t>
            </a:r>
            <a:endParaRPr sz="1000"/>
          </a:p>
          <a:p>
            <a:pPr marL="0" marR="50800" lvl="0" indent="0" algn="l" rtl="0">
              <a:lnSpc>
                <a:spcPct val="115000"/>
              </a:lnSpc>
              <a:spcBef>
                <a:spcPts val="1000"/>
              </a:spcBef>
              <a:spcAft>
                <a:spcPts val="0"/>
              </a:spcAft>
              <a:buNone/>
            </a:pPr>
            <a:r>
              <a:rPr lang="en" sz="1000" b="1">
                <a:solidFill>
                  <a:srgbClr val="FF0000"/>
                </a:solidFill>
              </a:rPr>
              <a:t>Party Realignment Election </a:t>
            </a:r>
            <a:r>
              <a:rPr lang="en" sz="1000">
                <a:highlight>
                  <a:srgbClr val="FFFFFF"/>
                </a:highlight>
              </a:rPr>
              <a:t>A party </a:t>
            </a:r>
            <a:r>
              <a:rPr lang="en" sz="1000"/>
              <a:t>realigning election</a:t>
            </a:r>
            <a:r>
              <a:rPr lang="en" sz="1000">
                <a:highlight>
                  <a:srgbClr val="FFFFFF"/>
                </a:highlight>
              </a:rPr>
              <a:t> (often called a </a:t>
            </a:r>
            <a:r>
              <a:rPr lang="en" sz="1000"/>
              <a:t>critical election</a:t>
            </a:r>
            <a:r>
              <a:rPr lang="en" sz="1000">
                <a:highlight>
                  <a:srgbClr val="FFFFFF"/>
                </a:highlight>
              </a:rPr>
              <a:t> or </a:t>
            </a:r>
            <a:r>
              <a:rPr lang="en" sz="1000"/>
              <a:t>political realignment</a:t>
            </a:r>
            <a:r>
              <a:rPr lang="en" sz="1000">
                <a:highlight>
                  <a:srgbClr val="FFFFFF"/>
                </a:highlight>
              </a:rPr>
              <a:t>) is a term from </a:t>
            </a:r>
            <a:r>
              <a:rPr lang="en" sz="1000">
                <a:uFill>
                  <a:noFill/>
                </a:uFill>
                <a:hlinkClick r:id="rId12"/>
              </a:rPr>
              <a:t>political science</a:t>
            </a:r>
            <a:r>
              <a:rPr lang="en" sz="1000">
                <a:highlight>
                  <a:srgbClr val="FFFFFF"/>
                </a:highlight>
              </a:rPr>
              <a:t> and </a:t>
            </a:r>
            <a:r>
              <a:rPr lang="en" sz="1000">
                <a:uFill>
                  <a:noFill/>
                </a:uFill>
                <a:hlinkClick r:id="rId13"/>
              </a:rPr>
              <a:t>political history</a:t>
            </a:r>
            <a:r>
              <a:rPr lang="en" sz="1000">
                <a:highlight>
                  <a:srgbClr val="FFFFFF"/>
                </a:highlight>
              </a:rPr>
              <a:t> describing a dramatic change in the </a:t>
            </a:r>
            <a:r>
              <a:rPr lang="en" sz="1000">
                <a:uFill>
                  <a:noFill/>
                </a:uFill>
                <a:hlinkClick r:id="rId14"/>
              </a:rPr>
              <a:t>political system</a:t>
            </a:r>
            <a:r>
              <a:rPr lang="en" sz="1000">
                <a:highlight>
                  <a:srgbClr val="FFFFFF"/>
                </a:highlight>
              </a:rPr>
              <a:t>. Scholars frequently apply the term to </a:t>
            </a:r>
            <a:r>
              <a:rPr lang="en" sz="1000">
                <a:uFill>
                  <a:noFill/>
                </a:uFill>
                <a:hlinkClick r:id="rId15"/>
              </a:rPr>
              <a:t>American elections</a:t>
            </a:r>
            <a:r>
              <a:rPr lang="en" sz="1000">
                <a:highlight>
                  <a:srgbClr val="FFFFFF"/>
                </a:highlight>
              </a:rPr>
              <a:t> and occasionally to other countries. Usually it means the coming to power for several decades of a new coalition, replacing an old dominant coalition of the other party as in 1896 when the </a:t>
            </a:r>
            <a:r>
              <a:rPr lang="en" sz="1000">
                <a:uFill>
                  <a:noFill/>
                </a:uFill>
                <a:hlinkClick r:id="rId16"/>
              </a:rPr>
              <a:t>Republican Party</a:t>
            </a:r>
            <a:r>
              <a:rPr lang="en" sz="1000">
                <a:highlight>
                  <a:srgbClr val="FFFFFF"/>
                </a:highlight>
              </a:rPr>
              <a:t> (GOP) became dominant, or 1932 when the </a:t>
            </a:r>
            <a:r>
              <a:rPr lang="en" sz="1000">
                <a:uFill>
                  <a:noFill/>
                </a:uFill>
                <a:hlinkClick r:id="rId17"/>
              </a:rPr>
              <a:t>Democratic Party</a:t>
            </a:r>
            <a:r>
              <a:rPr lang="en" sz="1000">
                <a:highlight>
                  <a:srgbClr val="FFFFFF"/>
                </a:highlight>
              </a:rPr>
              <a:t> became dominant. More specifically, it refers to American national elections in which there are sharp changes in issues, party leaders, the regional and demographic bases of power of the two parties, and structure or rules of the political system (such as voter eligibility or fi</a:t>
            </a:r>
            <a:r>
              <a:rPr lang="en" sz="1050">
                <a:highlight>
                  <a:srgbClr val="FFFFFF"/>
                </a:highlight>
              </a:rPr>
              <a:t>nancing), resulting in a new political power structure that lasts for decades.</a:t>
            </a:r>
            <a:endParaRPr sz="1000" b="1"/>
          </a:p>
          <a:p>
            <a:pPr marL="0" marR="50800" lvl="0" indent="0" algn="l" rtl="0">
              <a:lnSpc>
                <a:spcPct val="115000"/>
              </a:lnSpc>
              <a:spcBef>
                <a:spcPts val="1000"/>
              </a:spcBef>
              <a:spcAft>
                <a:spcPts val="0"/>
              </a:spcAft>
              <a:buNone/>
            </a:pPr>
            <a:r>
              <a:rPr lang="en" sz="1400" b="1">
                <a:solidFill>
                  <a:srgbClr val="0000FF"/>
                </a:solidFill>
              </a:rPr>
              <a:t>With the word Veto</a:t>
            </a:r>
            <a:endParaRPr sz="1400" b="1">
              <a:solidFill>
                <a:srgbClr val="0000FF"/>
              </a:solidFill>
            </a:endParaRPr>
          </a:p>
          <a:p>
            <a:pPr marL="0" marR="50800" lvl="0" indent="0" algn="l" rtl="0">
              <a:lnSpc>
                <a:spcPct val="115000"/>
              </a:lnSpc>
              <a:spcBef>
                <a:spcPts val="1000"/>
              </a:spcBef>
              <a:spcAft>
                <a:spcPts val="0"/>
              </a:spcAft>
              <a:buNone/>
            </a:pPr>
            <a:r>
              <a:rPr lang="en" sz="1000" b="1">
                <a:solidFill>
                  <a:srgbClr val="FF0000"/>
                </a:solidFill>
              </a:rPr>
              <a:t>Presidential veto</a:t>
            </a:r>
            <a:r>
              <a:rPr lang="en" sz="1000" b="1">
                <a:solidFill>
                  <a:schemeClr val="dk1"/>
                </a:solidFill>
              </a:rPr>
              <a:t>:</a:t>
            </a:r>
            <a:r>
              <a:rPr lang="en" sz="1000" b="1">
                <a:solidFill>
                  <a:srgbClr val="FF0000"/>
                </a:solidFill>
              </a:rPr>
              <a:t> </a:t>
            </a:r>
            <a:r>
              <a:rPr lang="en" sz="1000"/>
              <a:t>This veto can be overridden only by a two-thirds vote in both the Senate and the House. If this occurs, the bill becomes law over the President's objections. A pocket veto occurs when Congress adjourns during the ten-day period. The President cannot return the bill to Congress. </a:t>
            </a:r>
            <a:endParaRPr sz="1000" b="1"/>
          </a:p>
          <a:p>
            <a:pPr marL="0" marR="50800" lvl="0" indent="0" algn="l" rtl="0">
              <a:lnSpc>
                <a:spcPct val="115000"/>
              </a:lnSpc>
              <a:spcBef>
                <a:spcPts val="1000"/>
              </a:spcBef>
              <a:spcAft>
                <a:spcPts val="0"/>
              </a:spcAft>
              <a:buNone/>
            </a:pPr>
            <a:r>
              <a:rPr lang="en" sz="1000" b="1">
                <a:solidFill>
                  <a:srgbClr val="FF0000"/>
                </a:solidFill>
              </a:rPr>
              <a:t>Pocket Veto</a:t>
            </a:r>
            <a:r>
              <a:rPr lang="en" sz="1000" b="1">
                <a:solidFill>
                  <a:schemeClr val="dk1"/>
                </a:solidFill>
              </a:rPr>
              <a:t>:</a:t>
            </a:r>
            <a:r>
              <a:rPr lang="en" sz="1000">
                <a:solidFill>
                  <a:schemeClr val="dk1"/>
                </a:solidFill>
              </a:rPr>
              <a:t> A bill fails to become law because the president did not sign it within 10 days before Congress adjourns. (14)</a:t>
            </a:r>
            <a:endParaRPr sz="1000">
              <a:solidFill>
                <a:schemeClr val="dk1"/>
              </a:solidFill>
            </a:endParaRPr>
          </a:p>
          <a:p>
            <a:pPr marL="0" marR="50800" lvl="0" indent="0" algn="l" rtl="0">
              <a:lnSpc>
                <a:spcPct val="115000"/>
              </a:lnSpc>
              <a:spcBef>
                <a:spcPts val="1000"/>
              </a:spcBef>
              <a:spcAft>
                <a:spcPts val="0"/>
              </a:spcAft>
              <a:buNone/>
            </a:pPr>
            <a:r>
              <a:rPr lang="en" sz="1000" b="1">
                <a:solidFill>
                  <a:srgbClr val="FF0000"/>
                </a:solidFill>
              </a:rPr>
              <a:t>Line Item Veto</a:t>
            </a:r>
            <a:r>
              <a:rPr lang="en" sz="1000" b="1">
                <a:solidFill>
                  <a:schemeClr val="dk1"/>
                </a:solidFill>
              </a:rPr>
              <a:t>:</a:t>
            </a:r>
            <a:r>
              <a:rPr lang="en" sz="1000">
                <a:solidFill>
                  <a:schemeClr val="dk1"/>
                </a:solidFill>
              </a:rPr>
              <a:t> An executive's ability to block a particular provision in a bill passed by the legislature. </a:t>
            </a:r>
            <a:endParaRPr sz="1000">
              <a:solidFill>
                <a:schemeClr val="dk1"/>
              </a:solidFill>
            </a:endParaRPr>
          </a:p>
          <a:p>
            <a:pPr marL="0" marR="50800" lvl="0" indent="0" algn="l" rtl="0">
              <a:lnSpc>
                <a:spcPct val="115000"/>
              </a:lnSpc>
              <a:spcBef>
                <a:spcPts val="1000"/>
              </a:spcBef>
              <a:spcAft>
                <a:spcPts val="0"/>
              </a:spcAft>
              <a:buNone/>
            </a:pPr>
            <a:r>
              <a:rPr lang="en" sz="1000" b="1">
                <a:solidFill>
                  <a:srgbClr val="FF0000"/>
                </a:solidFill>
              </a:rPr>
              <a:t>Legislative Veto</a:t>
            </a:r>
            <a:r>
              <a:rPr lang="en" sz="1000" b="1">
                <a:solidFill>
                  <a:schemeClr val="dk1"/>
                </a:solidFill>
              </a:rPr>
              <a:t>:</a:t>
            </a:r>
            <a:r>
              <a:rPr lang="en" sz="1000" b="1">
                <a:solidFill>
                  <a:srgbClr val="FF0000"/>
                </a:solidFill>
              </a:rPr>
              <a:t> </a:t>
            </a:r>
            <a:r>
              <a:rPr lang="en" sz="1000">
                <a:solidFill>
                  <a:schemeClr val="dk1"/>
                </a:solidFill>
              </a:rPr>
              <a:t>The authority of Congress to block a presidential action after it has taken place. The Supreme Court has held that Congress does not have this power. (14, 15)</a:t>
            </a:r>
            <a:endParaRPr sz="1000">
              <a:solidFill>
                <a:schemeClr val="dk1"/>
              </a:solidFill>
            </a:endParaRPr>
          </a:p>
          <a:p>
            <a:pPr marL="0" marR="50800" lvl="0" indent="0" algn="l" rtl="0">
              <a:lnSpc>
                <a:spcPct val="115000"/>
              </a:lnSpc>
              <a:spcBef>
                <a:spcPts val="1000"/>
              </a:spcBef>
              <a:spcAft>
                <a:spcPts val="1000"/>
              </a:spcAft>
              <a:buNone/>
            </a:pPr>
            <a:r>
              <a:rPr lang="en" sz="1000" b="1">
                <a:solidFill>
                  <a:srgbClr val="FF0000"/>
                </a:solidFill>
              </a:rPr>
              <a:t>Veto override</a:t>
            </a:r>
            <a:r>
              <a:rPr lang="en" sz="1000" b="1">
                <a:solidFill>
                  <a:schemeClr val="dk1"/>
                </a:solidFill>
              </a:rPr>
              <a:t>:</a:t>
            </a:r>
            <a:r>
              <a:rPr lang="en" sz="1000" b="1">
                <a:solidFill>
                  <a:srgbClr val="FF0000"/>
                </a:solidFill>
              </a:rPr>
              <a:t> </a:t>
            </a:r>
            <a:r>
              <a:rPr lang="en" sz="1000">
                <a:highlight>
                  <a:srgbClr val="FFFFFF"/>
                </a:highlight>
              </a:rPr>
              <a:t>The process by which each chamber of Congress votes on a bill vetoed by the </a:t>
            </a:r>
            <a:r>
              <a:rPr lang="en" sz="1000"/>
              <a:t>President</a:t>
            </a:r>
            <a:r>
              <a:rPr lang="en" sz="1000">
                <a:highlight>
                  <a:srgbClr val="FFFFFF"/>
                </a:highlight>
              </a:rPr>
              <a:t>. To pass a bill over the </a:t>
            </a:r>
            <a:r>
              <a:rPr lang="en" sz="1000"/>
              <a:t>president's</a:t>
            </a:r>
            <a:r>
              <a:rPr lang="en" sz="1000">
                <a:highlight>
                  <a:srgbClr val="FFFFFF"/>
                </a:highlight>
              </a:rPr>
              <a:t> objections requires a two-thirds vote in each Chamber. Historically, Congress has overridden fewer than ten percent of all presidential vetoes. </a:t>
            </a:r>
            <a:endParaRPr sz="10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17833dfa0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217833dfa0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 sz="1000">
                <a:solidFill>
                  <a:schemeClr val="dk1"/>
                </a:solidFill>
              </a:rPr>
              <a:t>: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28a411c4f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128a411c4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 sz="1000">
                <a:solidFill>
                  <a:schemeClr val="dk1"/>
                </a:solidFill>
              </a:rPr>
              <a:t>: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28a411855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28a411855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28a411c4f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128a411c4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highlight>
                  <a:schemeClr val="lt1"/>
                </a:highlight>
              </a:rPr>
              <a:t>As described in the Constitution, there are </a:t>
            </a:r>
            <a:r>
              <a:rPr lang="en" sz="1200" b="1">
                <a:solidFill>
                  <a:srgbClr val="FF0000"/>
                </a:solidFill>
                <a:highlight>
                  <a:schemeClr val="lt1"/>
                </a:highlight>
              </a:rPr>
              <a:t>two</a:t>
            </a:r>
            <a:r>
              <a:rPr lang="en" sz="1000">
                <a:highlight>
                  <a:schemeClr val="lt1"/>
                </a:highlight>
              </a:rPr>
              <a:t> different ways to propose an amendment and </a:t>
            </a:r>
            <a:r>
              <a:rPr lang="en" sz="1000">
                <a:solidFill>
                  <a:schemeClr val="dk1"/>
                </a:solidFill>
                <a:highlight>
                  <a:schemeClr val="lt1"/>
                </a:highlight>
              </a:rPr>
              <a:t> </a:t>
            </a:r>
            <a:r>
              <a:rPr lang="en" sz="1200" b="1">
                <a:solidFill>
                  <a:srgbClr val="FF0000"/>
                </a:solidFill>
                <a:highlight>
                  <a:schemeClr val="lt1"/>
                </a:highlight>
              </a:rPr>
              <a:t>two</a:t>
            </a:r>
            <a:r>
              <a:rPr lang="en" sz="1000">
                <a:highlight>
                  <a:schemeClr val="lt1"/>
                </a:highlight>
              </a:rPr>
              <a:t> different ways to ratify an amendment.</a:t>
            </a:r>
            <a:endParaRPr sz="1000">
              <a:highlight>
                <a:schemeClr val="lt1"/>
              </a:highlight>
            </a:endParaRPr>
          </a:p>
          <a:p>
            <a:pPr marL="0" lvl="0" indent="0" algn="l" rtl="0">
              <a:spcBef>
                <a:spcPts val="0"/>
              </a:spcBef>
              <a:spcAft>
                <a:spcPts val="0"/>
              </a:spcAft>
              <a:buClr>
                <a:schemeClr val="dk1"/>
              </a:buClr>
              <a:buSzPts val="1100"/>
              <a:buFont typeface="Arial"/>
              <a:buNone/>
            </a:pPr>
            <a:endParaRPr sz="1000">
              <a:highlight>
                <a:schemeClr val="lt1"/>
              </a:highlight>
            </a:endParaRPr>
          </a:p>
          <a:p>
            <a:pPr marL="0" lvl="0" indent="0" algn="l" rtl="0">
              <a:spcBef>
                <a:spcPts val="0"/>
              </a:spcBef>
              <a:spcAft>
                <a:spcPts val="0"/>
              </a:spcAft>
              <a:buClr>
                <a:schemeClr val="dk1"/>
              </a:buClr>
              <a:buSzPts val="1100"/>
              <a:buFont typeface="Arial"/>
              <a:buNone/>
            </a:pPr>
            <a:r>
              <a:rPr lang="en" sz="1000">
                <a:highlight>
                  <a:schemeClr val="lt1"/>
                </a:highlight>
              </a:rPr>
              <a:t>Regardless of the method used, to amend the constitution requires the </a:t>
            </a:r>
            <a:r>
              <a:rPr lang="en" sz="1000">
                <a:solidFill>
                  <a:schemeClr val="dk1"/>
                </a:solidFill>
                <a:highlight>
                  <a:schemeClr val="lt1"/>
                </a:highlight>
              </a:rPr>
              <a:t> </a:t>
            </a:r>
            <a:r>
              <a:rPr lang="en" sz="1200" b="1">
                <a:solidFill>
                  <a:srgbClr val="FF0000"/>
                </a:solidFill>
                <a:highlight>
                  <a:schemeClr val="lt1"/>
                </a:highlight>
              </a:rPr>
              <a:t>federal </a:t>
            </a:r>
            <a:r>
              <a:rPr lang="en" sz="1000">
                <a:highlight>
                  <a:schemeClr val="lt1"/>
                </a:highlight>
              </a:rPr>
              <a:t>government to propose the amendment and the</a:t>
            </a:r>
            <a:r>
              <a:rPr lang="en" sz="1000">
                <a:solidFill>
                  <a:schemeClr val="dk1"/>
                </a:solidFill>
                <a:highlight>
                  <a:schemeClr val="lt1"/>
                </a:highlight>
              </a:rPr>
              <a:t> </a:t>
            </a:r>
            <a:r>
              <a:rPr lang="en" sz="1200" b="1">
                <a:solidFill>
                  <a:srgbClr val="FF0000"/>
                </a:solidFill>
                <a:highlight>
                  <a:schemeClr val="lt1"/>
                </a:highlight>
              </a:rPr>
              <a:t>state</a:t>
            </a:r>
            <a:r>
              <a:rPr lang="en" sz="1000">
                <a:highlight>
                  <a:schemeClr val="lt1"/>
                </a:highlight>
              </a:rPr>
              <a:t>  government to ratify the amendment.</a:t>
            </a:r>
            <a:endParaRPr sz="1000">
              <a:highlight>
                <a:schemeClr val="lt1"/>
              </a:highlight>
            </a:endParaRPr>
          </a:p>
          <a:p>
            <a:pPr marL="0" lvl="0" indent="0" algn="l" rtl="0">
              <a:spcBef>
                <a:spcPts val="0"/>
              </a:spcBef>
              <a:spcAft>
                <a:spcPts val="0"/>
              </a:spcAft>
              <a:buClr>
                <a:schemeClr val="dk1"/>
              </a:buClr>
              <a:buSzPts val="1100"/>
              <a:buFont typeface="Arial"/>
              <a:buNone/>
            </a:pPr>
            <a:endParaRPr sz="1000">
              <a:highlight>
                <a:schemeClr val="lt1"/>
              </a:highlight>
            </a:endParaRPr>
          </a:p>
          <a:p>
            <a:pPr marL="0" lvl="0" indent="0" algn="l" rtl="0">
              <a:spcBef>
                <a:spcPts val="0"/>
              </a:spcBef>
              <a:spcAft>
                <a:spcPts val="0"/>
              </a:spcAft>
              <a:buNone/>
            </a:pPr>
            <a:r>
              <a:rPr lang="en" sz="1000">
                <a:highlight>
                  <a:schemeClr val="lt1"/>
                </a:highlight>
              </a:rPr>
              <a:t>To propose an amendment requires a </a:t>
            </a:r>
            <a:r>
              <a:rPr lang="en" sz="1000">
                <a:solidFill>
                  <a:schemeClr val="dk1"/>
                </a:solidFill>
                <a:highlight>
                  <a:schemeClr val="lt1"/>
                </a:highlight>
              </a:rPr>
              <a:t> </a:t>
            </a:r>
            <a:r>
              <a:rPr lang="en" sz="1200" b="1">
                <a:solidFill>
                  <a:srgbClr val="FF0000"/>
                </a:solidFill>
                <a:highlight>
                  <a:schemeClr val="lt1"/>
                </a:highlight>
              </a:rPr>
              <a:t>2/3rds</a:t>
            </a:r>
            <a:r>
              <a:rPr lang="en" sz="1000">
                <a:highlight>
                  <a:schemeClr val="lt1"/>
                </a:highlight>
              </a:rPr>
              <a:t> majority</a:t>
            </a:r>
            <a:endParaRPr sz="1000">
              <a:highlight>
                <a:schemeClr val="lt1"/>
              </a:highlight>
            </a:endParaRPr>
          </a:p>
          <a:p>
            <a:pPr marL="0" lvl="0" indent="0" algn="l" rtl="0">
              <a:spcBef>
                <a:spcPts val="0"/>
              </a:spcBef>
              <a:spcAft>
                <a:spcPts val="0"/>
              </a:spcAft>
              <a:buNone/>
            </a:pPr>
            <a:endParaRPr sz="1000">
              <a:highlight>
                <a:schemeClr val="lt1"/>
              </a:highlight>
            </a:endParaRPr>
          </a:p>
          <a:p>
            <a:pPr marL="0" lvl="0" indent="0" algn="l" rtl="0">
              <a:spcBef>
                <a:spcPts val="0"/>
              </a:spcBef>
              <a:spcAft>
                <a:spcPts val="0"/>
              </a:spcAft>
              <a:buNone/>
            </a:pPr>
            <a:r>
              <a:rPr lang="en" sz="1000">
                <a:highlight>
                  <a:schemeClr val="lt1"/>
                </a:highlight>
              </a:rPr>
              <a:t>To ratify an amendment requires a </a:t>
            </a:r>
            <a:r>
              <a:rPr lang="en" sz="1000">
                <a:solidFill>
                  <a:schemeClr val="dk1"/>
                </a:solidFill>
                <a:highlight>
                  <a:schemeClr val="lt1"/>
                </a:highlight>
              </a:rPr>
              <a:t> </a:t>
            </a:r>
            <a:r>
              <a:rPr lang="en" sz="1200" b="1">
                <a:solidFill>
                  <a:srgbClr val="FF0000"/>
                </a:solidFill>
                <a:highlight>
                  <a:schemeClr val="lt1"/>
                </a:highlight>
              </a:rPr>
              <a:t>3/4ths</a:t>
            </a:r>
            <a:r>
              <a:rPr lang="en" sz="1000">
                <a:highlight>
                  <a:schemeClr val="lt1"/>
                </a:highlight>
              </a:rPr>
              <a:t> majority</a:t>
            </a:r>
            <a:endParaRPr sz="1000">
              <a:highlight>
                <a:schemeClr val="lt1"/>
              </a:highlight>
            </a:endParaRPr>
          </a:p>
          <a:p>
            <a:pPr marL="0" lvl="0" indent="0" algn="l" rtl="0">
              <a:spcBef>
                <a:spcPts val="0"/>
              </a:spcBef>
              <a:spcAft>
                <a:spcPts val="0"/>
              </a:spcAft>
              <a:buNone/>
            </a:pPr>
            <a:endParaRPr sz="1000">
              <a:highlight>
                <a:schemeClr val="lt1"/>
              </a:highlight>
            </a:endParaRPr>
          </a:p>
          <a:p>
            <a:pPr marL="0" lvl="0" indent="0" algn="l" rtl="0">
              <a:spcBef>
                <a:spcPts val="0"/>
              </a:spcBef>
              <a:spcAft>
                <a:spcPts val="0"/>
              </a:spcAft>
              <a:buNone/>
            </a:pPr>
            <a:r>
              <a:rPr lang="en" sz="1000">
                <a:highlight>
                  <a:schemeClr val="lt1"/>
                </a:highlight>
              </a:rPr>
              <a:t>How many times has the Constitution been amended </a:t>
            </a:r>
            <a:r>
              <a:rPr lang="en" sz="1000">
                <a:solidFill>
                  <a:schemeClr val="dk1"/>
                </a:solidFill>
                <a:highlight>
                  <a:schemeClr val="lt1"/>
                </a:highlight>
              </a:rPr>
              <a:t> </a:t>
            </a:r>
            <a:r>
              <a:rPr lang="en" sz="1200" b="1">
                <a:solidFill>
                  <a:srgbClr val="FF0000"/>
                </a:solidFill>
                <a:highlight>
                  <a:schemeClr val="lt1"/>
                </a:highlight>
              </a:rPr>
              <a:t>27</a:t>
            </a:r>
            <a:endParaRPr sz="1000">
              <a:highlight>
                <a:schemeClr val="lt1"/>
              </a:highlight>
            </a:endParaRPr>
          </a:p>
          <a:p>
            <a:pPr marL="0" lvl="0" indent="0" algn="l" rtl="0">
              <a:spcBef>
                <a:spcPts val="0"/>
              </a:spcBef>
              <a:spcAft>
                <a:spcPts val="0"/>
              </a:spcAft>
              <a:buNone/>
            </a:pPr>
            <a:endParaRPr sz="1000">
              <a:highlight>
                <a:schemeClr val="lt1"/>
              </a:highlight>
            </a:endParaRPr>
          </a:p>
          <a:p>
            <a:pPr marL="0" lvl="0" indent="0" algn="l" rtl="0">
              <a:spcBef>
                <a:spcPts val="0"/>
              </a:spcBef>
              <a:spcAft>
                <a:spcPts val="0"/>
              </a:spcAft>
              <a:buNone/>
            </a:pPr>
            <a:r>
              <a:rPr lang="en" sz="1000">
                <a:highlight>
                  <a:schemeClr val="lt1"/>
                </a:highlight>
              </a:rPr>
              <a:t>Describe one major way that the constitution today is from time to time being “informally” amended </a:t>
            </a:r>
            <a:r>
              <a:rPr lang="en" sz="1000">
                <a:solidFill>
                  <a:schemeClr val="dk1"/>
                </a:solidFill>
                <a:highlight>
                  <a:schemeClr val="lt1"/>
                </a:highlight>
              </a:rPr>
              <a:t> </a:t>
            </a:r>
            <a:r>
              <a:rPr lang="en" sz="1200" b="1">
                <a:solidFill>
                  <a:srgbClr val="FF0000"/>
                </a:solidFill>
                <a:highlight>
                  <a:schemeClr val="lt1"/>
                </a:highlight>
              </a:rPr>
              <a:t>by way of the USSC using its power of judicial review</a:t>
            </a:r>
            <a:endParaRPr sz="1000" b="1">
              <a:highlight>
                <a:schemeClr val="lt1"/>
              </a:highlight>
            </a:endParaRPr>
          </a:p>
          <a:p>
            <a:pPr marL="0" lvl="0" indent="0" algn="l" rtl="0">
              <a:spcBef>
                <a:spcPts val="0"/>
              </a:spcBef>
              <a:spcAft>
                <a:spcPts val="0"/>
              </a:spcAft>
              <a:buNone/>
            </a:pPr>
            <a:endParaRPr sz="1000">
              <a:highlight>
                <a:schemeClr val="lt1"/>
              </a:highlight>
            </a:endParaRPr>
          </a:p>
          <a:p>
            <a:pPr marL="0" lvl="0" indent="0" algn="l" rtl="0">
              <a:spcBef>
                <a:spcPts val="0"/>
              </a:spcBef>
              <a:spcAft>
                <a:spcPts val="0"/>
              </a:spcAft>
              <a:buNone/>
            </a:pPr>
            <a:r>
              <a:rPr lang="en" sz="1000">
                <a:highlight>
                  <a:schemeClr val="lt1"/>
                </a:highlight>
              </a:rPr>
              <a:t>Who said the earth should belong to the living? </a:t>
            </a:r>
            <a:r>
              <a:rPr lang="en" sz="1000">
                <a:solidFill>
                  <a:schemeClr val="dk1"/>
                </a:solidFill>
                <a:highlight>
                  <a:schemeClr val="lt1"/>
                </a:highlight>
              </a:rPr>
              <a:t> </a:t>
            </a:r>
            <a:r>
              <a:rPr lang="en" sz="1200" b="1">
                <a:solidFill>
                  <a:srgbClr val="FF0000"/>
                </a:solidFill>
                <a:highlight>
                  <a:schemeClr val="lt1"/>
                </a:highlight>
              </a:rPr>
              <a:t>Thomas Jefferson</a:t>
            </a:r>
            <a:endParaRPr sz="1000">
              <a:highlight>
                <a:schemeClr val="lt1"/>
              </a:highlight>
            </a:endParaRPr>
          </a:p>
          <a:p>
            <a:pPr marL="0" lvl="0" indent="0" algn="l" rtl="0">
              <a:spcBef>
                <a:spcPts val="0"/>
              </a:spcBef>
              <a:spcAft>
                <a:spcPts val="0"/>
              </a:spcAft>
              <a:buNone/>
            </a:pPr>
            <a:endParaRPr sz="1000">
              <a:highlight>
                <a:schemeClr val="lt1"/>
              </a:highlight>
            </a:endParaRPr>
          </a:p>
          <a:p>
            <a:pPr marL="0" lvl="0" indent="0" algn="l" rtl="0">
              <a:spcBef>
                <a:spcPts val="0"/>
              </a:spcBef>
              <a:spcAft>
                <a:spcPts val="0"/>
              </a:spcAft>
              <a:buNone/>
            </a:pPr>
            <a:r>
              <a:rPr lang="en" sz="1000">
                <a:highlight>
                  <a:schemeClr val="lt1"/>
                </a:highlight>
              </a:rPr>
              <a:t>True/False: The amendment process is an example of federalism? </a:t>
            </a:r>
            <a:r>
              <a:rPr lang="en" sz="1000">
                <a:solidFill>
                  <a:schemeClr val="dk1"/>
                </a:solidFill>
                <a:highlight>
                  <a:schemeClr val="lt1"/>
                </a:highlight>
              </a:rPr>
              <a:t> </a:t>
            </a:r>
            <a:r>
              <a:rPr lang="en" sz="1200" b="1">
                <a:solidFill>
                  <a:srgbClr val="FF0000"/>
                </a:solidFill>
                <a:highlight>
                  <a:schemeClr val="lt1"/>
                </a:highlight>
              </a:rPr>
              <a:t>True</a:t>
            </a:r>
            <a:endParaRPr sz="1000">
              <a:highlight>
                <a:schemeClr val="lt1"/>
              </a:highlight>
            </a:endParaRPr>
          </a:p>
          <a:p>
            <a:pPr marL="0" lvl="0" indent="0" algn="l" rtl="0">
              <a:spcBef>
                <a:spcPts val="0"/>
              </a:spcBef>
              <a:spcAft>
                <a:spcPts val="0"/>
              </a:spcAft>
              <a:buClr>
                <a:schemeClr val="dk1"/>
              </a:buClr>
              <a:buSzPts val="1100"/>
              <a:buFont typeface="Arial"/>
              <a:buNone/>
            </a:pPr>
            <a:endParaRPr sz="1000">
              <a:highlight>
                <a:schemeClr val="lt1"/>
              </a:highlight>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28a5369f0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128a5369f0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FF"/>
                </a:solidFill>
              </a:rPr>
              <a:t>Titles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S</a:t>
            </a:r>
            <a:r>
              <a:rPr lang="en" sz="1000" b="1">
                <a:solidFill>
                  <a:srgbClr val="FF0000"/>
                </a:solidFill>
                <a:highlight>
                  <a:srgbClr val="FFFFFF"/>
                </a:highlight>
              </a:rPr>
              <a:t>olicitor General</a:t>
            </a:r>
            <a:r>
              <a:rPr lang="en" sz="1000" b="1">
                <a:highlight>
                  <a:srgbClr val="FFFFFF"/>
                </a:highlight>
              </a:rPr>
              <a:t>:</a:t>
            </a:r>
            <a:r>
              <a:rPr lang="en" sz="1000" b="1">
                <a:solidFill>
                  <a:srgbClr val="FF0000"/>
                </a:solidFill>
                <a:highlight>
                  <a:srgbClr val="FFFFFF"/>
                </a:highlight>
              </a:rPr>
              <a:t> </a:t>
            </a:r>
            <a:r>
              <a:rPr lang="en" sz="1000">
                <a:solidFill>
                  <a:srgbClr val="222222"/>
                </a:solidFill>
                <a:highlight>
                  <a:srgbClr val="FFFFFF"/>
                </a:highlight>
              </a:rPr>
              <a:t>The person appointed to represent the federal government of the United States before the Supreme Court of the United States. (wiki)</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Cabinet Secretary</a:t>
            </a:r>
            <a:r>
              <a:rPr lang="en" sz="1000" b="1">
                <a:solidFill>
                  <a:schemeClr val="dk1"/>
                </a:solidFill>
                <a:highlight>
                  <a:schemeClr val="lt1"/>
                </a:highlight>
              </a:rPr>
              <a:t>:</a:t>
            </a:r>
            <a:r>
              <a:rPr lang="en" sz="1000" b="1">
                <a:solidFill>
                  <a:srgbClr val="FF0000"/>
                </a:solidFill>
                <a:highlight>
                  <a:srgbClr val="FFFFFF"/>
                </a:highlight>
              </a:rPr>
              <a:t> </a:t>
            </a:r>
            <a:r>
              <a:rPr lang="en" sz="1000">
                <a:solidFill>
                  <a:schemeClr val="dk1"/>
                </a:solidFill>
                <a:highlight>
                  <a:schemeClr val="lt1"/>
                </a:highlight>
              </a:rPr>
              <a:t>The cabinet is generally considered the advisors to the president. It consists of several departments (State, Defense, Treasury, etc). The person who heads a department is called a secretary. Secretary’s get their job by being appointed by the president and confirmed by the Senate. Senate confirmation requires a simple majority vote.</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Committee Chairman</a:t>
            </a:r>
            <a:r>
              <a:rPr lang="en" sz="1000" b="1">
                <a:solidFill>
                  <a:schemeClr val="dk1"/>
                </a:solidFill>
                <a:highlight>
                  <a:schemeClr val="lt1"/>
                </a:highlight>
              </a:rPr>
              <a:t>:</a:t>
            </a:r>
            <a:r>
              <a:rPr lang="en" sz="1000" b="1">
                <a:solidFill>
                  <a:srgbClr val="FF0000"/>
                </a:solidFill>
                <a:highlight>
                  <a:srgbClr val="FFFFFF"/>
                </a:highlight>
              </a:rPr>
              <a:t> </a:t>
            </a:r>
            <a:r>
              <a:rPr lang="en" sz="1000">
                <a:highlight>
                  <a:srgbClr val="FFFFFF"/>
                </a:highlight>
              </a:rPr>
              <a:t>A chairman is the leader of a committee. A committee is a small group made up of either members of the Senate or the House, and sometime of both. Seniority is the basis for </a:t>
            </a:r>
            <a:r>
              <a:rPr lang="en" sz="1000"/>
              <a:t>committee</a:t>
            </a:r>
            <a:r>
              <a:rPr lang="en" sz="1000">
                <a:highlight>
                  <a:srgbClr val="FFFFFF"/>
                </a:highlight>
              </a:rPr>
              <a:t> chair selections. In other words the chairman for a </a:t>
            </a:r>
            <a:r>
              <a:rPr lang="en" sz="1000"/>
              <a:t>committee</a:t>
            </a:r>
            <a:r>
              <a:rPr lang="en" sz="1000">
                <a:highlight>
                  <a:srgbClr val="FFFFFF"/>
                </a:highlight>
              </a:rPr>
              <a:t> is the a member from the majority party who has the most seniority (not in terms of age, but most years of having been a member in the House or Senate)</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President Pro Tempore of the Senate</a:t>
            </a:r>
            <a:r>
              <a:rPr lang="en" sz="1000" b="1">
                <a:solidFill>
                  <a:schemeClr val="dk1"/>
                </a:solidFill>
                <a:highlight>
                  <a:schemeClr val="lt1"/>
                </a:highlight>
              </a:rPr>
              <a:t>:</a:t>
            </a:r>
            <a:r>
              <a:rPr lang="en" sz="1000" b="1">
                <a:solidFill>
                  <a:srgbClr val="FF0000"/>
                </a:solidFill>
                <a:highlight>
                  <a:srgbClr val="FFFFFF"/>
                </a:highlight>
              </a:rPr>
              <a:t> </a:t>
            </a:r>
            <a:r>
              <a:rPr lang="en" sz="1000">
                <a:highlight>
                  <a:srgbClr val="FFFFFF"/>
                </a:highlight>
              </a:rPr>
              <a:t>According to the </a:t>
            </a:r>
            <a:r>
              <a:rPr lang="en" sz="1000">
                <a:uFill>
                  <a:noFill/>
                </a:uFill>
                <a:hlinkClick r:id="rId3"/>
              </a:rPr>
              <a:t>Constitution</a:t>
            </a:r>
            <a:r>
              <a:rPr lang="en" sz="1000">
                <a:highlight>
                  <a:srgbClr val="FFFFFF"/>
                </a:highlight>
              </a:rPr>
              <a:t>, the </a:t>
            </a:r>
            <a:r>
              <a:rPr lang="en" sz="1000">
                <a:uFill>
                  <a:noFill/>
                </a:uFill>
                <a:hlinkClick r:id="rId4"/>
              </a:rPr>
              <a:t>Vice President of the United States</a:t>
            </a:r>
            <a:r>
              <a:rPr lang="en" sz="1000">
                <a:highlight>
                  <a:srgbClr val="FFFFFF"/>
                </a:highlight>
              </a:rPr>
              <a:t> is the </a:t>
            </a:r>
            <a:r>
              <a:rPr lang="en" sz="1000">
                <a:uFill>
                  <a:noFill/>
                </a:uFill>
                <a:hlinkClick r:id="rId5"/>
              </a:rPr>
              <a:t>President of the Senate</a:t>
            </a:r>
            <a:r>
              <a:rPr lang="en" sz="1000">
                <a:highlight>
                  <a:srgbClr val="FFFFFF"/>
                </a:highlight>
              </a:rPr>
              <a:t>, despite not being a senator, and the Senate must choose a president </a:t>
            </a:r>
            <a:r>
              <a:rPr lang="en" sz="1000" i="1">
                <a:uFill>
                  <a:noFill/>
                </a:uFill>
                <a:hlinkClick r:id="rId6"/>
              </a:rPr>
              <a:t>pro tempore</a:t>
            </a:r>
            <a:r>
              <a:rPr lang="en" sz="1000">
                <a:highlight>
                  <a:srgbClr val="FFFFFF"/>
                </a:highlight>
              </a:rPr>
              <a:t> to act in his absence. Since 1890, the most </a:t>
            </a:r>
            <a:r>
              <a:rPr lang="en" sz="1000">
                <a:uFill>
                  <a:noFill/>
                </a:uFill>
                <a:hlinkClick r:id="rId7"/>
              </a:rPr>
              <a:t>senior senator</a:t>
            </a:r>
            <a:r>
              <a:rPr lang="en" sz="1000">
                <a:highlight>
                  <a:srgbClr val="FFFFFF"/>
                </a:highlight>
              </a:rPr>
              <a:t> in the majority party has generally been chosen to be president pro tempore. Presides over the Senate. Does not rule over the Senate. (wiki)</a:t>
            </a:r>
            <a:endParaRPr sz="1000" b="1">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Attorney General</a:t>
            </a:r>
            <a:r>
              <a:rPr lang="en" sz="1000" b="1">
                <a:solidFill>
                  <a:schemeClr val="dk1"/>
                </a:solidFill>
                <a:highlight>
                  <a:schemeClr val="lt1"/>
                </a:highlight>
              </a:rPr>
              <a:t>:</a:t>
            </a:r>
            <a:r>
              <a:rPr lang="en" sz="1000" b="1">
                <a:solidFill>
                  <a:srgbClr val="FF0000"/>
                </a:solidFill>
                <a:highlight>
                  <a:srgbClr val="FFFFFF"/>
                </a:highlight>
              </a:rPr>
              <a:t> </a:t>
            </a:r>
            <a:r>
              <a:rPr lang="en" sz="1000"/>
              <a:t>The United States Attorney General (A.G.) is the head of the </a:t>
            </a:r>
            <a:r>
              <a:rPr lang="en" sz="1000">
                <a:uFill>
                  <a:noFill/>
                </a:uFill>
                <a:hlinkClick r:id="rId8"/>
              </a:rPr>
              <a:t>United States Department of Justice</a:t>
            </a:r>
            <a:r>
              <a:rPr lang="en" sz="1000"/>
              <a:t> per </a:t>
            </a:r>
            <a:r>
              <a:rPr lang="en" sz="1000">
                <a:uFill>
                  <a:noFill/>
                </a:uFill>
                <a:hlinkClick r:id="rId9"/>
              </a:rPr>
              <a:t>28 U.S.C.</a:t>
            </a:r>
            <a:r>
              <a:rPr lang="en" sz="1000"/>
              <a:t> </a:t>
            </a:r>
            <a:r>
              <a:rPr lang="en" sz="1000">
                <a:uFill>
                  <a:noFill/>
                </a:uFill>
                <a:hlinkClick r:id="rId10"/>
              </a:rPr>
              <a:t>§ 503</a:t>
            </a:r>
            <a:r>
              <a:rPr lang="en" sz="1000"/>
              <a:t>, concerned with legal affairs and is the chief law enforcement officer and chief lawyer of the </a:t>
            </a:r>
            <a:r>
              <a:rPr lang="en" sz="1000">
                <a:uFill>
                  <a:noFill/>
                </a:uFill>
                <a:hlinkClick r:id="rId11"/>
              </a:rPr>
              <a:t>United States government</a:t>
            </a:r>
            <a:r>
              <a:rPr lang="en" sz="1000"/>
              <a:t>. The attorney general serves as a member of the </a:t>
            </a:r>
            <a:r>
              <a:rPr lang="en" sz="1000">
                <a:uFill>
                  <a:noFill/>
                </a:uFill>
                <a:hlinkClick r:id="rId12"/>
              </a:rPr>
              <a:t>president's</a:t>
            </a:r>
            <a:r>
              <a:rPr lang="en" sz="1000"/>
              <a:t> </a:t>
            </a:r>
            <a:r>
              <a:rPr lang="en" sz="1000">
                <a:uFill>
                  <a:noFill/>
                </a:uFill>
                <a:hlinkClick r:id="rId13"/>
              </a:rPr>
              <a:t>cabinet</a:t>
            </a:r>
            <a:r>
              <a:rPr lang="en" sz="1000"/>
              <a:t>, and is the only cabinet officer who does not have the title of secretary. The attorney general is appointed by the President of the United States and takes office after confirmation by the </a:t>
            </a:r>
            <a:r>
              <a:rPr lang="en" sz="1000">
                <a:uFill>
                  <a:noFill/>
                </a:uFill>
                <a:hlinkClick r:id="rId14"/>
              </a:rPr>
              <a:t>United States Senate</a:t>
            </a:r>
            <a:r>
              <a:rPr lang="en" sz="1000"/>
              <a:t>. </a:t>
            </a:r>
            <a:endParaRPr sz="1000"/>
          </a:p>
          <a:p>
            <a:pPr marL="0" lvl="0" indent="0" algn="l" rtl="0">
              <a:lnSpc>
                <a:spcPct val="115000"/>
              </a:lnSpc>
              <a:spcBef>
                <a:spcPts val="1000"/>
              </a:spcBef>
              <a:spcAft>
                <a:spcPts val="0"/>
              </a:spcAft>
              <a:buNone/>
            </a:pPr>
            <a:r>
              <a:rPr lang="en" sz="1000" b="1">
                <a:solidFill>
                  <a:srgbClr val="FF0000"/>
                </a:solidFill>
                <a:highlight>
                  <a:srgbClr val="FFFFFF"/>
                </a:highlight>
              </a:rPr>
              <a:t>Chief Justice</a:t>
            </a:r>
            <a:r>
              <a:rPr lang="en" sz="1000" b="1">
                <a:solidFill>
                  <a:schemeClr val="dk1"/>
                </a:solidFill>
                <a:highlight>
                  <a:schemeClr val="lt1"/>
                </a:highlight>
              </a:rPr>
              <a:t>:</a:t>
            </a:r>
            <a:r>
              <a:rPr lang="en" sz="1000" b="1">
                <a:solidFill>
                  <a:srgbClr val="FF0000"/>
                </a:solidFill>
                <a:highlight>
                  <a:srgbClr val="FFFFFF"/>
                </a:highlight>
              </a:rPr>
              <a:t> </a:t>
            </a:r>
            <a:r>
              <a:rPr lang="en" sz="1000">
                <a:solidFill>
                  <a:srgbClr val="252525"/>
                </a:solidFill>
                <a:highlight>
                  <a:srgbClr val="FFFFFF"/>
                </a:highlight>
              </a:rPr>
              <a:t>The </a:t>
            </a:r>
            <a:r>
              <a:rPr lang="en" sz="1000">
                <a:solidFill>
                  <a:srgbClr val="252525"/>
                </a:solidFill>
              </a:rPr>
              <a:t>Chief Justice</a:t>
            </a:r>
            <a:r>
              <a:rPr lang="en" sz="1000">
                <a:solidFill>
                  <a:srgbClr val="252525"/>
                </a:solidFill>
                <a:highlight>
                  <a:srgbClr val="FFFFFF"/>
                </a:highlight>
              </a:rPr>
              <a:t> is the presiding memb</a:t>
            </a:r>
            <a:r>
              <a:rPr lang="en" sz="1000">
                <a:highlight>
                  <a:srgbClr val="FFFFFF"/>
                </a:highlight>
              </a:rPr>
              <a:t>er of a </a:t>
            </a:r>
            <a:r>
              <a:rPr lang="en" sz="1000">
                <a:uFill>
                  <a:noFill/>
                </a:uFill>
                <a:hlinkClick r:id="rId15"/>
              </a:rPr>
              <a:t>supreme court</a:t>
            </a:r>
            <a:r>
              <a:rPr lang="en" sz="1000">
                <a:highlight>
                  <a:srgbClr val="FFFFFF"/>
                </a:highlight>
              </a:rPr>
              <a:t>  </a:t>
            </a:r>
            <a:r>
              <a:rPr lang="en" sz="1000"/>
              <a:t>The Chief Justice is one of nine Supreme Court justices; the other eight are the </a:t>
            </a:r>
            <a:r>
              <a:rPr lang="en" sz="1000">
                <a:uFill>
                  <a:noFill/>
                </a:uFill>
                <a:hlinkClick r:id="rId16"/>
              </a:rPr>
              <a:t>Associate Justices</a:t>
            </a:r>
            <a:r>
              <a:rPr lang="en" sz="1000"/>
              <a:t>.  In the case of an </a:t>
            </a:r>
            <a:r>
              <a:rPr lang="en" sz="1000">
                <a:uFill>
                  <a:noFill/>
                </a:uFill>
                <a:hlinkClick r:id="rId17"/>
              </a:rPr>
              <a:t>impeachment</a:t>
            </a:r>
            <a:r>
              <a:rPr lang="en" sz="1000"/>
              <a:t> of a </a:t>
            </a:r>
            <a:r>
              <a:rPr lang="en" sz="1000">
                <a:uFill>
                  <a:noFill/>
                </a:uFill>
                <a:hlinkClick r:id="rId12"/>
              </a:rPr>
              <a:t>President</a:t>
            </a:r>
            <a:r>
              <a:rPr lang="en" sz="1000"/>
              <a:t>, the Chief Justice presides over the trial in the Senate. The Chief Justice is appointed by the P</a:t>
            </a:r>
            <a:r>
              <a:rPr lang="en" sz="1000">
                <a:solidFill>
                  <a:schemeClr val="dk1"/>
                </a:solidFill>
              </a:rPr>
              <a:t>resident and takes office after confirmation by the </a:t>
            </a:r>
            <a:r>
              <a:rPr lang="en" sz="1000">
                <a:solidFill>
                  <a:schemeClr val="dk1"/>
                </a:solidFill>
                <a:uFill>
                  <a:noFill/>
                </a:uFill>
                <a:hlinkClick r:id="rId14"/>
              </a:rPr>
              <a:t>United States Senate</a:t>
            </a:r>
            <a:r>
              <a:rPr lang="en" sz="1000">
                <a:solidFill>
                  <a:schemeClr val="dk1"/>
                </a:solidFill>
              </a:rPr>
              <a:t>. There ere are no qualification (age, occupation, political party affiliation, etc.) The Chief Justice and Associate Justices serve for life though they may be impeached</a:t>
            </a:r>
            <a:endParaRPr sz="1000">
              <a:solidFill>
                <a:srgbClr val="252525"/>
              </a:solidFill>
            </a:endParaRPr>
          </a:p>
          <a:p>
            <a:pPr marL="0" lvl="0" indent="0" algn="l" rtl="0">
              <a:lnSpc>
                <a:spcPct val="115000"/>
              </a:lnSpc>
              <a:spcBef>
                <a:spcPts val="1000"/>
              </a:spcBef>
              <a:spcAft>
                <a:spcPts val="0"/>
              </a:spcAft>
              <a:buNone/>
            </a:pPr>
            <a:r>
              <a:rPr lang="en" sz="1000" b="1">
                <a:solidFill>
                  <a:srgbClr val="FF0000"/>
                </a:solidFill>
                <a:highlight>
                  <a:schemeClr val="lt1"/>
                </a:highlight>
              </a:rPr>
              <a:t>Associate Justice</a:t>
            </a:r>
            <a:r>
              <a:rPr lang="en" sz="1000" b="1">
                <a:solidFill>
                  <a:schemeClr val="dk1"/>
                </a:solidFill>
                <a:highlight>
                  <a:schemeClr val="lt1"/>
                </a:highlight>
              </a:rPr>
              <a:t>:</a:t>
            </a:r>
            <a:r>
              <a:rPr lang="en" sz="1000">
                <a:solidFill>
                  <a:srgbClr val="FF0000"/>
                </a:solidFill>
                <a:highlight>
                  <a:schemeClr val="lt1"/>
                </a:highlight>
              </a:rPr>
              <a:t> </a:t>
            </a:r>
            <a:r>
              <a:rPr lang="en" sz="1000">
                <a:solidFill>
                  <a:schemeClr val="dk1"/>
                </a:solidFill>
              </a:rPr>
              <a:t>See above (Chief Justice)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Majority Leader of House and Senate</a:t>
            </a:r>
            <a:r>
              <a:rPr lang="en" sz="1000" b="1">
                <a:solidFill>
                  <a:schemeClr val="dk1"/>
                </a:solidFill>
                <a:highlight>
                  <a:schemeClr val="lt1"/>
                </a:highlight>
              </a:rPr>
              <a:t>:</a:t>
            </a:r>
            <a:r>
              <a:rPr lang="en" sz="1000" b="1">
                <a:solidFill>
                  <a:srgbClr val="FF0000"/>
                </a:solidFill>
                <a:highlight>
                  <a:srgbClr val="FFFFFF"/>
                </a:highlight>
              </a:rPr>
              <a:t> </a:t>
            </a:r>
            <a:r>
              <a:rPr lang="en" sz="1000">
                <a:solidFill>
                  <a:schemeClr val="dk1"/>
                </a:solidFill>
                <a:highlight>
                  <a:srgbClr val="FFFFFF"/>
                </a:highlight>
              </a:rPr>
              <a:t>The legislative leader elected by party members holding the majority of seats in the House or the Senate. (13)</a:t>
            </a:r>
            <a:endParaRPr sz="1000">
              <a:solidFill>
                <a:schemeClr val="dk1"/>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Minority Leader of House and Senate</a:t>
            </a:r>
            <a:r>
              <a:rPr lang="en" sz="1000" b="1">
                <a:solidFill>
                  <a:schemeClr val="dk1"/>
                </a:solidFill>
                <a:highlight>
                  <a:schemeClr val="lt1"/>
                </a:highlight>
              </a:rPr>
              <a:t>:</a:t>
            </a:r>
            <a:r>
              <a:rPr lang="en" sz="1000" b="1">
                <a:solidFill>
                  <a:srgbClr val="FF0000"/>
                </a:solidFill>
                <a:highlight>
                  <a:srgbClr val="FFFFFF"/>
                </a:highlight>
              </a:rPr>
              <a:t> </a:t>
            </a:r>
            <a:r>
              <a:rPr lang="en" sz="1000">
                <a:solidFill>
                  <a:schemeClr val="dk1"/>
                </a:solidFill>
                <a:highlight>
                  <a:srgbClr val="FFFFFF"/>
                </a:highlight>
              </a:rPr>
              <a:t>The legislative leader elected by party members holding a minority of seats in the House or the Senate. (13)</a:t>
            </a:r>
            <a:endParaRPr sz="1000">
              <a:solidFill>
                <a:schemeClr val="dk1"/>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Speaker of the House</a:t>
            </a:r>
            <a:r>
              <a:rPr lang="en" sz="1000" b="1">
                <a:solidFill>
                  <a:schemeClr val="dk1"/>
                </a:solidFill>
                <a:highlight>
                  <a:schemeClr val="lt1"/>
                </a:highlight>
              </a:rPr>
              <a:t>:</a:t>
            </a:r>
            <a:r>
              <a:rPr lang="en" sz="1000" b="1">
                <a:solidFill>
                  <a:srgbClr val="FF0000"/>
                </a:solidFill>
                <a:highlight>
                  <a:srgbClr val="FFFFFF"/>
                </a:highlight>
              </a:rPr>
              <a:t> </a:t>
            </a:r>
            <a:r>
              <a:rPr lang="en" sz="1000">
                <a:solidFill>
                  <a:schemeClr val="dk1"/>
                </a:solidFill>
                <a:highlight>
                  <a:srgbClr val="FFFFFF"/>
                </a:highlight>
              </a:rPr>
              <a:t>The presiding officer of the House of Representatives and the leader of his party in the House. (13)</a:t>
            </a:r>
            <a:endParaRPr sz="1000">
              <a:solidFill>
                <a:schemeClr val="dk1"/>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President</a:t>
            </a:r>
            <a:r>
              <a:rPr lang="en" sz="1000" b="1">
                <a:solidFill>
                  <a:schemeClr val="dk1"/>
                </a:solidFill>
                <a:highlight>
                  <a:schemeClr val="lt1"/>
                </a:highlight>
              </a:rPr>
              <a:t>:</a:t>
            </a:r>
            <a:r>
              <a:rPr lang="en" sz="1000" b="1">
                <a:solidFill>
                  <a:srgbClr val="FF0000"/>
                </a:solidFill>
                <a:highlight>
                  <a:srgbClr val="FFFFFF"/>
                </a:highlight>
              </a:rPr>
              <a:t> </a:t>
            </a:r>
            <a:r>
              <a:rPr lang="en" sz="1000">
                <a:highlight>
                  <a:srgbClr val="FFFFFF"/>
                </a:highlight>
              </a:rPr>
              <a:t>Head of the Executive Branch. Charged with carrying out (executing) the law</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White House Press Secretary</a:t>
            </a:r>
            <a:r>
              <a:rPr lang="en" sz="1000" b="1">
                <a:solidFill>
                  <a:schemeClr val="dk1"/>
                </a:solidFill>
                <a:highlight>
                  <a:schemeClr val="lt1"/>
                </a:highlight>
              </a:rPr>
              <a:t>:</a:t>
            </a:r>
            <a:r>
              <a:rPr lang="en" sz="1000" b="1">
                <a:solidFill>
                  <a:srgbClr val="FF0000"/>
                </a:solidFill>
                <a:highlight>
                  <a:srgbClr val="FFFFFF"/>
                </a:highlight>
              </a:rPr>
              <a:t> </a:t>
            </a:r>
            <a:r>
              <a:rPr lang="en" sz="1000"/>
              <a:t>The White House Press Secretary is a senior </a:t>
            </a:r>
            <a:r>
              <a:rPr lang="en" sz="1000">
                <a:uFill>
                  <a:noFill/>
                </a:uFill>
                <a:hlinkClick r:id="rId18"/>
              </a:rPr>
              <a:t>White House</a:t>
            </a:r>
            <a:r>
              <a:rPr lang="en" sz="1000"/>
              <a:t> official whose primary responsibility is to act as </a:t>
            </a:r>
            <a:r>
              <a:rPr lang="en" sz="1000">
                <a:uFill>
                  <a:noFill/>
                </a:uFill>
                <a:hlinkClick r:id="rId19"/>
              </a:rPr>
              <a:t>spokesman</a:t>
            </a:r>
            <a:r>
              <a:rPr lang="en" sz="1000"/>
              <a:t> for the United States </a:t>
            </a:r>
            <a:r>
              <a:rPr lang="en" sz="1000">
                <a:uFill>
                  <a:noFill/>
                </a:uFill>
                <a:hlinkClick r:id="rId20"/>
              </a:rPr>
              <a:t>government administration</a:t>
            </a:r>
            <a:r>
              <a:rPr lang="en" sz="1000"/>
              <a:t>, especially with regard to the </a:t>
            </a:r>
            <a:r>
              <a:rPr lang="en" sz="1000">
                <a:uFill>
                  <a:noFill/>
                </a:uFill>
                <a:hlinkClick r:id="rId12"/>
              </a:rPr>
              <a:t>president</a:t>
            </a:r>
            <a:r>
              <a:rPr lang="en" sz="1000"/>
              <a:t>, senior executives, and policies. The press secretary is responsible for collecting information about actions and events within the president's administration and issues the administration's reactions to developments around the world. The press secretary interacts with the media, and deals with the </a:t>
            </a:r>
            <a:r>
              <a:rPr lang="en" sz="1000">
                <a:uFill>
                  <a:noFill/>
                </a:uFill>
                <a:hlinkClick r:id="rId21"/>
              </a:rPr>
              <a:t>White House press corps</a:t>
            </a:r>
            <a:r>
              <a:rPr lang="en" sz="1000"/>
              <a:t> on a daily basis, generally in a daily press briefing. The press secretary serves by the appointment of and at the pleasure of the president; the office does not require the </a:t>
            </a:r>
            <a:r>
              <a:rPr lang="en" sz="1000">
                <a:uFill>
                  <a:noFill/>
                </a:uFill>
                <a:hlinkClick r:id="rId22"/>
              </a:rPr>
              <a:t>advice and consent</a:t>
            </a:r>
            <a:r>
              <a:rPr lang="en" sz="1000"/>
              <a:t> of the </a:t>
            </a:r>
            <a:r>
              <a:rPr lang="en" sz="1000">
                <a:uFill>
                  <a:noFill/>
                </a:uFill>
                <a:hlinkClick r:id="rId23"/>
              </a:rPr>
              <a:t>U.S. Senate</a:t>
            </a:r>
            <a:r>
              <a:rPr lang="en" sz="1000"/>
              <a:t>, though because of the frequent briefings given to the media, who in turn inform the public, the position is still a very prominent non-Cabinet post</a:t>
            </a:r>
            <a:endParaRPr sz="1000"/>
          </a:p>
          <a:p>
            <a:pPr marL="0" lvl="0" indent="0" algn="l" rtl="0">
              <a:lnSpc>
                <a:spcPct val="115000"/>
              </a:lnSpc>
              <a:spcBef>
                <a:spcPts val="1000"/>
              </a:spcBef>
              <a:spcAft>
                <a:spcPts val="0"/>
              </a:spcAft>
              <a:buNone/>
            </a:pPr>
            <a:r>
              <a:rPr lang="en" sz="1000" b="1">
                <a:solidFill>
                  <a:srgbClr val="FF0000"/>
                </a:solidFill>
                <a:highlight>
                  <a:srgbClr val="FFFFFF"/>
                </a:highlight>
              </a:rPr>
              <a:t>Majority Whip of the House and Senate</a:t>
            </a:r>
            <a:r>
              <a:rPr lang="en" sz="1000" b="1">
                <a:solidFill>
                  <a:schemeClr val="dk1"/>
                </a:solidFill>
                <a:highlight>
                  <a:schemeClr val="lt1"/>
                </a:highlight>
              </a:rPr>
              <a:t>:</a:t>
            </a:r>
            <a:r>
              <a:rPr lang="en" sz="1000" b="1">
                <a:solidFill>
                  <a:srgbClr val="FF0000"/>
                </a:solidFill>
                <a:highlight>
                  <a:srgbClr val="FFFFFF"/>
                </a:highlight>
              </a:rPr>
              <a:t> </a:t>
            </a:r>
            <a:r>
              <a:rPr lang="en" sz="1000"/>
              <a:t>A whip is a member of Congress whose primary purpose is to ensure </a:t>
            </a:r>
            <a:r>
              <a:rPr lang="en" sz="1000">
                <a:uFill>
                  <a:noFill/>
                </a:uFill>
                <a:hlinkClick r:id="rId24"/>
              </a:rPr>
              <a:t>party discipline</a:t>
            </a:r>
            <a:r>
              <a:rPr lang="en" sz="1000"/>
              <a:t> in a </a:t>
            </a:r>
            <a:r>
              <a:rPr lang="en" sz="1000">
                <a:uFill>
                  <a:noFill/>
                </a:uFill>
                <a:hlinkClick r:id="rId25"/>
              </a:rPr>
              <a:t>legislature</a:t>
            </a:r>
            <a:r>
              <a:rPr lang="en" sz="1000"/>
              <a:t>. Whips are a party's "enforcers", who typically offer inducements and threats party members to ensure that they vote according to the official party policy. A whip's role is also to ensure that the elected representatives of their party are in attendance when important votes are taken. The usage comes from the hunting term "whipping in", i.e. preventing hounds from wandering away from the pack. The majority whip is a member of the majority party. Whips are elected by their party</a:t>
            </a:r>
            <a:endParaRPr sz="1000" b="1">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Minority Whip of the House and Senate</a:t>
            </a:r>
            <a:r>
              <a:rPr lang="en" sz="1000" b="1">
                <a:solidFill>
                  <a:schemeClr val="dk1"/>
                </a:solidFill>
                <a:highlight>
                  <a:schemeClr val="lt1"/>
                </a:highlight>
              </a:rPr>
              <a:t>:</a:t>
            </a:r>
            <a:r>
              <a:rPr lang="en" sz="1000" b="1">
                <a:solidFill>
                  <a:srgbClr val="FF0000"/>
                </a:solidFill>
                <a:highlight>
                  <a:srgbClr val="FFFFFF"/>
                </a:highlight>
              </a:rPr>
              <a:t> </a:t>
            </a:r>
            <a:r>
              <a:rPr lang="en" sz="1000">
                <a:highlight>
                  <a:srgbClr val="FFFFFF"/>
                </a:highlight>
              </a:rPr>
              <a:t>See above</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National Security Advisor</a:t>
            </a:r>
            <a:r>
              <a:rPr lang="en" sz="1000" b="1">
                <a:solidFill>
                  <a:schemeClr val="dk1"/>
                </a:solidFill>
                <a:highlight>
                  <a:schemeClr val="lt1"/>
                </a:highlight>
              </a:rPr>
              <a:t>:</a:t>
            </a:r>
            <a:r>
              <a:rPr lang="en" sz="1000" b="1">
                <a:solidFill>
                  <a:srgbClr val="FF0000"/>
                </a:solidFill>
                <a:highlight>
                  <a:srgbClr val="FFFFFF"/>
                </a:highlight>
              </a:rPr>
              <a:t> </a:t>
            </a:r>
            <a:r>
              <a:rPr lang="en" sz="1000"/>
              <a:t>The National Security Advisor</a:t>
            </a:r>
            <a:r>
              <a:rPr lang="en" sz="1000" baseline="30000">
                <a:uFill>
                  <a:noFill/>
                </a:uFill>
                <a:hlinkClick r:id="rId26"/>
              </a:rPr>
              <a:t>]</a:t>
            </a:r>
            <a:r>
              <a:rPr lang="en" sz="1000"/>
              <a:t> is a senior aide in the </a:t>
            </a:r>
            <a:r>
              <a:rPr lang="en" sz="1000">
                <a:uFill>
                  <a:noFill/>
                </a:uFill>
                <a:hlinkClick r:id="rId27"/>
              </a:rPr>
              <a:t>Executive Office of the President</a:t>
            </a:r>
            <a:r>
              <a:rPr lang="en" sz="1000"/>
              <a:t>, based at the </a:t>
            </a:r>
            <a:r>
              <a:rPr lang="en" sz="1000">
                <a:uFill>
                  <a:noFill/>
                </a:uFill>
                <a:hlinkClick r:id="rId28"/>
              </a:rPr>
              <a:t>West Wing</a:t>
            </a:r>
            <a:r>
              <a:rPr lang="en" sz="1000"/>
              <a:t> of the </a:t>
            </a:r>
            <a:r>
              <a:rPr lang="en" sz="1000">
                <a:uFill>
                  <a:noFill/>
                </a:uFill>
                <a:hlinkClick r:id="rId18"/>
              </a:rPr>
              <a:t>White House</a:t>
            </a:r>
            <a:r>
              <a:rPr lang="en" sz="1000"/>
              <a:t>, who serves as the chief in-house advisor to the </a:t>
            </a:r>
            <a:r>
              <a:rPr lang="en" sz="1000">
                <a:uFill>
                  <a:noFill/>
                </a:uFill>
                <a:hlinkClick r:id="rId12"/>
              </a:rPr>
              <a:t>President of the United States</a:t>
            </a:r>
            <a:r>
              <a:rPr lang="en" sz="1000"/>
              <a:t> on </a:t>
            </a:r>
            <a:r>
              <a:rPr lang="en" sz="1000">
                <a:uFill>
                  <a:noFill/>
                </a:uFill>
                <a:hlinkClick r:id="rId29"/>
              </a:rPr>
              <a:t>national security</a:t>
            </a:r>
            <a:r>
              <a:rPr lang="en" sz="1000"/>
              <a:t> issues. The National Security advisor </a:t>
            </a:r>
            <a:r>
              <a:rPr lang="en" sz="1000">
                <a:highlight>
                  <a:srgbClr val="FFFFFF"/>
                </a:highlight>
              </a:rPr>
              <a:t>is appointed by the President without </a:t>
            </a:r>
            <a:r>
              <a:rPr lang="en" sz="1000">
                <a:uFill>
                  <a:noFill/>
                </a:uFill>
                <a:hlinkClick r:id="rId22"/>
              </a:rPr>
              <a:t>confirmation</a:t>
            </a:r>
            <a:r>
              <a:rPr lang="en" sz="1000">
                <a:highlight>
                  <a:srgbClr val="FFFFFF"/>
                </a:highlight>
              </a:rPr>
              <a:t> by the </a:t>
            </a:r>
            <a:r>
              <a:rPr lang="en" sz="1000">
                <a:uFill>
                  <a:noFill/>
                </a:uFill>
                <a:hlinkClick r:id="rId14"/>
              </a:rPr>
              <a:t>Senate</a:t>
            </a:r>
            <a:r>
              <a:rPr lang="en" sz="1000">
                <a:highlight>
                  <a:srgbClr val="FFFFFF"/>
                </a:highlight>
              </a:rPr>
              <a:t>.</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Joint Chiefs of Staff</a:t>
            </a:r>
            <a:r>
              <a:rPr lang="en" sz="1000" b="1">
                <a:solidFill>
                  <a:schemeClr val="dk1"/>
                </a:solidFill>
                <a:highlight>
                  <a:schemeClr val="lt1"/>
                </a:highlight>
              </a:rPr>
              <a:t>:</a:t>
            </a:r>
            <a:r>
              <a:rPr lang="en" sz="1000" b="1">
                <a:solidFill>
                  <a:srgbClr val="FF0000"/>
                </a:solidFill>
                <a:highlight>
                  <a:srgbClr val="FFFFFF"/>
                </a:highlight>
              </a:rPr>
              <a:t> </a:t>
            </a:r>
            <a:r>
              <a:rPr lang="en" sz="1000"/>
              <a:t>The Joint Chiefs of Staff is a body of senior uniformed leaders in the </a:t>
            </a:r>
            <a:r>
              <a:rPr lang="en" sz="1000">
                <a:uFill>
                  <a:noFill/>
                </a:uFill>
                <a:hlinkClick r:id="rId30"/>
              </a:rPr>
              <a:t>United States Department of Defense</a:t>
            </a:r>
            <a:r>
              <a:rPr lang="en" sz="1000"/>
              <a:t> who advise the </a:t>
            </a:r>
            <a:r>
              <a:rPr lang="en" sz="1000">
                <a:uFill>
                  <a:noFill/>
                </a:uFill>
                <a:hlinkClick r:id="rId31"/>
              </a:rPr>
              <a:t>Secretary of Defense</a:t>
            </a:r>
            <a:r>
              <a:rPr lang="en" sz="1000"/>
              <a:t>, the </a:t>
            </a:r>
            <a:r>
              <a:rPr lang="en" sz="1000">
                <a:uFill>
                  <a:noFill/>
                </a:uFill>
                <a:hlinkClick r:id="rId32"/>
              </a:rPr>
              <a:t>Homeland Security Council</a:t>
            </a:r>
            <a:r>
              <a:rPr lang="en" sz="1000"/>
              <a:t>, the </a:t>
            </a:r>
            <a:r>
              <a:rPr lang="en" sz="1000">
                <a:uFill>
                  <a:noFill/>
                </a:uFill>
                <a:hlinkClick r:id="rId33"/>
              </a:rPr>
              <a:t>National Security Council</a:t>
            </a:r>
            <a:r>
              <a:rPr lang="en" sz="1000"/>
              <a:t> and the </a:t>
            </a:r>
            <a:r>
              <a:rPr lang="en" sz="1000">
                <a:uFill>
                  <a:noFill/>
                </a:uFill>
                <a:hlinkClick r:id="rId12"/>
              </a:rPr>
              <a:t>President of the United States</a:t>
            </a:r>
            <a:r>
              <a:rPr lang="en" sz="1000"/>
              <a:t> on military matters. The composition of the Joint Chiefs of Staff is defined by statute and consists of the </a:t>
            </a:r>
            <a:r>
              <a:rPr lang="en" sz="1000" i="1">
                <a:uFill>
                  <a:noFill/>
                </a:uFill>
                <a:hlinkClick r:id="rId34"/>
              </a:rPr>
              <a:t>Chairman of the Joint Chiefs of Staff</a:t>
            </a:r>
            <a:r>
              <a:rPr lang="en" sz="1000"/>
              <a:t>, </a:t>
            </a:r>
            <a:r>
              <a:rPr lang="en" sz="1000" i="1">
                <a:uFill>
                  <a:noFill/>
                </a:uFill>
                <a:hlinkClick r:id="rId35"/>
              </a:rPr>
              <a:t>Vice Chairman of the Joint Chiefs of Staff</a:t>
            </a:r>
            <a:r>
              <a:rPr lang="en" sz="1000"/>
              <a:t> , and the Military Service Chiefs from the </a:t>
            </a:r>
            <a:r>
              <a:rPr lang="en" sz="1000">
                <a:uFill>
                  <a:noFill/>
                </a:uFill>
                <a:hlinkClick r:id="rId36"/>
              </a:rPr>
              <a:t>Army</a:t>
            </a:r>
            <a:r>
              <a:rPr lang="en" sz="1000"/>
              <a:t>, </a:t>
            </a:r>
            <a:r>
              <a:rPr lang="en" sz="1000">
                <a:uFill>
                  <a:noFill/>
                </a:uFill>
                <a:hlinkClick r:id="rId37"/>
              </a:rPr>
              <a:t>Marine Corps</a:t>
            </a:r>
            <a:r>
              <a:rPr lang="en" sz="1000"/>
              <a:t>, </a:t>
            </a:r>
            <a:r>
              <a:rPr lang="en" sz="1000">
                <a:uFill>
                  <a:noFill/>
                </a:uFill>
                <a:hlinkClick r:id="rId38"/>
              </a:rPr>
              <a:t>Navy</a:t>
            </a:r>
            <a:r>
              <a:rPr lang="en" sz="1000"/>
              <a:t>, </a:t>
            </a:r>
            <a:r>
              <a:rPr lang="en" sz="1000">
                <a:uFill>
                  <a:noFill/>
                </a:uFill>
                <a:hlinkClick r:id="rId39"/>
              </a:rPr>
              <a:t>Air Force</a:t>
            </a:r>
            <a:r>
              <a:rPr lang="en" sz="1000"/>
              <a:t>, and the </a:t>
            </a:r>
            <a:r>
              <a:rPr lang="en" sz="1000">
                <a:uFill>
                  <a:noFill/>
                </a:uFill>
                <a:hlinkClick r:id="rId40"/>
              </a:rPr>
              <a:t>Chief of the National Guard Bureau</a:t>
            </a:r>
            <a:r>
              <a:rPr lang="en" sz="1000"/>
              <a:t>,</a:t>
            </a:r>
            <a:r>
              <a:rPr lang="en" sz="1000" baseline="30000"/>
              <a:t> </a:t>
            </a:r>
            <a:r>
              <a:rPr lang="en" sz="1000"/>
              <a:t> all appointed by the President following </a:t>
            </a:r>
            <a:r>
              <a:rPr lang="en" sz="1000">
                <a:uFill>
                  <a:noFill/>
                </a:uFill>
                <a:hlinkClick r:id="rId14"/>
              </a:rPr>
              <a:t>Senate</a:t>
            </a:r>
            <a:r>
              <a:rPr lang="en" sz="1000"/>
              <a:t> confirmation. The Joint Staff is a headquarters staff in the </a:t>
            </a:r>
            <a:r>
              <a:rPr lang="en" sz="1000">
                <a:uFill>
                  <a:noFill/>
                </a:uFill>
                <a:hlinkClick r:id="rId41"/>
              </a:rPr>
              <a:t>Pentagon</a:t>
            </a:r>
            <a:r>
              <a:rPr lang="en" sz="1000" b="1">
                <a:highlight>
                  <a:srgbClr val="FFFFFF"/>
                </a:highlight>
              </a:rPr>
              <a:t>.</a:t>
            </a:r>
            <a:endParaRPr sz="1000" b="1">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Imperial President</a:t>
            </a:r>
            <a:r>
              <a:rPr lang="en" sz="1000" b="1">
                <a:solidFill>
                  <a:schemeClr val="dk1"/>
                </a:solidFill>
                <a:highlight>
                  <a:schemeClr val="lt1"/>
                </a:highlight>
              </a:rPr>
              <a:t>:</a:t>
            </a:r>
            <a:r>
              <a:rPr lang="en" sz="1000" b="1">
                <a:solidFill>
                  <a:srgbClr val="FF0000"/>
                </a:solidFill>
                <a:highlight>
                  <a:srgbClr val="FFFFFF"/>
                </a:highlight>
              </a:rPr>
              <a:t> </a:t>
            </a:r>
            <a:r>
              <a:rPr lang="en" sz="1000">
                <a:solidFill>
                  <a:srgbClr val="252525"/>
                </a:solidFill>
              </a:rPr>
              <a:t>Imperial President (or Presidency)</a:t>
            </a:r>
            <a:r>
              <a:rPr lang="en" sz="1000">
                <a:solidFill>
                  <a:srgbClr val="252525"/>
                </a:solidFill>
                <a:highlight>
                  <a:srgbClr val="FFFFFF"/>
                </a:highlight>
              </a:rPr>
              <a:t> is a term used to describe the modern </a:t>
            </a:r>
            <a:r>
              <a:rPr lang="en" sz="1000">
                <a:uFill>
                  <a:noFill/>
                </a:uFill>
                <a:hlinkClick r:id="rId42"/>
              </a:rPr>
              <a:t>presidency of the United States</a:t>
            </a:r>
            <a:r>
              <a:rPr lang="en" sz="1000">
                <a:highlight>
                  <a:srgbClr val="FFFFFF"/>
                </a:highlight>
              </a:rPr>
              <a:t> which became popular in the 1960s out of two concerns: that the US presidency was out of control and that it had exceeded the constitutional limits. In other words, it’s a term used to suggest that president’s today have become kings or king-like</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Pitiful Helpless Giant</a:t>
            </a:r>
            <a:r>
              <a:rPr lang="en" sz="1000" b="1">
                <a:solidFill>
                  <a:schemeClr val="dk1"/>
                </a:solidFill>
                <a:highlight>
                  <a:schemeClr val="lt1"/>
                </a:highlight>
              </a:rPr>
              <a:t>:</a:t>
            </a:r>
            <a:r>
              <a:rPr lang="en" sz="1000" b="1">
                <a:solidFill>
                  <a:srgbClr val="FF0000"/>
                </a:solidFill>
                <a:highlight>
                  <a:srgbClr val="FFFFFF"/>
                </a:highlight>
              </a:rPr>
              <a:t> </a:t>
            </a:r>
            <a:r>
              <a:rPr lang="en" sz="1000">
                <a:solidFill>
                  <a:srgbClr val="252525"/>
                </a:solidFill>
              </a:rPr>
              <a:t>Some today argue that the modern president has become a pitiful helpless giant . . . that there is nothing “imperial” about him. The truth is that the modern president is both extremely powerful and extremely weak . . . a reality set up by the Constitution.</a:t>
            </a:r>
            <a:endParaRPr sz="1000">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Commander in Chief</a:t>
            </a:r>
            <a:r>
              <a:rPr lang="en" sz="1000" b="1">
                <a:solidFill>
                  <a:schemeClr val="dk1"/>
                </a:solidFill>
                <a:highlight>
                  <a:schemeClr val="lt1"/>
                </a:highlight>
              </a:rPr>
              <a:t>:</a:t>
            </a:r>
            <a:r>
              <a:rPr lang="en" sz="1000" b="1">
                <a:solidFill>
                  <a:srgbClr val="FF0000"/>
                </a:solidFill>
                <a:highlight>
                  <a:srgbClr val="FFFFFF"/>
                </a:highlight>
              </a:rPr>
              <a:t> </a:t>
            </a:r>
            <a:r>
              <a:rPr lang="en" sz="1000">
                <a:highlight>
                  <a:srgbClr val="FFFFFF"/>
                </a:highlight>
              </a:rPr>
              <a:t>A </a:t>
            </a:r>
            <a:r>
              <a:rPr lang="en" sz="1000"/>
              <a:t>commander-in-chief</a:t>
            </a:r>
            <a:r>
              <a:rPr lang="en" sz="1000">
                <a:highlight>
                  <a:srgbClr val="FFFFFF"/>
                </a:highlight>
              </a:rPr>
              <a:t> is the person or body that exercises supreme operational </a:t>
            </a:r>
            <a:r>
              <a:rPr lang="en" sz="1000">
                <a:uFill>
                  <a:noFill/>
                </a:uFill>
                <a:hlinkClick r:id="rId43"/>
              </a:rPr>
              <a:t>command and control</a:t>
            </a:r>
            <a:r>
              <a:rPr lang="en" sz="1000">
                <a:highlight>
                  <a:srgbClr val="FFFFFF"/>
                </a:highlight>
              </a:rPr>
              <a:t> of a nation's </a:t>
            </a:r>
            <a:r>
              <a:rPr lang="en" sz="1000">
                <a:uFill>
                  <a:noFill/>
                </a:uFill>
                <a:hlinkClick r:id="rId44"/>
              </a:rPr>
              <a:t>military</a:t>
            </a:r>
            <a:r>
              <a:rPr lang="en" sz="1000">
                <a:highlight>
                  <a:srgbClr val="FFFFFF"/>
                </a:highlight>
              </a:rPr>
              <a:t> forces. According to </a:t>
            </a:r>
            <a:r>
              <a:rPr lang="en" sz="1000">
                <a:uFill>
                  <a:noFill/>
                </a:uFill>
                <a:hlinkClick r:id="rId45"/>
              </a:rPr>
              <a:t>Article II, Section 2, Clause I of the Constitution</a:t>
            </a:r>
            <a:r>
              <a:rPr lang="en" sz="1000">
                <a:highlight>
                  <a:srgbClr val="FFFFFF"/>
                </a:highlight>
              </a:rPr>
              <a:t>, the </a:t>
            </a:r>
            <a:r>
              <a:rPr lang="en" sz="1000">
                <a:uFill>
                  <a:noFill/>
                </a:uFill>
                <a:hlinkClick r:id="rId12"/>
              </a:rPr>
              <a:t>President of the United States</a:t>
            </a:r>
            <a:r>
              <a:rPr lang="en" sz="1000">
                <a:highlight>
                  <a:srgbClr val="FFFFFF"/>
                </a:highlight>
              </a:rPr>
              <a:t> is commander in chief of the </a:t>
            </a:r>
            <a:r>
              <a:rPr lang="en" sz="1000">
                <a:uFill>
                  <a:noFill/>
                </a:uFill>
                <a:hlinkClick r:id="rId46"/>
              </a:rPr>
              <a:t>United States Armed Forces</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Secretary of the Treasury</a:t>
            </a:r>
            <a:r>
              <a:rPr lang="en" sz="1000" b="1">
                <a:solidFill>
                  <a:schemeClr val="dk1"/>
                </a:solidFill>
                <a:highlight>
                  <a:schemeClr val="lt1"/>
                </a:highlight>
              </a:rPr>
              <a:t>:</a:t>
            </a:r>
            <a:r>
              <a:rPr lang="en" sz="1000" b="1">
                <a:solidFill>
                  <a:srgbClr val="FF0000"/>
                </a:solidFill>
                <a:highlight>
                  <a:srgbClr val="FFFFFF"/>
                </a:highlight>
              </a:rPr>
              <a:t> </a:t>
            </a:r>
            <a:r>
              <a:rPr lang="en" sz="1000"/>
              <a:t>The Secretary of the Treasury</a:t>
            </a:r>
            <a:r>
              <a:rPr lang="en" sz="1000">
                <a:highlight>
                  <a:srgbClr val="FFFFFF"/>
                </a:highlight>
              </a:rPr>
              <a:t> is the head of the </a:t>
            </a:r>
            <a:r>
              <a:rPr lang="en" sz="1000">
                <a:uFill>
                  <a:noFill/>
                </a:uFill>
                <a:hlinkClick r:id="rId47"/>
              </a:rPr>
              <a:t>U.S. Department of the Treasury</a:t>
            </a:r>
            <a:r>
              <a:rPr lang="en" sz="1000">
                <a:highlight>
                  <a:srgbClr val="FFFFFF"/>
                </a:highlight>
              </a:rPr>
              <a:t>,</a:t>
            </a:r>
            <a:r>
              <a:rPr lang="en" sz="1000" baseline="30000">
                <a:uFill>
                  <a:noFill/>
                </a:uFill>
                <a:hlinkClick r:id="rId48"/>
              </a:rPr>
              <a:t>[3]</a:t>
            </a:r>
            <a:r>
              <a:rPr lang="en" sz="1000">
                <a:highlight>
                  <a:srgbClr val="FFFFFF"/>
                </a:highlight>
              </a:rPr>
              <a:t> which is concerned with financial and monetary matters. </a:t>
            </a:r>
            <a:r>
              <a:rPr lang="en" sz="1000">
                <a:solidFill>
                  <a:srgbClr val="252525"/>
                </a:solidFill>
                <a:highlight>
                  <a:srgbClr val="FFFFFF"/>
                </a:highlight>
              </a:rPr>
              <a:t>The Secretary of the Treasury is a member of the </a:t>
            </a:r>
            <a:r>
              <a:rPr lang="en" sz="1000">
                <a:solidFill>
                  <a:srgbClr val="0B0080"/>
                </a:solidFill>
                <a:uFill>
                  <a:noFill/>
                </a:uFill>
                <a:hlinkClick r:id="rId12"/>
              </a:rPr>
              <a:t>President's</a:t>
            </a:r>
            <a:r>
              <a:rPr lang="en" sz="1000">
                <a:solidFill>
                  <a:srgbClr val="252525"/>
                </a:solidFill>
                <a:highlight>
                  <a:srgbClr val="FFFFFF"/>
                </a:highlight>
              </a:rPr>
              <a:t> </a:t>
            </a:r>
            <a:r>
              <a:rPr lang="en" sz="1000">
                <a:solidFill>
                  <a:srgbClr val="0B0080"/>
                </a:solidFill>
                <a:uFill>
                  <a:noFill/>
                </a:uFill>
                <a:hlinkClick r:id="rId13"/>
              </a:rPr>
              <a:t>Cabinet</a:t>
            </a:r>
            <a:r>
              <a:rPr lang="en" sz="1000">
                <a:solidFill>
                  <a:srgbClr val="252525"/>
                </a:solidFill>
                <a:highlight>
                  <a:srgbClr val="FFFFFF"/>
                </a:highlight>
              </a:rPr>
              <a:t>. The Secretary of the Treasury is the principal economic advisor to the </a:t>
            </a:r>
            <a:r>
              <a:rPr lang="en" sz="1000">
                <a:solidFill>
                  <a:srgbClr val="0B0080"/>
                </a:solidFill>
                <a:uFill>
                  <a:noFill/>
                </a:uFill>
                <a:hlinkClick r:id="rId12"/>
              </a:rPr>
              <a:t>President</a:t>
            </a:r>
            <a:r>
              <a:rPr lang="en" sz="1000">
                <a:solidFill>
                  <a:srgbClr val="252525"/>
                </a:solidFill>
                <a:highlight>
                  <a:srgbClr val="FFFFFF"/>
                </a:highlight>
              </a:rPr>
              <a:t> and plays a critical role in policy-making by bringing an economic and government financial policy perspective to issues facing the government. The Secretary of the Treasury is appointed by the president and confirmed by the Senate</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Delegate</a:t>
            </a:r>
            <a:r>
              <a:rPr lang="en" sz="1000" b="1">
                <a:solidFill>
                  <a:schemeClr val="dk1"/>
                </a:solidFill>
                <a:highlight>
                  <a:schemeClr val="lt1"/>
                </a:highlight>
              </a:rPr>
              <a:t>:</a:t>
            </a:r>
            <a:r>
              <a:rPr lang="en" sz="1000" b="1">
                <a:solidFill>
                  <a:srgbClr val="FF0000"/>
                </a:solidFill>
                <a:highlight>
                  <a:srgbClr val="FFFFFF"/>
                </a:highlight>
              </a:rPr>
              <a:t> </a:t>
            </a:r>
            <a:r>
              <a:rPr lang="en" sz="1000">
                <a:highlight>
                  <a:srgbClr val="FFFFFF"/>
                </a:highlight>
              </a:rPr>
              <a:t>Delegate is a titled given to someone selected by a state to attend the national party convention.  </a:t>
            </a:r>
            <a:endParaRPr sz="1000">
              <a:highlight>
                <a:srgbClr val="FFFFFF"/>
              </a:highlight>
            </a:endParaRPr>
          </a:p>
          <a:p>
            <a:pPr marL="457200" lvl="0" indent="-292100" algn="l" rtl="0">
              <a:lnSpc>
                <a:spcPct val="115000"/>
              </a:lnSpc>
              <a:spcBef>
                <a:spcPts val="1000"/>
              </a:spcBef>
              <a:spcAft>
                <a:spcPts val="0"/>
              </a:spcAft>
              <a:buSzPts val="1000"/>
              <a:buAutoNum type="arabicPeriod"/>
            </a:pPr>
            <a:r>
              <a:rPr lang="en" sz="1000"/>
              <a:t>The </a:t>
            </a:r>
            <a:r>
              <a:rPr lang="en" sz="1000">
                <a:uFill>
                  <a:noFill/>
                </a:uFill>
                <a:hlinkClick r:id="rId49"/>
              </a:rPr>
              <a:t>Democratic Party</a:t>
            </a:r>
            <a:r>
              <a:rPr lang="en" sz="1000"/>
              <a:t> uses pledged delegates and superdelegates. A candidate for the Democratic nomination must win a majority of combined delegate votes at the </a:t>
            </a:r>
            <a:r>
              <a:rPr lang="en" sz="1000">
                <a:uFill>
                  <a:noFill/>
                </a:uFill>
                <a:hlinkClick r:id="rId50"/>
              </a:rPr>
              <a:t>Democratic National Convention</a:t>
            </a:r>
            <a:r>
              <a:rPr lang="en" sz="1000"/>
              <a:t>. Pledged delegates are elected or chosen at the state or local level, with the understanding that they will support a particular candidate at the convention. Pledged delegates are, however, not actually bound to vote for that candidate, thus the candidates are allowed to periodically review the list of delegates and eliminate any of those they feel would not be supportive. Of the 4,765 total Democratic delegates, 714 are </a:t>
            </a:r>
            <a:r>
              <a:rPr lang="en" sz="1000">
                <a:uFill>
                  <a:noFill/>
                </a:uFill>
                <a:hlinkClick r:id="rId51"/>
              </a:rPr>
              <a:t>superdelegates</a:t>
            </a:r>
            <a:r>
              <a:rPr lang="en" sz="1000"/>
              <a:t>, which are usually Democratic members of Congress, Governors, former Presidents, and other party leaders and elected officials. They are not required to indicate preference for a candidate.</a:t>
            </a:r>
            <a:r>
              <a:rPr lang="en" sz="1000" baseline="30000"/>
              <a:t> </a:t>
            </a:r>
            <a:r>
              <a:rPr lang="en" sz="1000"/>
              <a:t>The Democratic Party uses a proportional representation to determine how many delegates each candidate is awarded in each state. For example, a candidate who wins 40% of a state's vote in the primary election will win 40% of that state's delegates. There is no process to win superdelegates, since they can vote for whomever they please. A candidate needs to win a simple majority of total delegates to earn the Democratic nomination.</a:t>
            </a:r>
            <a:endParaRPr sz="1000" baseline="30000"/>
          </a:p>
          <a:p>
            <a:pPr marL="457200" lvl="0" indent="-292100" algn="l" rtl="0">
              <a:lnSpc>
                <a:spcPct val="115000"/>
              </a:lnSpc>
              <a:spcBef>
                <a:spcPts val="0"/>
              </a:spcBef>
              <a:spcAft>
                <a:spcPts val="0"/>
              </a:spcAft>
              <a:buSzPts val="1000"/>
              <a:buAutoNum type="arabicPeriod"/>
            </a:pPr>
            <a:r>
              <a:rPr lang="en" sz="1000"/>
              <a:t>The </a:t>
            </a:r>
            <a:r>
              <a:rPr lang="en" sz="1000">
                <a:uFill>
                  <a:noFill/>
                </a:uFill>
                <a:hlinkClick r:id="rId52"/>
              </a:rPr>
              <a:t>Republican Party</a:t>
            </a:r>
            <a:r>
              <a:rPr lang="en" sz="1000"/>
              <a:t> utilizes a similar system with slightly different terminology, employing pledged and unpledged delegates. Of the total 2,472 Republican delegates, most are pledged delegates who, as with the Democratic Party, are elected at the state or local level. To become the Republican Party nominee, the candidate must win a simple majority of 1,237 of the 2,472 total delegates at the </a:t>
            </a:r>
            <a:r>
              <a:rPr lang="en" sz="1000">
                <a:uFill>
                  <a:noFill/>
                </a:uFill>
                <a:hlinkClick r:id="rId53"/>
              </a:rPr>
              <a:t>Republican National Convention</a:t>
            </a:r>
            <a:r>
              <a:rPr lang="en" sz="1000"/>
              <a:t>. The Republican Party, however, has established few unpledged delegates. The only people who get unpledged status are each state's three </a:t>
            </a:r>
            <a:r>
              <a:rPr lang="en" sz="1000">
                <a:uFill>
                  <a:noFill/>
                </a:uFill>
                <a:hlinkClick r:id="rId54"/>
              </a:rPr>
              <a:t>Republican National Committee</a:t>
            </a:r>
            <a:r>
              <a:rPr lang="en" sz="1000"/>
              <a:t> members. This means that unpledged delegates are only 168 of the total number of delegates. However, unpledged delegates do not have the freedom to vote for whichever candidate they please. The unpledged delegates must vote for the candidate that their state voted for; the unpledged RNC members will be bound in the same manner as the state’s at-large delegates, unless the state elects their delegates on the primary ballot, then all three RNC members will be allocated to the statewide winner.</a:t>
            </a:r>
            <a:r>
              <a:rPr lang="en" sz="1000" baseline="30000"/>
              <a:t> </a:t>
            </a:r>
            <a:r>
              <a:rPr lang="en" sz="1000"/>
              <a:t>The process by which delegates are awarded to a candidate will vary from state to state. Many states use a winner-take-all system, where popular vote determines the winning candidate for that state. However, beginning in 2012 many states now use proportional representation. </a:t>
            </a:r>
            <a:endParaRPr sz="1000">
              <a:highlight>
                <a:srgbClr val="FFFFFF"/>
              </a:highlight>
            </a:endParaRPr>
          </a:p>
          <a:p>
            <a:pPr marL="0" lvl="0" indent="0" algn="l" rtl="0">
              <a:lnSpc>
                <a:spcPct val="115000"/>
              </a:lnSpc>
              <a:spcBef>
                <a:spcPts val="600"/>
              </a:spcBef>
              <a:spcAft>
                <a:spcPts val="0"/>
              </a:spcAft>
              <a:buNone/>
            </a:pPr>
            <a:r>
              <a:rPr lang="en" sz="1000" b="1">
                <a:solidFill>
                  <a:srgbClr val="FF0000"/>
                </a:solidFill>
                <a:highlight>
                  <a:srgbClr val="FFFFFF"/>
                </a:highlight>
              </a:rPr>
              <a:t>Superdelegate</a:t>
            </a:r>
            <a:r>
              <a:rPr lang="en" sz="1000" b="1">
                <a:solidFill>
                  <a:schemeClr val="dk1"/>
                </a:solidFill>
                <a:highlight>
                  <a:schemeClr val="lt1"/>
                </a:highlight>
              </a:rPr>
              <a:t>:</a:t>
            </a:r>
            <a:r>
              <a:rPr lang="en" sz="1000">
                <a:solidFill>
                  <a:schemeClr val="dk1"/>
                </a:solidFill>
                <a:highlight>
                  <a:srgbClr val="FFFFFF"/>
                </a:highlight>
              </a:rPr>
              <a:t> Party leaders and elected officials who become delegates to the national convention without having to run in primaries or caucuses. (9) See above</a:t>
            </a:r>
            <a:endParaRPr sz="1000">
              <a:solidFill>
                <a:schemeClr val="dk1"/>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Elector</a:t>
            </a:r>
            <a:r>
              <a:rPr lang="en" sz="1000" b="1">
                <a:solidFill>
                  <a:schemeClr val="dk1"/>
                </a:solidFill>
                <a:highlight>
                  <a:schemeClr val="lt1"/>
                </a:highlight>
              </a:rPr>
              <a:t>:</a:t>
            </a:r>
            <a:r>
              <a:rPr lang="en" sz="1000" b="1">
                <a:solidFill>
                  <a:srgbClr val="FF0000"/>
                </a:solidFill>
                <a:highlight>
                  <a:srgbClr val="FFFFFF"/>
                </a:highlight>
              </a:rPr>
              <a:t> </a:t>
            </a:r>
            <a:r>
              <a:rPr lang="en" sz="1000">
                <a:highlight>
                  <a:srgbClr val="FFFFFF"/>
                </a:highlight>
              </a:rPr>
              <a:t>A member of the Electoral College</a:t>
            </a:r>
            <a:endParaRPr sz="1000" i="1"/>
          </a:p>
          <a:p>
            <a:pPr marL="457200" lvl="0" indent="-292100" algn="l" rtl="0">
              <a:lnSpc>
                <a:spcPct val="115000"/>
              </a:lnSpc>
              <a:spcBef>
                <a:spcPts val="1000"/>
              </a:spcBef>
              <a:spcAft>
                <a:spcPts val="0"/>
              </a:spcAft>
              <a:buSzPts val="1000"/>
              <a:buAutoNum type="arabicPeriod"/>
            </a:pPr>
            <a:r>
              <a:rPr lang="en" sz="1000"/>
              <a:t>The process for selecting Electors varies throughout the United States. Generally, the political parties nominate Electors at their State party conventions or by a vote of the party’s central committee in each State. Each candidate will have their own unique slate of potential Electors as a result of this part of the selection process.</a:t>
            </a:r>
            <a:endParaRPr sz="1000"/>
          </a:p>
          <a:p>
            <a:pPr marL="457200" lvl="0" indent="-292100" algn="l" rtl="0">
              <a:lnSpc>
                <a:spcPct val="115000"/>
              </a:lnSpc>
              <a:spcBef>
                <a:spcPts val="0"/>
              </a:spcBef>
              <a:spcAft>
                <a:spcPts val="0"/>
              </a:spcAft>
              <a:buSzPts val="1000"/>
              <a:buAutoNum type="arabicPeriod"/>
            </a:pPr>
            <a:r>
              <a:rPr lang="en" sz="1000"/>
              <a:t>Electors are often chosen to recognize service and dedication to their political party. They may be State-elected officials, party leaders, or persons who have a personal or political affiliation with the Presidential candidate. </a:t>
            </a:r>
            <a:endParaRPr sz="1000"/>
          </a:p>
          <a:p>
            <a:pPr marL="457200" lvl="0" indent="-292100" algn="l" rtl="0">
              <a:lnSpc>
                <a:spcPct val="115000"/>
              </a:lnSpc>
              <a:spcBef>
                <a:spcPts val="0"/>
              </a:spcBef>
              <a:spcAft>
                <a:spcPts val="0"/>
              </a:spcAft>
              <a:buSzPts val="1000"/>
              <a:buAutoNum type="arabicPeriod"/>
            </a:pPr>
            <a:r>
              <a:rPr lang="en" sz="1000"/>
              <a:t>On Election Day, the voters in each State choose the Electors by casting votes for the presidential candidate of their choice. The Electors’ names may or may not appear on the ballot below the name of the candidates running for President, depending on the procedure in each State. The winning candidate in each State—except in Nebraska and Maine, which have proportional distribution of the Electors—is awarded all of the State’s Electors. In Nebraska and Maine, the state winner receives two Electors and the winner of each congressional district receives one Elector. This system permits the Electors from Nebraska and Maine to be awarded to more than one candidate. </a:t>
            </a:r>
            <a:endParaRPr sz="1000"/>
          </a:p>
          <a:p>
            <a:pPr marL="457200" lvl="0" indent="-292100" algn="l" rtl="0">
              <a:lnSpc>
                <a:spcPct val="115000"/>
              </a:lnSpc>
              <a:spcBef>
                <a:spcPts val="0"/>
              </a:spcBef>
              <a:spcAft>
                <a:spcPts val="0"/>
              </a:spcAft>
              <a:buSzPts val="1000"/>
              <a:buAutoNum type="arabicPeriod"/>
            </a:pPr>
            <a:r>
              <a:rPr lang="en" sz="1000"/>
              <a:t>There is no </a:t>
            </a:r>
            <a:r>
              <a:rPr lang="en" sz="1000">
                <a:uFill>
                  <a:noFill/>
                </a:uFill>
                <a:hlinkClick r:id="rId55"/>
              </a:rPr>
              <a:t>Constitutional provision</a:t>
            </a:r>
            <a:r>
              <a:rPr lang="en" sz="1000"/>
              <a:t> or </a:t>
            </a:r>
            <a:r>
              <a:rPr lang="en" sz="1000">
                <a:uFill>
                  <a:noFill/>
                </a:uFill>
                <a:hlinkClick r:id="rId56"/>
              </a:rPr>
              <a:t>Federal law</a:t>
            </a:r>
            <a:r>
              <a:rPr lang="en" sz="1000"/>
              <a:t> that requires Electors to vote according to the results of the popular vote in their States. Some States, however, require Electors to cast their votes according to the popular vote. These pledges fall into two categories—Electors bound by State law and those bound by pledges to political parties. </a:t>
            </a:r>
            <a:endParaRPr sz="1000"/>
          </a:p>
          <a:p>
            <a:pPr marL="457200" lvl="0" indent="-292100" algn="l" rtl="0">
              <a:lnSpc>
                <a:spcPct val="115000"/>
              </a:lnSpc>
              <a:spcBef>
                <a:spcPts val="0"/>
              </a:spcBef>
              <a:spcAft>
                <a:spcPts val="0"/>
              </a:spcAft>
              <a:buSzPts val="1000"/>
              <a:buAutoNum type="arabicPeriod"/>
            </a:pPr>
            <a:r>
              <a:rPr lang="en" sz="1000"/>
              <a:t>The U.S. Supreme Court has held that the Constitution does not require that Electors be completely free to act as they choose and therefore, political parties may extract pledges from electors to vote for the parties’ nominees. Some State laws provide that so-called "faithless Electors"; may be subject to fines or may be disqualified for casting an invalid vote and be replaced by a substitute elector. The Supreme Court has not specifically ruled on the question of whether pledges and penalties for failure to vote as pledged may be enforced under the </a:t>
            </a:r>
            <a:r>
              <a:rPr lang="en" sz="1000">
                <a:uFill>
                  <a:noFill/>
                </a:uFill>
                <a:hlinkClick r:id="rId55"/>
              </a:rPr>
              <a:t>Constitution</a:t>
            </a:r>
            <a:r>
              <a:rPr lang="en" sz="1000"/>
              <a:t>. No Elector has ever been prosecuted for failing to vote as pledged. </a:t>
            </a:r>
            <a:endParaRPr sz="1000"/>
          </a:p>
          <a:p>
            <a:pPr marL="457200" lvl="0" indent="-292100" algn="l" rtl="0">
              <a:lnSpc>
                <a:spcPct val="115000"/>
              </a:lnSpc>
              <a:spcBef>
                <a:spcPts val="0"/>
              </a:spcBef>
              <a:spcAft>
                <a:spcPts val="0"/>
              </a:spcAft>
              <a:buSzPts val="1000"/>
              <a:buAutoNum type="arabicPeriod"/>
            </a:pPr>
            <a:r>
              <a:rPr lang="en" sz="1000"/>
              <a:t>Today, it is rare for Electors to disregard the popular vote by casting their electoral vote for someone other than their party’s candidate. Electors generally hold a leadership position in their party or were chosen to recognize years of loyal service to the party. Throughout our history as a nation, more than 99 percent of Electors have voted as pledged.</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Lobbyist</a:t>
            </a:r>
            <a:r>
              <a:rPr lang="en" sz="1000" b="1">
                <a:solidFill>
                  <a:schemeClr val="dk1"/>
                </a:solidFill>
                <a:highlight>
                  <a:schemeClr val="lt1"/>
                </a:highlight>
              </a:rPr>
              <a:t>:</a:t>
            </a:r>
            <a:r>
              <a:rPr lang="en" sz="1000" b="1">
                <a:solidFill>
                  <a:srgbClr val="FF0000"/>
                </a:solidFill>
                <a:highlight>
                  <a:srgbClr val="FFFFFF"/>
                </a:highlight>
              </a:rPr>
              <a:t> </a:t>
            </a:r>
            <a:r>
              <a:rPr lang="en" sz="1000">
                <a:highlight>
                  <a:srgbClr val="FFFFFF"/>
                </a:highlight>
              </a:rPr>
              <a:t>A person who tries to influence legislation on behalf of an interest group. (11)  </a:t>
            </a:r>
            <a:r>
              <a:rPr lang="en" sz="1000" b="1"/>
              <a:t>Lobbying</a:t>
            </a:r>
            <a:r>
              <a:rPr lang="en" sz="1000"/>
              <a:t> (also </a:t>
            </a:r>
            <a:r>
              <a:rPr lang="en" sz="1000" b="1"/>
              <a:t>lobby</a:t>
            </a:r>
            <a:r>
              <a:rPr lang="en" sz="1000"/>
              <a:t>) is the act of attempting to influence decisions made by officials in a </a:t>
            </a:r>
            <a:r>
              <a:rPr lang="en" sz="1000">
                <a:uFill>
                  <a:noFill/>
                </a:uFill>
                <a:hlinkClick r:id="rId57"/>
              </a:rPr>
              <a:t>government</a:t>
            </a:r>
            <a:r>
              <a:rPr lang="en" sz="1000"/>
              <a:t>, most often </a:t>
            </a:r>
            <a:r>
              <a:rPr lang="en" sz="1000">
                <a:uFill>
                  <a:noFill/>
                </a:uFill>
                <a:hlinkClick r:id="rId58"/>
              </a:rPr>
              <a:t>legislators</a:t>
            </a:r>
            <a:r>
              <a:rPr lang="en" sz="1000"/>
              <a:t> or members of </a:t>
            </a:r>
            <a:r>
              <a:rPr lang="en" sz="1000">
                <a:uFill>
                  <a:noFill/>
                </a:uFill>
                <a:hlinkClick r:id="rId59"/>
              </a:rPr>
              <a:t>regulatory agencies</a:t>
            </a:r>
            <a:r>
              <a:rPr lang="en" sz="1000"/>
              <a:t>. Lobbying is often spoken of with </a:t>
            </a:r>
            <a:r>
              <a:rPr lang="en" sz="1000">
                <a:uFill>
                  <a:noFill/>
                </a:uFill>
                <a:hlinkClick r:id="rId60"/>
              </a:rPr>
              <a:t>contempt</a:t>
            </a:r>
            <a:r>
              <a:rPr lang="en" sz="1000"/>
              <a:t>, when the implication is that people with inordinate socio economic power are corrupting the </a:t>
            </a:r>
            <a:r>
              <a:rPr lang="en" sz="1000">
                <a:uFill>
                  <a:noFill/>
                </a:uFill>
                <a:hlinkClick r:id="rId61"/>
              </a:rPr>
              <a:t>law</a:t>
            </a:r>
            <a:r>
              <a:rPr lang="en" sz="1000"/>
              <a:t> (twisting it away from fairness) in order to serve their own interests. When people who have a duty to act on behalf of others, such as elected officials with a duty to serve their constituents' interests or more broadly the public good, can benefit by shaping the law to serve the interests of some private parties a </a:t>
            </a:r>
            <a:r>
              <a:rPr lang="en" sz="1000">
                <a:uFill>
                  <a:noFill/>
                </a:uFill>
                <a:hlinkClick r:id="rId62"/>
              </a:rPr>
              <a:t>conflict of interest</a:t>
            </a:r>
            <a:r>
              <a:rPr lang="en" sz="1000"/>
              <a:t> exists. In contrast, another side of lobbying is making sure that others' interests are duly defended against others' </a:t>
            </a:r>
            <a:r>
              <a:rPr lang="en" sz="1000">
                <a:uFill>
                  <a:noFill/>
                </a:uFill>
                <a:hlinkClick r:id="rId63"/>
              </a:rPr>
              <a:t>corruption</a:t>
            </a:r>
            <a:r>
              <a:rPr lang="en" sz="1000"/>
              <a:t>, or even simply making sure that minority interests are fairly defended against mere </a:t>
            </a:r>
            <a:r>
              <a:rPr lang="en" sz="1000">
                <a:uFill>
                  <a:noFill/>
                </a:uFill>
                <a:hlinkClick r:id="rId64"/>
              </a:rPr>
              <a:t>tyranny of the majority</a:t>
            </a:r>
            <a:r>
              <a:rPr lang="en" sz="1000"/>
              <a:t>. For example, a </a:t>
            </a:r>
            <a:r>
              <a:rPr lang="en" sz="1000">
                <a:uFill>
                  <a:noFill/>
                </a:uFill>
                <a:hlinkClick r:id="rId65"/>
              </a:rPr>
              <a:t>medical association</a:t>
            </a:r>
            <a:r>
              <a:rPr lang="en" sz="1000"/>
              <a:t> may lobby a legislature about increasing the restrictions in </a:t>
            </a:r>
            <a:r>
              <a:rPr lang="en" sz="1000">
                <a:uFill>
                  <a:noFill/>
                </a:uFill>
                <a:hlinkClick r:id="rId66"/>
              </a:rPr>
              <a:t>smoking prevention laws</a:t>
            </a:r>
            <a:r>
              <a:rPr lang="en" sz="1000"/>
              <a:t>, and tobacco companies lobby to reduce them: the first regarding smoking is injurious to health and the second arguing it is part of the </a:t>
            </a:r>
            <a:r>
              <a:rPr lang="en" sz="1000">
                <a:uFill>
                  <a:noFill/>
                </a:uFill>
                <a:hlinkClick r:id="rId67"/>
              </a:rPr>
              <a:t>freedom of choice</a:t>
            </a:r>
            <a:r>
              <a:rPr lang="en" sz="1000"/>
              <a:t>.</a:t>
            </a:r>
            <a:endParaRPr sz="1000"/>
          </a:p>
          <a:p>
            <a:pPr marL="0" lvl="0" indent="0" algn="l" rtl="0">
              <a:lnSpc>
                <a:spcPct val="115000"/>
              </a:lnSpc>
              <a:spcBef>
                <a:spcPts val="1000"/>
              </a:spcBef>
              <a:spcAft>
                <a:spcPts val="1000"/>
              </a:spcAft>
              <a:buNone/>
            </a:pPr>
            <a:r>
              <a:rPr lang="en" sz="1000" b="1">
                <a:solidFill>
                  <a:srgbClr val="FF0000"/>
                </a:solidFill>
                <a:highlight>
                  <a:srgbClr val="FFFFFF"/>
                </a:highlight>
              </a:rPr>
              <a:t>Warm Bucket of Spit</a:t>
            </a:r>
            <a:r>
              <a:rPr lang="en" sz="1000" b="1">
                <a:solidFill>
                  <a:schemeClr val="dk1"/>
                </a:solidFill>
                <a:highlight>
                  <a:schemeClr val="lt1"/>
                </a:highlight>
              </a:rPr>
              <a:t>:</a:t>
            </a:r>
            <a:r>
              <a:rPr lang="en" sz="1000" b="1">
                <a:solidFill>
                  <a:srgbClr val="434343"/>
                </a:solidFill>
                <a:highlight>
                  <a:srgbClr val="FFFFFF"/>
                </a:highlight>
              </a:rPr>
              <a:t> </a:t>
            </a:r>
            <a:r>
              <a:rPr lang="en" sz="1000">
                <a:solidFill>
                  <a:schemeClr val="dk1"/>
                </a:solidFill>
                <a:highlight>
                  <a:schemeClr val="lt1"/>
                </a:highlight>
              </a:rPr>
              <a:t>The way most have viewed the vice president . . . at least up until modern times. This term suggests that vice presidents </a:t>
            </a:r>
            <a:r>
              <a:rPr lang="en" sz="1000">
                <a:solidFill>
                  <a:srgbClr val="252525"/>
                </a:solidFill>
                <a:highlight>
                  <a:srgbClr val="FFFFFF"/>
                </a:highlight>
              </a:rPr>
              <a:t>have little to do and little influence on the President's policies</a:t>
            </a:r>
            <a:endParaRPr sz="1000">
              <a:solidFill>
                <a:srgbClr val="434343"/>
              </a:solidFill>
              <a:highlight>
                <a:srgbClr val="FFFFFF"/>
              </a:highlight>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128a41185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128a4118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FF"/>
                </a:solidFill>
              </a:rPr>
              <a:t>Numbers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Over 90%</a:t>
            </a:r>
            <a:r>
              <a:rPr lang="en" sz="1000" b="1">
                <a:solidFill>
                  <a:schemeClr val="dk1"/>
                </a:solidFill>
                <a:highlight>
                  <a:schemeClr val="lt1"/>
                </a:highlight>
              </a:rPr>
              <a:t>:</a:t>
            </a:r>
            <a:r>
              <a:rPr lang="en" sz="1000" b="1">
                <a:solidFill>
                  <a:srgbClr val="FF0000"/>
                </a:solidFill>
              </a:rPr>
              <a:t> </a:t>
            </a:r>
            <a:r>
              <a:rPr lang="en" sz="1000">
                <a:solidFill>
                  <a:schemeClr val="dk1"/>
                </a:solidFill>
              </a:rPr>
              <a:t>Of House members re-elected</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Less than 5%:Nearly 20 trillion dollars</a:t>
            </a:r>
            <a:r>
              <a:rPr lang="en" sz="1000" b="1"/>
              <a:t>: </a:t>
            </a:r>
            <a:r>
              <a:rPr lang="en" sz="1000"/>
              <a:t>National Debt</a:t>
            </a:r>
            <a:endParaRPr sz="1000"/>
          </a:p>
          <a:p>
            <a:pPr marL="0" lvl="0" indent="0" algn="l" rtl="0">
              <a:lnSpc>
                <a:spcPct val="115000"/>
              </a:lnSpc>
              <a:spcBef>
                <a:spcPts val="1000"/>
              </a:spcBef>
              <a:spcAft>
                <a:spcPts val="0"/>
              </a:spcAft>
              <a:buNone/>
            </a:pPr>
            <a:r>
              <a:rPr lang="en" sz="1000">
                <a:solidFill>
                  <a:srgbClr val="FF0000"/>
                </a:solidFill>
              </a:rPr>
              <a:t>Nearly 4 trillion dollars</a:t>
            </a:r>
            <a:r>
              <a:rPr lang="en" sz="1000" b="1">
                <a:solidFill>
                  <a:schemeClr val="dk1"/>
                </a:solidFill>
                <a:highlight>
                  <a:schemeClr val="lt1"/>
                </a:highlight>
              </a:rPr>
              <a:t>:</a:t>
            </a:r>
            <a:r>
              <a:rPr lang="en" sz="1000">
                <a:solidFill>
                  <a:srgbClr val="FF0000"/>
                </a:solidFill>
              </a:rPr>
              <a:t> </a:t>
            </a:r>
            <a:r>
              <a:rPr lang="en" sz="1000"/>
              <a:t>Annual Budget: spending</a:t>
            </a:r>
            <a:endParaRPr sz="1000"/>
          </a:p>
          <a:p>
            <a:pPr marL="0" lvl="0" indent="0" algn="l" rtl="0">
              <a:lnSpc>
                <a:spcPct val="115000"/>
              </a:lnSpc>
              <a:spcBef>
                <a:spcPts val="1000"/>
              </a:spcBef>
              <a:spcAft>
                <a:spcPts val="0"/>
              </a:spcAft>
              <a:buNone/>
            </a:pPr>
            <a:r>
              <a:rPr lang="en" sz="1000" b="1">
                <a:solidFill>
                  <a:srgbClr val="FF0000"/>
                </a:solidFill>
              </a:rPr>
              <a:t>100</a:t>
            </a:r>
            <a:r>
              <a:rPr lang="en" sz="1000" b="1">
                <a:solidFill>
                  <a:schemeClr val="dk1"/>
                </a:solidFill>
                <a:highlight>
                  <a:schemeClr val="lt1"/>
                </a:highlight>
              </a:rPr>
              <a:t>:</a:t>
            </a:r>
            <a:r>
              <a:rPr lang="en" sz="1000" b="1">
                <a:solidFill>
                  <a:srgbClr val="FF0000"/>
                </a:solidFill>
              </a:rPr>
              <a:t> </a:t>
            </a:r>
            <a:r>
              <a:rPr lang="en" sz="1000">
                <a:solidFill>
                  <a:schemeClr val="dk1"/>
                </a:solidFill>
              </a:rPr>
              <a:t>Senators</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435</a:t>
            </a:r>
            <a:r>
              <a:rPr lang="en" sz="1000" b="1">
                <a:solidFill>
                  <a:schemeClr val="dk1"/>
                </a:solidFill>
                <a:highlight>
                  <a:schemeClr val="lt1"/>
                </a:highlight>
              </a:rPr>
              <a:t>:</a:t>
            </a:r>
            <a:r>
              <a:rPr lang="en" sz="1000" b="1">
                <a:solidFill>
                  <a:srgbClr val="FF0000"/>
                </a:solidFill>
              </a:rPr>
              <a:t> </a:t>
            </a:r>
            <a:r>
              <a:rPr lang="en" sz="1000">
                <a:solidFill>
                  <a:schemeClr val="dk1"/>
                </a:solidFill>
              </a:rPr>
              <a:t>Members of the House</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6 Year Term</a:t>
            </a:r>
            <a:r>
              <a:rPr lang="en" sz="1000" b="1">
                <a:solidFill>
                  <a:schemeClr val="dk1"/>
                </a:solidFill>
                <a:highlight>
                  <a:schemeClr val="lt1"/>
                </a:highlight>
              </a:rPr>
              <a:t>:</a:t>
            </a:r>
            <a:r>
              <a:rPr lang="en" sz="1000" b="1">
                <a:solidFill>
                  <a:srgbClr val="FF0000"/>
                </a:solidFill>
              </a:rPr>
              <a:t> </a:t>
            </a:r>
            <a:r>
              <a:rPr lang="en" sz="1000">
                <a:solidFill>
                  <a:schemeClr val="dk1"/>
                </a:solidFill>
              </a:rPr>
              <a:t>For Senators</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2 Year Term</a:t>
            </a:r>
            <a:r>
              <a:rPr lang="en" sz="1000" b="1">
                <a:solidFill>
                  <a:schemeClr val="dk1"/>
                </a:solidFill>
                <a:highlight>
                  <a:schemeClr val="lt1"/>
                </a:highlight>
              </a:rPr>
              <a:t>:</a:t>
            </a:r>
            <a:r>
              <a:rPr lang="en" sz="1000" b="1">
                <a:solidFill>
                  <a:srgbClr val="FF0000"/>
                </a:solidFill>
              </a:rPr>
              <a:t> </a:t>
            </a:r>
            <a:r>
              <a:rPr lang="en" sz="1000">
                <a:solidFill>
                  <a:schemeClr val="dk1"/>
                </a:solidFill>
              </a:rPr>
              <a:t>For House members</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35+ years old</a:t>
            </a:r>
            <a:r>
              <a:rPr lang="en" sz="1000" b="1">
                <a:solidFill>
                  <a:schemeClr val="dk1"/>
                </a:solidFill>
                <a:highlight>
                  <a:schemeClr val="lt1"/>
                </a:highlight>
              </a:rPr>
              <a:t>:</a:t>
            </a:r>
            <a:r>
              <a:rPr lang="en" sz="1000" b="1">
                <a:solidFill>
                  <a:srgbClr val="FF0000"/>
                </a:solidFill>
              </a:rPr>
              <a:t> </a:t>
            </a:r>
            <a:r>
              <a:rPr lang="en" sz="1000">
                <a:solidFill>
                  <a:schemeClr val="dk1"/>
                </a:solidFill>
              </a:rPr>
              <a:t>To run for President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270</a:t>
            </a:r>
            <a:r>
              <a:rPr lang="en" sz="1000" b="1">
                <a:solidFill>
                  <a:schemeClr val="dk1"/>
                </a:solidFill>
                <a:highlight>
                  <a:schemeClr val="lt1"/>
                </a:highlight>
              </a:rPr>
              <a:t>:</a:t>
            </a:r>
            <a:r>
              <a:rPr lang="en" sz="1000" b="1">
                <a:solidFill>
                  <a:srgbClr val="FF0000"/>
                </a:solidFill>
              </a:rPr>
              <a:t> </a:t>
            </a:r>
            <a:r>
              <a:rPr lang="en" sz="1000">
                <a:solidFill>
                  <a:schemeClr val="dk1"/>
                </a:solidFill>
              </a:rPr>
              <a:t>Number of electors needed to win electoral college</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538</a:t>
            </a:r>
            <a:r>
              <a:rPr lang="en" sz="1000" b="1">
                <a:solidFill>
                  <a:schemeClr val="dk1"/>
                </a:solidFill>
                <a:highlight>
                  <a:schemeClr val="lt1"/>
                </a:highlight>
              </a:rPr>
              <a:t>:</a:t>
            </a:r>
            <a:r>
              <a:rPr lang="en" sz="1000" b="1">
                <a:solidFill>
                  <a:srgbClr val="FF0000"/>
                </a:solidFill>
              </a:rPr>
              <a:t> </a:t>
            </a:r>
            <a:r>
              <a:rPr lang="en" sz="1000">
                <a:solidFill>
                  <a:schemeClr val="dk1"/>
                </a:solidFill>
              </a:rPr>
              <a:t>Number of electors</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Two, four year terms</a:t>
            </a:r>
            <a:r>
              <a:rPr lang="en" sz="1000" b="1">
                <a:solidFill>
                  <a:schemeClr val="dk1"/>
                </a:solidFill>
                <a:highlight>
                  <a:schemeClr val="lt1"/>
                </a:highlight>
              </a:rPr>
              <a:t>:</a:t>
            </a:r>
            <a:r>
              <a:rPr lang="en" sz="1000" b="1">
                <a:solidFill>
                  <a:srgbClr val="FF0000"/>
                </a:solidFill>
              </a:rPr>
              <a:t> </a:t>
            </a:r>
            <a:r>
              <a:rPr lang="en" sz="1000">
                <a:solidFill>
                  <a:schemeClr val="dk1"/>
                </a:solidFill>
              </a:rPr>
              <a:t>The number of terms, and years per term that a president may serve</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60 votes</a:t>
            </a:r>
            <a:r>
              <a:rPr lang="en" sz="1000" b="1">
                <a:solidFill>
                  <a:schemeClr val="dk1"/>
                </a:solidFill>
                <a:highlight>
                  <a:schemeClr val="lt1"/>
                </a:highlight>
              </a:rPr>
              <a:t>:</a:t>
            </a:r>
            <a:r>
              <a:rPr lang="en" sz="1000" b="1">
                <a:solidFill>
                  <a:srgbClr val="FF0000"/>
                </a:solidFill>
              </a:rPr>
              <a:t> </a:t>
            </a:r>
            <a:r>
              <a:rPr lang="en" sz="1000">
                <a:solidFill>
                  <a:schemeClr val="dk1"/>
                </a:solidFill>
              </a:rPr>
              <a:t>Number of votes in Senate needed to end filibuster.</a:t>
            </a:r>
            <a:endParaRPr sz="1000" b="1">
              <a:solidFill>
                <a:srgbClr val="FF0000"/>
              </a:solidFill>
            </a:endParaRPr>
          </a:p>
          <a:p>
            <a:pPr marL="0" lvl="0" indent="0" algn="l" rtl="0">
              <a:lnSpc>
                <a:spcPct val="115000"/>
              </a:lnSpc>
              <a:spcBef>
                <a:spcPts val="1000"/>
              </a:spcBef>
              <a:spcAft>
                <a:spcPts val="0"/>
              </a:spcAft>
              <a:buNone/>
            </a:pPr>
            <a:r>
              <a:rPr lang="en" sz="1400" b="1">
                <a:solidFill>
                  <a:srgbClr val="0000FF"/>
                </a:solidFill>
              </a:rPr>
              <a:t>Majorities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Simple Majority</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457200" lvl="0" indent="-292100" algn="l" rtl="0">
              <a:lnSpc>
                <a:spcPct val="115000"/>
              </a:lnSpc>
              <a:spcBef>
                <a:spcPts val="1000"/>
              </a:spcBef>
              <a:spcAft>
                <a:spcPts val="0"/>
              </a:spcAft>
              <a:buClr>
                <a:schemeClr val="dk1"/>
              </a:buClr>
              <a:buSzPts val="1000"/>
              <a:buAutoNum type="arabicPeriod"/>
            </a:pPr>
            <a:r>
              <a:rPr lang="en" sz="1000">
                <a:solidFill>
                  <a:schemeClr val="dk1"/>
                </a:solidFill>
              </a:rPr>
              <a:t>Needed to get most bills out of committee</a:t>
            </a:r>
            <a:endParaRPr sz="1000">
              <a:solidFill>
                <a:schemeClr val="dk1"/>
              </a:solidFill>
            </a:endParaRPr>
          </a:p>
          <a:p>
            <a:pPr marL="457200" lvl="0" indent="-292100" algn="l" rtl="0">
              <a:lnSpc>
                <a:spcPct val="115000"/>
              </a:lnSpc>
              <a:spcBef>
                <a:spcPts val="0"/>
              </a:spcBef>
              <a:spcAft>
                <a:spcPts val="0"/>
              </a:spcAft>
              <a:buClr>
                <a:schemeClr val="dk1"/>
              </a:buClr>
              <a:buSzPts val="1000"/>
              <a:buAutoNum type="arabicPeriod"/>
            </a:pPr>
            <a:r>
              <a:rPr lang="en" sz="1000">
                <a:solidFill>
                  <a:schemeClr val="dk1"/>
                </a:solidFill>
              </a:rPr>
              <a:t>Needed to get most bills to the president</a:t>
            </a:r>
            <a:endParaRPr sz="1000">
              <a:solidFill>
                <a:schemeClr val="dk1"/>
              </a:solidFill>
            </a:endParaRPr>
          </a:p>
          <a:p>
            <a:pPr marL="457200" lvl="0" indent="-292100" algn="l" rtl="0">
              <a:lnSpc>
                <a:spcPct val="115000"/>
              </a:lnSpc>
              <a:spcBef>
                <a:spcPts val="0"/>
              </a:spcBef>
              <a:spcAft>
                <a:spcPts val="0"/>
              </a:spcAft>
              <a:buClr>
                <a:schemeClr val="dk1"/>
              </a:buClr>
              <a:buSzPts val="1000"/>
              <a:buAutoNum type="arabicPeriod"/>
            </a:pPr>
            <a:r>
              <a:rPr lang="en" sz="1000">
                <a:solidFill>
                  <a:schemeClr val="dk1"/>
                </a:solidFill>
              </a:rPr>
              <a:t>Needed to confirm federal court judges (including USSC nominees)</a:t>
            </a:r>
            <a:endParaRPr sz="1000">
              <a:solidFill>
                <a:schemeClr val="dk1"/>
              </a:solidFill>
            </a:endParaRPr>
          </a:p>
          <a:p>
            <a:pPr marL="457200" lvl="0" indent="-292100" algn="l" rtl="0">
              <a:lnSpc>
                <a:spcPct val="115000"/>
              </a:lnSpc>
              <a:spcBef>
                <a:spcPts val="0"/>
              </a:spcBef>
              <a:spcAft>
                <a:spcPts val="0"/>
              </a:spcAft>
              <a:buClr>
                <a:schemeClr val="dk1"/>
              </a:buClr>
              <a:buSzPts val="1000"/>
              <a:buAutoNum type="arabicPeriod"/>
            </a:pPr>
            <a:r>
              <a:rPr lang="en" sz="1000">
                <a:solidFill>
                  <a:schemeClr val="dk1"/>
                </a:solidFill>
              </a:rPr>
              <a:t>Needed for House to impeach</a:t>
            </a:r>
            <a:endParaRPr sz="1000">
              <a:solidFill>
                <a:schemeClr val="dk1"/>
              </a:solidFill>
            </a:endParaRPr>
          </a:p>
          <a:p>
            <a:pPr marL="457200" lvl="0" indent="-292100" algn="l" rtl="0">
              <a:lnSpc>
                <a:spcPct val="115000"/>
              </a:lnSpc>
              <a:spcBef>
                <a:spcPts val="0"/>
              </a:spcBef>
              <a:spcAft>
                <a:spcPts val="0"/>
              </a:spcAft>
              <a:buClr>
                <a:schemeClr val="dk1"/>
              </a:buClr>
              <a:buSzPts val="1000"/>
              <a:buAutoNum type="arabicPeriod"/>
            </a:pPr>
            <a:r>
              <a:rPr lang="en" sz="1000">
                <a:solidFill>
                  <a:schemeClr val="dk1"/>
                </a:solidFill>
              </a:rPr>
              <a:t>Needed to win electoral; college.</a:t>
            </a:r>
            <a:endParaRPr sz="1000">
              <a:solidFill>
                <a:schemeClr val="dk1"/>
              </a:solidFill>
            </a:endParaRPr>
          </a:p>
          <a:p>
            <a:pPr marL="0" lvl="0" indent="0" algn="l" rtl="0">
              <a:lnSpc>
                <a:spcPct val="115000"/>
              </a:lnSpc>
              <a:spcBef>
                <a:spcPts val="1000"/>
              </a:spcBef>
              <a:spcAft>
                <a:spcPts val="0"/>
              </a:spcAft>
              <a:buNone/>
            </a:pPr>
            <a:r>
              <a:rPr lang="en" sz="1000" b="1">
                <a:solidFill>
                  <a:srgbClr val="FF0000"/>
                </a:solidFill>
              </a:rPr>
              <a:t>2/3rds Majority</a:t>
            </a:r>
            <a:r>
              <a:rPr lang="en" sz="1000" b="1">
                <a:solidFill>
                  <a:schemeClr val="dk1"/>
                </a:solidFill>
                <a:highlight>
                  <a:schemeClr val="lt1"/>
                </a:highlight>
              </a:rPr>
              <a:t>:</a:t>
            </a:r>
            <a:endParaRPr sz="1000" b="1">
              <a:solidFill>
                <a:srgbClr val="FF0000"/>
              </a:solidFill>
            </a:endParaRPr>
          </a:p>
          <a:p>
            <a:pPr marL="457200" lvl="0" indent="-292100" algn="l" rtl="0">
              <a:lnSpc>
                <a:spcPct val="115000"/>
              </a:lnSpc>
              <a:spcBef>
                <a:spcPts val="1000"/>
              </a:spcBef>
              <a:spcAft>
                <a:spcPts val="0"/>
              </a:spcAft>
              <a:buSzPts val="1000"/>
              <a:buAutoNum type="arabicPeriod"/>
            </a:pPr>
            <a:r>
              <a:rPr lang="en" sz="1000">
                <a:solidFill>
                  <a:srgbClr val="252525"/>
                </a:solidFill>
                <a:highlight>
                  <a:srgbClr val="FFFFFF"/>
                </a:highlight>
              </a:rPr>
              <a:t>Amendments to the Constitution may be proposed in one of two ways: a two-thirds supermajority votes of each house of Congress or a constitutional convention called by two thirds (currently 34) of the states. </a:t>
            </a:r>
            <a:endParaRPr sz="1000">
              <a:solidFill>
                <a:srgbClr val="252525"/>
              </a:solidFill>
              <a:highlight>
                <a:srgbClr val="FFFFFF"/>
              </a:highlight>
            </a:endParaRPr>
          </a:p>
          <a:p>
            <a:pPr marL="457200" lvl="0" indent="-292100" algn="l" rtl="0">
              <a:lnSpc>
                <a:spcPct val="115000"/>
              </a:lnSpc>
              <a:spcBef>
                <a:spcPts val="0"/>
              </a:spcBef>
              <a:spcAft>
                <a:spcPts val="0"/>
              </a:spcAft>
              <a:buSzPts val="1000"/>
              <a:buAutoNum type="arabicPeriod"/>
            </a:pPr>
            <a:r>
              <a:rPr lang="en" sz="1000">
                <a:solidFill>
                  <a:srgbClr val="252525"/>
                </a:solidFill>
                <a:highlight>
                  <a:srgbClr val="FFFFFF"/>
                </a:highlight>
              </a:rPr>
              <a:t>Once proposed, an amendment must be ratified by three quarters (currently 38) of the states. </a:t>
            </a:r>
            <a:endParaRPr sz="1000">
              <a:solidFill>
                <a:srgbClr val="252525"/>
              </a:solidFill>
              <a:highlight>
                <a:srgbClr val="FFFFFF"/>
              </a:highlight>
            </a:endParaRPr>
          </a:p>
          <a:p>
            <a:pPr marL="457200" lvl="0" indent="-292100" algn="l" rtl="0">
              <a:lnSpc>
                <a:spcPct val="115000"/>
              </a:lnSpc>
              <a:spcBef>
                <a:spcPts val="0"/>
              </a:spcBef>
              <a:spcAft>
                <a:spcPts val="0"/>
              </a:spcAft>
              <a:buSzPts val="1000"/>
              <a:buAutoNum type="arabicPeriod"/>
            </a:pPr>
            <a:r>
              <a:rPr lang="en" sz="1000">
                <a:solidFill>
                  <a:srgbClr val="252525"/>
                </a:solidFill>
                <a:highlight>
                  <a:srgbClr val="FFFFFF"/>
                </a:highlight>
              </a:rPr>
              <a:t>If the president </a:t>
            </a:r>
            <a:r>
              <a:rPr lang="en" sz="1000">
                <a:solidFill>
                  <a:srgbClr val="0B0080"/>
                </a:solidFill>
                <a:uFill>
                  <a:noFill/>
                </a:uFill>
                <a:hlinkClick r:id="rId3"/>
              </a:rPr>
              <a:t>vetoes</a:t>
            </a:r>
            <a:r>
              <a:rPr lang="en" sz="1000">
                <a:solidFill>
                  <a:srgbClr val="252525"/>
                </a:solidFill>
                <a:highlight>
                  <a:srgbClr val="FFFFFF"/>
                </a:highlight>
              </a:rPr>
              <a:t> a bill, Congress may </a:t>
            </a:r>
            <a:r>
              <a:rPr lang="en" sz="1000">
                <a:solidFill>
                  <a:srgbClr val="0B0080"/>
                </a:solidFill>
                <a:uFill>
                  <a:noFill/>
                </a:uFill>
                <a:hlinkClick r:id="rId4"/>
              </a:rPr>
              <a:t>override</a:t>
            </a:r>
            <a:r>
              <a:rPr lang="en" sz="1000">
                <a:solidFill>
                  <a:srgbClr val="252525"/>
                </a:solidFill>
                <a:highlight>
                  <a:srgbClr val="FFFFFF"/>
                </a:highlight>
              </a:rPr>
              <a:t> the veto by a two-thirds supermajority of both houses. </a:t>
            </a:r>
            <a:endParaRPr sz="1000">
              <a:solidFill>
                <a:srgbClr val="252525"/>
              </a:solidFill>
              <a:highlight>
                <a:srgbClr val="FFFFFF"/>
              </a:highlight>
            </a:endParaRPr>
          </a:p>
          <a:p>
            <a:pPr marL="457200" lvl="0" indent="-292100" algn="l" rtl="0">
              <a:lnSpc>
                <a:spcPct val="115000"/>
              </a:lnSpc>
              <a:spcBef>
                <a:spcPts val="0"/>
              </a:spcBef>
              <a:spcAft>
                <a:spcPts val="0"/>
              </a:spcAft>
              <a:buSzPts val="1000"/>
              <a:buAutoNum type="arabicPeriod"/>
            </a:pPr>
            <a:r>
              <a:rPr lang="en" sz="1000">
                <a:solidFill>
                  <a:srgbClr val="252525"/>
                </a:solidFill>
                <a:highlight>
                  <a:srgbClr val="FFFFFF"/>
                </a:highlight>
              </a:rPr>
              <a:t>A treaty may be ratified by a two-thirds supermajority of the Senate. </a:t>
            </a:r>
            <a:endParaRPr sz="1000">
              <a:solidFill>
                <a:srgbClr val="252525"/>
              </a:solidFill>
              <a:highlight>
                <a:srgbClr val="FFFFFF"/>
              </a:highlight>
            </a:endParaRPr>
          </a:p>
          <a:p>
            <a:pPr marL="457200" lvl="0" indent="-292100" algn="l" rtl="0">
              <a:lnSpc>
                <a:spcPct val="115000"/>
              </a:lnSpc>
              <a:spcBef>
                <a:spcPts val="0"/>
              </a:spcBef>
              <a:spcAft>
                <a:spcPts val="0"/>
              </a:spcAft>
              <a:buSzPts val="1000"/>
              <a:buAutoNum type="arabicPeriod"/>
            </a:pPr>
            <a:r>
              <a:rPr lang="en" sz="1000">
                <a:solidFill>
                  <a:srgbClr val="252525"/>
                </a:solidFill>
                <a:highlight>
                  <a:srgbClr val="FFFFFF"/>
                </a:highlight>
              </a:rPr>
              <a:t>Section 4 of the </a:t>
            </a:r>
            <a:r>
              <a:rPr lang="en" sz="1000">
                <a:solidFill>
                  <a:srgbClr val="0B0080"/>
                </a:solidFill>
                <a:uFill>
                  <a:noFill/>
                </a:uFill>
                <a:hlinkClick r:id="rId5"/>
              </a:rPr>
              <a:t>Twenty-fifth Amendment to the United States Constitution</a:t>
            </a:r>
            <a:r>
              <a:rPr lang="en" sz="1000">
                <a:solidFill>
                  <a:srgbClr val="252525"/>
                </a:solidFill>
                <a:highlight>
                  <a:srgbClr val="FFFFFF"/>
                </a:highlight>
              </a:rPr>
              <a:t> gives Congress a role to play in the event of a presidential disability. If the vice president and a majority of the president's cabinet declares that the president is unable to serve in that role, the vice president becomes acting president. Within 21 days of such a declaration (or, if Congress is in recess when a president is disabled, 21 days after Congress reconvenes), Congress must vote by two-thirds supermajorities to continue the disability declaration; otherwise, such declaration expires after the 21 days and the president would at that time "resume" discharging all of the powers and duties of the office. While Section 3 of this amendment (in which the president declares that they are unable to discharge the powers and duties of the Presidency) has been invoked three times, Section 4 has yet to be invoked.Removal from office requires a two-thirds supermajority of the Senate.</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3/4ths Majority</a:t>
            </a:r>
            <a:r>
              <a:rPr lang="en" sz="1000" b="1">
                <a:solidFill>
                  <a:schemeClr val="dk1"/>
                </a:solidFill>
                <a:highlight>
                  <a:schemeClr val="lt1"/>
                </a:highlight>
              </a:rPr>
              <a:t>:</a:t>
            </a:r>
            <a:r>
              <a:rPr lang="en" sz="1000" b="1">
                <a:solidFill>
                  <a:srgbClr val="FF0000"/>
                </a:solidFill>
              </a:rPr>
              <a:t> </a:t>
            </a:r>
            <a:r>
              <a:rPr lang="en" sz="1050">
                <a:solidFill>
                  <a:srgbClr val="252525"/>
                </a:solidFill>
                <a:highlight>
                  <a:srgbClr val="FFFFFF"/>
                </a:highlight>
              </a:rPr>
              <a:t>Once proposed, the amendment must be ratified by three quarters (currently 38) of the states.</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4/5th’s Majority</a:t>
            </a:r>
            <a:r>
              <a:rPr lang="en" sz="1000" b="1">
                <a:solidFill>
                  <a:schemeClr val="dk1"/>
                </a:solidFill>
                <a:highlight>
                  <a:schemeClr val="lt1"/>
                </a:highlight>
              </a:rPr>
              <a:t>:</a:t>
            </a:r>
            <a:r>
              <a:rPr lang="en" sz="1000" b="1">
                <a:solidFill>
                  <a:srgbClr val="FF0000"/>
                </a:solidFill>
              </a:rPr>
              <a:t> </a:t>
            </a:r>
            <a:r>
              <a:rPr lang="en" sz="1000">
                <a:solidFill>
                  <a:srgbClr val="252525"/>
                </a:solidFill>
                <a:highlight>
                  <a:srgbClr val="FFFFFF"/>
                </a:highlight>
              </a:rPr>
              <a:t>Once proposed, an amendment must be ratified by three quarters (currently 38) of the states.</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Unanimous Majority</a:t>
            </a:r>
            <a:r>
              <a:rPr lang="en" sz="1000" b="1">
                <a:solidFill>
                  <a:schemeClr val="dk1"/>
                </a:solidFill>
                <a:highlight>
                  <a:schemeClr val="lt1"/>
                </a:highlight>
              </a:rPr>
              <a:t>:</a:t>
            </a:r>
            <a:r>
              <a:rPr lang="en" sz="1000" b="1">
                <a:solidFill>
                  <a:srgbClr val="FF0000"/>
                </a:solidFill>
              </a:rPr>
              <a:t> </a:t>
            </a:r>
            <a:r>
              <a:rPr lang="en" sz="1000">
                <a:solidFill>
                  <a:srgbClr val="252525"/>
                </a:solidFill>
                <a:highlight>
                  <a:srgbClr val="FFFFFF"/>
                </a:highlight>
              </a:rPr>
              <a:t>Required in a criminal case.</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Supermajority</a:t>
            </a:r>
            <a:r>
              <a:rPr lang="en" sz="1000" b="1">
                <a:solidFill>
                  <a:schemeClr val="dk1"/>
                </a:solidFill>
                <a:highlight>
                  <a:schemeClr val="lt1"/>
                </a:highlight>
              </a:rPr>
              <a:t>:</a:t>
            </a:r>
            <a:r>
              <a:rPr lang="en" sz="1000" b="1">
                <a:solidFill>
                  <a:srgbClr val="FF0000"/>
                </a:solidFill>
              </a:rPr>
              <a:t> </a:t>
            </a:r>
            <a:r>
              <a:rPr lang="en" sz="1000">
                <a:solidFill>
                  <a:srgbClr val="252525"/>
                </a:solidFill>
                <a:highlight>
                  <a:srgbClr val="FFFFFF"/>
                </a:highlight>
              </a:rPr>
              <a:t>Another way of saying something more than a simple majority</a:t>
            </a:r>
            <a:endParaRPr sz="1000" b="1">
              <a:solidFill>
                <a:srgbClr val="FF0000"/>
              </a:solidFill>
            </a:endParaRPr>
          </a:p>
          <a:p>
            <a:pPr marL="0" lvl="0" indent="0" algn="l" rtl="0">
              <a:lnSpc>
                <a:spcPct val="115000"/>
              </a:lnSpc>
              <a:spcBef>
                <a:spcPts val="1000"/>
              </a:spcBef>
              <a:spcAft>
                <a:spcPts val="0"/>
              </a:spcAft>
              <a:buNone/>
            </a:pPr>
            <a:r>
              <a:rPr lang="en" sz="1400" b="1">
                <a:solidFill>
                  <a:srgbClr val="0000FF"/>
                </a:solidFill>
              </a:rPr>
              <a:t>Rules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Restrictive Rule</a:t>
            </a:r>
            <a:r>
              <a:rPr lang="en" sz="1000" b="1">
                <a:solidFill>
                  <a:schemeClr val="dk1"/>
                </a:solidFill>
                <a:highlight>
                  <a:schemeClr val="lt1"/>
                </a:highlight>
              </a:rPr>
              <a:t>:</a:t>
            </a:r>
            <a:r>
              <a:rPr lang="en" sz="1000">
                <a:solidFill>
                  <a:srgbClr val="FF0000"/>
                </a:solidFill>
              </a:rPr>
              <a:t> </a:t>
            </a:r>
            <a:r>
              <a:rPr lang="en" sz="1000"/>
              <a:t>An order from the House Rules Committee that permits certain kinds of amendments but not others to be made into a bill on the floor. (13)</a:t>
            </a:r>
            <a:endParaRPr sz="1000"/>
          </a:p>
          <a:p>
            <a:pPr marL="0" marR="50800" lvl="0" indent="0" algn="l" rtl="0">
              <a:lnSpc>
                <a:spcPct val="115000"/>
              </a:lnSpc>
              <a:spcBef>
                <a:spcPts val="1000"/>
              </a:spcBef>
              <a:spcAft>
                <a:spcPts val="0"/>
              </a:spcAft>
              <a:buNone/>
            </a:pPr>
            <a:r>
              <a:rPr lang="en" sz="1000" b="1">
                <a:solidFill>
                  <a:srgbClr val="FF0000"/>
                </a:solidFill>
              </a:rPr>
              <a:t>Open Rule</a:t>
            </a:r>
            <a:r>
              <a:rPr lang="en" sz="1000" b="1">
                <a:solidFill>
                  <a:schemeClr val="dk1"/>
                </a:solidFill>
                <a:highlight>
                  <a:schemeClr val="lt1"/>
                </a:highlight>
              </a:rPr>
              <a:t>:</a:t>
            </a:r>
            <a:r>
              <a:rPr lang="en" sz="1000"/>
              <a:t> An order from the House Rules Committee that permits a bill to be amended on the floor. (13)</a:t>
            </a:r>
            <a:endParaRPr sz="1000"/>
          </a:p>
          <a:p>
            <a:pPr marL="0" marR="50800" lvl="0" indent="0" algn="l" rtl="0">
              <a:lnSpc>
                <a:spcPct val="115000"/>
              </a:lnSpc>
              <a:spcBef>
                <a:spcPts val="1000"/>
              </a:spcBef>
              <a:spcAft>
                <a:spcPts val="0"/>
              </a:spcAft>
              <a:buNone/>
            </a:pPr>
            <a:r>
              <a:rPr lang="en" sz="1000" b="1">
                <a:solidFill>
                  <a:srgbClr val="FF0000"/>
                </a:solidFill>
              </a:rPr>
              <a:t>Closed Rule</a:t>
            </a:r>
            <a:r>
              <a:rPr lang="en" sz="1000" b="1">
                <a:solidFill>
                  <a:schemeClr val="dk1"/>
                </a:solidFill>
                <a:highlight>
                  <a:schemeClr val="lt1"/>
                </a:highlight>
              </a:rPr>
              <a:t>:</a:t>
            </a:r>
            <a:r>
              <a:rPr lang="en" sz="1000"/>
              <a:t> An order from the House Rules Committee that sets a time limit on debate; forbids a bill from being amended on the floor. (13) </a:t>
            </a:r>
            <a:endParaRPr sz="1000"/>
          </a:p>
          <a:p>
            <a:pPr marL="0" marR="50800" lvl="0" indent="0" algn="l" rtl="0">
              <a:lnSpc>
                <a:spcPct val="115000"/>
              </a:lnSpc>
              <a:spcBef>
                <a:spcPts val="1000"/>
              </a:spcBef>
              <a:spcAft>
                <a:spcPts val="0"/>
              </a:spcAft>
              <a:buNone/>
            </a:pPr>
            <a:r>
              <a:rPr lang="en" sz="1000" b="1">
                <a:solidFill>
                  <a:srgbClr val="FF0000"/>
                </a:solidFill>
              </a:rPr>
              <a:t>Cloture Rule:</a:t>
            </a:r>
            <a:r>
              <a:rPr lang="en" sz="1000"/>
              <a:t> A rule used by the Senate to end or limit debate. (13) S</a:t>
            </a:r>
            <a:r>
              <a:rPr lang="en" sz="1000">
                <a:solidFill>
                  <a:schemeClr val="dk1"/>
                </a:solidFill>
              </a:rPr>
              <a:t>enate rules allow a senator to </a:t>
            </a:r>
            <a:r>
              <a:rPr lang="en" sz="1000" i="1">
                <a:solidFill>
                  <a:schemeClr val="dk1"/>
                </a:solidFill>
              </a:rPr>
              <a:t>filibuster</a:t>
            </a:r>
            <a:r>
              <a:rPr lang="en" sz="1000">
                <a:solidFill>
                  <a:schemeClr val="dk1"/>
                </a:solidFill>
              </a:rPr>
              <a:t> — to speak for an indefinite period of time on any subject whatsoever. Historically, this has been used to prevent action on the measure being debated.</a:t>
            </a:r>
            <a:endParaRPr sz="10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sz="1000">
                <a:solidFill>
                  <a:schemeClr val="dk1"/>
                </a:solidFill>
              </a:rPr>
              <a:t>The filibuster is famous. In fiction, Jimmy Stewart used it at the end of Mr. Smith Goes To Washington; in reality, Strom Thurmond used it to protest the Civil Rights Act of 1957. As practiced by both, its theatrical — stand at your lectern and speak for hours on end, with no break whatsoever.</a:t>
            </a:r>
            <a:endParaRPr sz="1000">
              <a:solidFill>
                <a:schemeClr val="dk1"/>
              </a:solidFill>
            </a:endParaRPr>
          </a:p>
          <a:p>
            <a:pPr marL="0" lvl="0" indent="0" algn="l" rtl="0">
              <a:lnSpc>
                <a:spcPct val="115000"/>
              </a:lnSpc>
              <a:spcBef>
                <a:spcPts val="900"/>
              </a:spcBef>
              <a:spcAft>
                <a:spcPts val="0"/>
              </a:spcAft>
              <a:buClr>
                <a:schemeClr val="dk1"/>
              </a:buClr>
              <a:buSzPts val="1100"/>
              <a:buFont typeface="Arial"/>
              <a:buNone/>
            </a:pPr>
            <a:r>
              <a:rPr lang="en" sz="1000">
                <a:solidFill>
                  <a:schemeClr val="dk1"/>
                </a:solidFill>
              </a:rPr>
              <a:t>For years, the filibuster was used </a:t>
            </a:r>
            <a:r>
              <a:rPr lang="en" sz="1000" i="1">
                <a:solidFill>
                  <a:schemeClr val="dk1"/>
                </a:solidFill>
              </a:rPr>
              <a:t>occasionally</a:t>
            </a:r>
            <a:r>
              <a:rPr lang="en" sz="1000">
                <a:solidFill>
                  <a:schemeClr val="dk1"/>
                </a:solidFill>
              </a:rPr>
              <a:t> to prevent action on bills that would otherwise pass with a simple majority. Eventually someone figured out that because filibusters are annoying for everyone involved, the mere </a:t>
            </a:r>
            <a:r>
              <a:rPr lang="en" sz="1000" i="1">
                <a:solidFill>
                  <a:schemeClr val="dk1"/>
                </a:solidFill>
              </a:rPr>
              <a:t>threat</a:t>
            </a:r>
            <a:r>
              <a:rPr lang="en" sz="1000">
                <a:solidFill>
                  <a:schemeClr val="dk1"/>
                </a:solidFill>
              </a:rPr>
              <a:t> of a filibuster is often just as effective as an </a:t>
            </a:r>
            <a:r>
              <a:rPr lang="en" sz="1000" i="1">
                <a:solidFill>
                  <a:schemeClr val="dk1"/>
                </a:solidFill>
              </a:rPr>
              <a:t>actual</a:t>
            </a:r>
            <a:r>
              <a:rPr lang="en" sz="1000">
                <a:solidFill>
                  <a:schemeClr val="dk1"/>
                </a:solidFill>
              </a:rPr>
              <a:t> filibuster.</a:t>
            </a:r>
            <a:endParaRPr sz="1000">
              <a:solidFill>
                <a:schemeClr val="dk1"/>
              </a:solidFill>
            </a:endParaRPr>
          </a:p>
          <a:p>
            <a:pPr marL="0" lvl="0" indent="0" algn="l" rtl="0">
              <a:lnSpc>
                <a:spcPct val="115000"/>
              </a:lnSpc>
              <a:spcBef>
                <a:spcPts val="900"/>
              </a:spcBef>
              <a:spcAft>
                <a:spcPts val="0"/>
              </a:spcAft>
              <a:buClr>
                <a:schemeClr val="dk1"/>
              </a:buClr>
              <a:buSzPts val="1100"/>
              <a:buFont typeface="Arial"/>
              <a:buNone/>
            </a:pPr>
            <a:r>
              <a:rPr lang="en" sz="1000">
                <a:solidFill>
                  <a:schemeClr val="dk1"/>
                </a:solidFill>
              </a:rPr>
              <a:t>Because of this, filibustering has increased steadily over the last few decades and is at an all-time high. Yet because the theatrics have been removed from the act — nobody needs to speak for hours anymore — it doesn’t attract much attention.</a:t>
            </a:r>
            <a:endParaRPr sz="1000">
              <a:solidFill>
                <a:schemeClr val="dk1"/>
              </a:solidFill>
            </a:endParaRPr>
          </a:p>
          <a:p>
            <a:pPr marL="0" lvl="0" indent="0" algn="l" rtl="0">
              <a:lnSpc>
                <a:spcPct val="115000"/>
              </a:lnSpc>
              <a:spcBef>
                <a:spcPts val="900"/>
              </a:spcBef>
              <a:spcAft>
                <a:spcPts val="0"/>
              </a:spcAft>
              <a:buClr>
                <a:schemeClr val="dk1"/>
              </a:buClr>
              <a:buSzPts val="1100"/>
              <a:buFont typeface="Arial"/>
              <a:buNone/>
            </a:pPr>
            <a:r>
              <a:rPr lang="en" sz="1000" i="1">
                <a:solidFill>
                  <a:schemeClr val="dk1"/>
                </a:solidFill>
              </a:rPr>
              <a:t>Cloture</a:t>
            </a:r>
            <a:r>
              <a:rPr lang="en" sz="1000">
                <a:solidFill>
                  <a:schemeClr val="dk1"/>
                </a:solidFill>
              </a:rPr>
              <a:t> — a process for limiting debate on a measure — is the Senate’s only weapon against the filibuster. The details have changed several times since its creation a century ago, but here’s the rule as it stands today: cloture is invoked when </a:t>
            </a:r>
            <a:r>
              <a:rPr lang="en" sz="1000" i="1">
                <a:solidFill>
                  <a:schemeClr val="dk1"/>
                </a:solidFill>
              </a:rPr>
              <a:t>three-fifths of all sworn-in senators</a:t>
            </a:r>
            <a:r>
              <a:rPr lang="en" sz="1000">
                <a:solidFill>
                  <a:schemeClr val="dk1"/>
                </a:solidFill>
              </a:rPr>
              <a:t> vote for the cloture motion. The Senate nearly always has 100 members, putting the magic number at 60.</a:t>
            </a:r>
            <a:endParaRPr sz="10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sz="1000">
                <a:solidFill>
                  <a:schemeClr val="dk1"/>
                </a:solidFill>
              </a:rPr>
              <a:t>In other words, the cloture vote is the stand-off between a filibustering minority and an annoyed majority. If at least 60 senators vote Yea, the filibuster ends. If fewer than 60 vote Yea, the filibuster continues. In both cases, the side that “loses” has no further weapons to fight with.</a:t>
            </a:r>
            <a:endParaRPr sz="1000"/>
          </a:p>
          <a:p>
            <a:pPr marL="0" marR="50800" lvl="0" indent="0" algn="l" rtl="0">
              <a:lnSpc>
                <a:spcPct val="115000"/>
              </a:lnSpc>
              <a:spcBef>
                <a:spcPts val="1000"/>
              </a:spcBef>
              <a:spcAft>
                <a:spcPts val="0"/>
              </a:spcAft>
              <a:buNone/>
            </a:pPr>
            <a:r>
              <a:rPr lang="en" sz="1000" b="1">
                <a:solidFill>
                  <a:srgbClr val="FF0000"/>
                </a:solidFill>
              </a:rPr>
              <a:t>Exclusionary Rule</a:t>
            </a:r>
            <a:r>
              <a:rPr lang="en" sz="1000" b="1">
                <a:solidFill>
                  <a:schemeClr val="dk1"/>
                </a:solidFill>
                <a:highlight>
                  <a:schemeClr val="lt1"/>
                </a:highlight>
              </a:rPr>
              <a:t>:</a:t>
            </a:r>
            <a:r>
              <a:rPr lang="en" sz="1000">
                <a:solidFill>
                  <a:schemeClr val="dk1"/>
                </a:solidFill>
              </a:rPr>
              <a:t> Improperly gathered evidence may not be introduced in a criminal trial. Came about as a result of the case of Mapp v. Ohio. (5)</a:t>
            </a:r>
            <a:endParaRPr sz="1000">
              <a:solidFill>
                <a:schemeClr val="dk1"/>
              </a:solidFill>
            </a:endParaRPr>
          </a:p>
          <a:p>
            <a:pPr marL="0" marR="50800" lvl="0" indent="0" algn="l" rtl="0">
              <a:lnSpc>
                <a:spcPct val="115000"/>
              </a:lnSpc>
              <a:spcBef>
                <a:spcPts val="1000"/>
              </a:spcBef>
              <a:spcAft>
                <a:spcPts val="0"/>
              </a:spcAft>
              <a:buNone/>
            </a:pPr>
            <a:r>
              <a:rPr lang="en" sz="1000" b="1">
                <a:solidFill>
                  <a:srgbClr val="FF0000"/>
                </a:solidFill>
              </a:rPr>
              <a:t>Seniority Rule: </a:t>
            </a:r>
            <a:r>
              <a:rPr lang="en" sz="1000">
                <a:solidFill>
                  <a:srgbClr val="222222"/>
                </a:solidFill>
                <a:highlight>
                  <a:srgbClr val="FFFFFF"/>
                </a:highlight>
              </a:rPr>
              <a:t>The custom in Congress providing for the assignment of a committee chairpersonship to that member of the majority party who has served on the committee the longest.</a:t>
            </a:r>
            <a:endParaRPr sz="1000" b="1">
              <a:solidFill>
                <a:srgbClr val="FF0000"/>
              </a:solidFill>
            </a:endParaRPr>
          </a:p>
          <a:p>
            <a:pPr marL="0" marR="50800" lvl="0" indent="0" algn="l" rtl="0">
              <a:lnSpc>
                <a:spcPct val="100000"/>
              </a:lnSpc>
              <a:spcBef>
                <a:spcPts val="1000"/>
              </a:spcBef>
              <a:spcAft>
                <a:spcPts val="0"/>
              </a:spcAft>
              <a:buNone/>
            </a:pPr>
            <a:r>
              <a:rPr lang="en" sz="1000" b="1">
                <a:solidFill>
                  <a:srgbClr val="FF0000"/>
                </a:solidFill>
              </a:rPr>
              <a:t>Clear and Present Danger Rule</a:t>
            </a:r>
            <a:r>
              <a:rPr lang="en" sz="1000" b="1">
                <a:solidFill>
                  <a:schemeClr val="dk1"/>
                </a:solidFill>
                <a:highlight>
                  <a:schemeClr val="lt1"/>
                </a:highlight>
              </a:rPr>
              <a:t>:</a:t>
            </a:r>
            <a:r>
              <a:rPr lang="en" sz="1000" b="1">
                <a:solidFill>
                  <a:srgbClr val="FF0000"/>
                </a:solidFill>
              </a:rPr>
              <a:t> </a:t>
            </a:r>
            <a:r>
              <a:rPr lang="en" sz="1000">
                <a:solidFill>
                  <a:srgbClr val="1E1E1E"/>
                </a:solidFill>
              </a:rPr>
              <a:t>Another major attempt to regulate freedom of speech occurred during World War I. In 1917, Congress passed the Federal Espionage Act. This law prohibited all false statements intending to interfere with the military forces of the country or to promote the success of its enemies. In addition, penalties of up to $10,000 and/or 20 years in prison were established for anyone attempting to obstruct the recruitment of men into the military. In 1918, another law was passed by Congress forbidding any statements expressing disrespect for the U.S. government, the Constitution, the flag, or army and navy uniforms.</a:t>
            </a:r>
            <a:endParaRPr sz="1000">
              <a:solidFill>
                <a:srgbClr val="1E1E1E"/>
              </a:solidFill>
            </a:endParaRPr>
          </a:p>
          <a:p>
            <a:pPr marL="0" lvl="0" indent="0" algn="l" rtl="0">
              <a:lnSpc>
                <a:spcPct val="100000"/>
              </a:lnSpc>
              <a:spcBef>
                <a:spcPts val="1000"/>
              </a:spcBef>
              <a:spcAft>
                <a:spcPts val="0"/>
              </a:spcAft>
              <a:buNone/>
            </a:pPr>
            <a:r>
              <a:rPr lang="en" sz="1000">
                <a:solidFill>
                  <a:srgbClr val="1E1E1E"/>
                </a:solidFill>
              </a:rPr>
              <a:t>Almost immediately, Charles Schenck, general secretary of the American Socialist Party, violated these laws. He was arrested and convicted for sending 15,000 anti-draft circulars through the mail to men scheduled to enter the military service. The circular called the draft law a violation of the 13th Amendment's prohibition of slavery. It went on to urge draftees not to "submit to intimidation," but to "petition for repeal" of the draft law.</a:t>
            </a:r>
            <a:endParaRPr sz="1000">
              <a:solidFill>
                <a:srgbClr val="1E1E1E"/>
              </a:solidFill>
            </a:endParaRPr>
          </a:p>
          <a:p>
            <a:pPr marL="0" lvl="0" indent="0" algn="l" rtl="0">
              <a:lnSpc>
                <a:spcPct val="100000"/>
              </a:lnSpc>
              <a:spcBef>
                <a:spcPts val="0"/>
              </a:spcBef>
              <a:spcAft>
                <a:spcPts val="0"/>
              </a:spcAft>
              <a:buClr>
                <a:schemeClr val="dk1"/>
              </a:buClr>
              <a:buSzPts val="1100"/>
              <a:buFont typeface="Arial"/>
              <a:buNone/>
            </a:pPr>
            <a:endParaRPr sz="1000">
              <a:solidFill>
                <a:srgbClr val="1E1E1E"/>
              </a:solidFill>
            </a:endParaRPr>
          </a:p>
          <a:p>
            <a:pPr marL="0" lvl="0" indent="0" algn="l" rtl="0">
              <a:lnSpc>
                <a:spcPct val="100000"/>
              </a:lnSpc>
              <a:spcBef>
                <a:spcPts val="0"/>
              </a:spcBef>
              <a:spcAft>
                <a:spcPts val="0"/>
              </a:spcAft>
              <a:buNone/>
            </a:pPr>
            <a:r>
              <a:rPr lang="en" sz="1000">
                <a:solidFill>
                  <a:srgbClr val="1E1E1E"/>
                </a:solidFill>
              </a:rPr>
              <a:t>The government accused Schenck of illegally interfering with military recruitment under the espionage act. Schenck admitted that he had sent the circulars, but argued that he had a right to do so under the First Amendment and was merely exercising his freedom of speech.</a:t>
            </a:r>
            <a:endParaRPr sz="1000">
              <a:solidFill>
                <a:srgbClr val="1E1E1E"/>
              </a:solidFill>
            </a:endParaRPr>
          </a:p>
          <a:p>
            <a:pPr marL="0" lvl="0" indent="0" algn="l" rtl="0">
              <a:lnSpc>
                <a:spcPct val="100000"/>
              </a:lnSpc>
              <a:spcBef>
                <a:spcPts val="0"/>
              </a:spcBef>
              <a:spcAft>
                <a:spcPts val="0"/>
              </a:spcAft>
              <a:buClr>
                <a:schemeClr val="dk1"/>
              </a:buClr>
              <a:buSzPts val="1100"/>
              <a:buFont typeface="Arial"/>
              <a:buNone/>
            </a:pPr>
            <a:endParaRPr sz="1000">
              <a:solidFill>
                <a:srgbClr val="1E1E1E"/>
              </a:solidFill>
            </a:endParaRPr>
          </a:p>
          <a:p>
            <a:pPr marL="0" lvl="0" indent="0" algn="l" rtl="0">
              <a:lnSpc>
                <a:spcPct val="100000"/>
              </a:lnSpc>
              <a:spcBef>
                <a:spcPts val="0"/>
              </a:spcBef>
              <a:spcAft>
                <a:spcPts val="0"/>
              </a:spcAft>
              <a:buNone/>
            </a:pPr>
            <a:r>
              <a:rPr lang="en" sz="1000">
                <a:solidFill>
                  <a:srgbClr val="1E1E1E"/>
                </a:solidFill>
              </a:rPr>
              <a:t>The issue found its way to the U.S. Supreme Court in the case of </a:t>
            </a:r>
            <a:r>
              <a:rPr lang="en" sz="1000" i="1">
                <a:solidFill>
                  <a:srgbClr val="1E1E1E"/>
                </a:solidFill>
              </a:rPr>
              <a:t>Schenck</a:t>
            </a:r>
            <a:r>
              <a:rPr lang="en" sz="1000">
                <a:solidFill>
                  <a:srgbClr val="1E1E1E"/>
                </a:solidFill>
              </a:rPr>
              <a:t> </a:t>
            </a:r>
            <a:r>
              <a:rPr lang="en" sz="1000" i="1">
                <a:solidFill>
                  <a:srgbClr val="1E1E1E"/>
                </a:solidFill>
              </a:rPr>
              <a:t>v. United States</a:t>
            </a:r>
            <a:r>
              <a:rPr lang="en" sz="1000">
                <a:solidFill>
                  <a:srgbClr val="1E1E1E"/>
                </a:solidFill>
              </a:rPr>
              <a:t>, 249 U.S. 47 (1919). It was the court's first important decision in the area of free speech. Justice Oliver Wendell Holmes wrote the opinion of the unanimous Court, which sided with the government. Justice Holmes held that Mr. Schenck was not covered by the First Amendment since freedom of speech was not an absolute right. There were times, Holmes wrote, when the government could legally restrict speech.</a:t>
            </a:r>
            <a:endParaRPr sz="1000">
              <a:solidFill>
                <a:srgbClr val="1E1E1E"/>
              </a:solidFill>
            </a:endParaRPr>
          </a:p>
          <a:p>
            <a:pPr marL="0" lvl="0" indent="0" algn="l" rtl="0">
              <a:lnSpc>
                <a:spcPct val="100000"/>
              </a:lnSpc>
              <a:spcBef>
                <a:spcPts val="0"/>
              </a:spcBef>
              <a:spcAft>
                <a:spcPts val="0"/>
              </a:spcAft>
              <a:buClr>
                <a:schemeClr val="dk1"/>
              </a:buClr>
              <a:buSzPts val="1100"/>
              <a:buFont typeface="Arial"/>
              <a:buNone/>
            </a:pPr>
            <a:endParaRPr sz="1000">
              <a:solidFill>
                <a:srgbClr val="1E1E1E"/>
              </a:solidFill>
            </a:endParaRPr>
          </a:p>
          <a:p>
            <a:pPr marL="0" lvl="0" indent="0" algn="l" rtl="0">
              <a:lnSpc>
                <a:spcPct val="100000"/>
              </a:lnSpc>
              <a:spcBef>
                <a:spcPts val="0"/>
              </a:spcBef>
              <a:spcAft>
                <a:spcPts val="0"/>
              </a:spcAft>
              <a:buNone/>
            </a:pPr>
            <a:r>
              <a:rPr lang="en" sz="1000">
                <a:solidFill>
                  <a:srgbClr val="1E1E1E"/>
                </a:solidFill>
              </a:rPr>
              <a:t>According to Justice Holmes, that test is "whether the words...are used in such circumstances as to create a </a:t>
            </a:r>
            <a:r>
              <a:rPr lang="en" sz="1000" i="1">
                <a:solidFill>
                  <a:srgbClr val="1E1E1E"/>
                </a:solidFill>
              </a:rPr>
              <a:t>clear and present danger.</a:t>
            </a:r>
            <a:r>
              <a:rPr lang="en" sz="1000">
                <a:solidFill>
                  <a:srgbClr val="1E1E1E"/>
                </a:solidFill>
              </a:rPr>
              <a:t>" Holmes said that in Charles Schenck's case the government was justified in arresting him because, "When a nation is at war, many things that might be said in time of peace are such a hindrance to its effort that their utterance will not be endured so long as men fight and that no Court could regard them as protected by any constitutional right."</a:t>
            </a:r>
            <a:endParaRPr sz="1000">
              <a:solidFill>
                <a:srgbClr val="1E1E1E"/>
              </a:solidFill>
            </a:endParaRPr>
          </a:p>
          <a:p>
            <a:pPr marL="0" lvl="0" indent="0" algn="l" rtl="0">
              <a:lnSpc>
                <a:spcPct val="100000"/>
              </a:lnSpc>
              <a:spcBef>
                <a:spcPts val="0"/>
              </a:spcBef>
              <a:spcAft>
                <a:spcPts val="0"/>
              </a:spcAft>
              <a:buClr>
                <a:schemeClr val="dk1"/>
              </a:buClr>
              <a:buSzPts val="1100"/>
              <a:buFont typeface="Arial"/>
              <a:buNone/>
            </a:pPr>
            <a:endParaRPr sz="1000">
              <a:solidFill>
                <a:srgbClr val="1E1E1E"/>
              </a:solidFill>
            </a:endParaRPr>
          </a:p>
          <a:p>
            <a:pPr marL="0" lvl="0" indent="0" algn="l" rtl="0">
              <a:lnSpc>
                <a:spcPct val="100000"/>
              </a:lnSpc>
              <a:spcBef>
                <a:spcPts val="0"/>
              </a:spcBef>
              <a:spcAft>
                <a:spcPts val="0"/>
              </a:spcAft>
              <a:buNone/>
            </a:pPr>
            <a:r>
              <a:rPr lang="en" sz="1000">
                <a:solidFill>
                  <a:srgbClr val="1E1E1E"/>
                </a:solidFill>
              </a:rPr>
              <a:t>In the </a:t>
            </a:r>
            <a:r>
              <a:rPr lang="en" sz="1000" i="1">
                <a:solidFill>
                  <a:srgbClr val="1E1E1E"/>
                </a:solidFill>
              </a:rPr>
              <a:t>Schenck</a:t>
            </a:r>
            <a:r>
              <a:rPr lang="en" sz="1000">
                <a:solidFill>
                  <a:srgbClr val="1E1E1E"/>
                </a:solidFill>
              </a:rPr>
              <a:t> case, the highest court in the nation ruled that freedom of speech could be limited by the government. But Justice Holmes was careful to say that the government could only do this when there was a "clear and present danger" such as during wartime. While settling one legal issue, however, the Supreme Court created others. For example, what does a "clear and present danger" specifically mean, and when should it justify stopping people from speaking?</a:t>
            </a:r>
            <a:endParaRPr sz="1000">
              <a:solidFill>
                <a:srgbClr val="1E1E1E"/>
              </a:solidFill>
            </a:endParaRPr>
          </a:p>
          <a:p>
            <a:pPr marL="0" lvl="0" indent="0" algn="l" rtl="0">
              <a:lnSpc>
                <a:spcPct val="100000"/>
              </a:lnSpc>
              <a:spcBef>
                <a:spcPts val="0"/>
              </a:spcBef>
              <a:spcAft>
                <a:spcPts val="0"/>
              </a:spcAft>
              <a:buNone/>
            </a:pPr>
            <a:endParaRPr sz="1000">
              <a:solidFill>
                <a:srgbClr val="1E1E1E"/>
              </a:solidFill>
            </a:endParaRPr>
          </a:p>
          <a:p>
            <a:pPr marL="0" lvl="0" indent="0" algn="l" rtl="0">
              <a:lnSpc>
                <a:spcPct val="100000"/>
              </a:lnSpc>
              <a:spcBef>
                <a:spcPts val="0"/>
              </a:spcBef>
              <a:spcAft>
                <a:spcPts val="0"/>
              </a:spcAft>
              <a:buClr>
                <a:schemeClr val="dk1"/>
              </a:buClr>
              <a:buSzPts val="1100"/>
              <a:buFont typeface="Arial"/>
              <a:buNone/>
            </a:pPr>
            <a:r>
              <a:rPr lang="en" sz="1000">
                <a:solidFill>
                  <a:srgbClr val="1E1E1E"/>
                </a:solidFill>
              </a:rPr>
              <a:t>Can’t cry “fire” in a crowded theatre.</a:t>
            </a:r>
            <a:endParaRPr sz="1000">
              <a:solidFill>
                <a:srgbClr val="1E1E1E"/>
              </a:solidFill>
            </a:endParaRPr>
          </a:p>
          <a:p>
            <a:pPr marL="0" marR="50800" lvl="0" indent="0" algn="l" rtl="0">
              <a:lnSpc>
                <a:spcPct val="115000"/>
              </a:lnSpc>
              <a:spcBef>
                <a:spcPts val="0"/>
              </a:spcBef>
              <a:spcAft>
                <a:spcPts val="1000"/>
              </a:spcAft>
              <a:buNone/>
            </a:pPr>
            <a:endParaRPr sz="1000">
              <a:latin typeface="Verdana"/>
              <a:ea typeface="Verdana"/>
              <a:cs typeface="Verdana"/>
              <a:sym typeface="Verdana"/>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128a411c4f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128a411c4f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28a5369f0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28a5369f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b="1">
                <a:solidFill>
                  <a:srgbClr val="0000FF"/>
                </a:solidFill>
              </a:rPr>
              <a:t>Cram for the Exam</a:t>
            </a:r>
            <a:endParaRPr sz="1400" b="1">
              <a:solidFill>
                <a:srgbClr val="0000FF"/>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Participation:</a:t>
            </a:r>
            <a:endParaRPr sz="1000" b="1">
              <a:solidFill>
                <a:srgbClr val="FF0000"/>
              </a:solidFill>
            </a:endParaRPr>
          </a:p>
          <a:p>
            <a:pPr marL="457200" lvl="0" indent="-292100" algn="l" rtl="0">
              <a:lnSpc>
                <a:spcPct val="115000"/>
              </a:lnSpc>
              <a:spcBef>
                <a:spcPts val="1000"/>
              </a:spcBef>
              <a:spcAft>
                <a:spcPts val="0"/>
              </a:spcAft>
              <a:buSzPts val="1000"/>
              <a:buChar char="●"/>
            </a:pPr>
            <a:r>
              <a:rPr lang="en" sz="1000" b="1">
                <a:solidFill>
                  <a:srgbClr val="FF0000"/>
                </a:solidFill>
              </a:rPr>
              <a:t>Terms: </a:t>
            </a:r>
            <a:r>
              <a:rPr lang="en" sz="1000"/>
              <a:t>Elections, Voter, Social Connectedness, Voter Turnout, Institutional Obstacles, Absentee voter, Liberals and Conservatives, Voting Rights Act of 1965, Motor Voter Bill of 1993, Suffrage, 15th Amendment, 19th Amendment, 26th Amendment, Political Participation</a:t>
            </a:r>
            <a:endParaRPr sz="1000"/>
          </a:p>
          <a:p>
            <a:pPr marL="457200" lvl="0" indent="-292100" algn="l" rtl="0">
              <a:lnSpc>
                <a:spcPct val="115000"/>
              </a:lnSpc>
              <a:spcBef>
                <a:spcPts val="0"/>
              </a:spcBef>
              <a:spcAft>
                <a:spcPts val="0"/>
              </a:spcAft>
              <a:buSzPts val="1000"/>
              <a:buChar char="●"/>
            </a:pPr>
            <a:r>
              <a:rPr lang="en" sz="1000" b="1">
                <a:solidFill>
                  <a:srgbClr val="FF0000"/>
                </a:solidFill>
              </a:rPr>
              <a:t>Ideas: </a:t>
            </a:r>
            <a:r>
              <a:rPr lang="en" sz="1000"/>
              <a:t>People need to be able to vote in order for elections to be important.  There are “do not” voters and “cannot” voters.  The “do not” voters are people who can vote legally, but choose not to do so.  The “cannot” voters are people who are ineligible to vote.  The older and more educated a person is, the more likely they are to vote.  In an election, a 50-55% voter turnout is considered high in America.  There are institutional obstacles that may prevent people from voting, such as not being a resident of the state they are currently living in, not being a citizen of the United States, or being a convicted felon.  States are aware of this, and some have been implementing programs in order to increase voter turnout.  Liberals tend to want to make voting easier, while conservatives tend to want to make voting more fair and honest.  The Voting Rights Act of 1965 expanded voting to the African American community.  The Motor Voter Bill of 1993 allowed people to register to vote at the DMV.  The 26th Amendment allowed 18 year olds to vote.  This decreased voter turnout tremendously, as younger people are very unlikely to vote.    </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Public Opinion:</a:t>
            </a:r>
            <a:endParaRPr sz="1000" b="1">
              <a:solidFill>
                <a:srgbClr val="FF0000"/>
              </a:solidFill>
            </a:endParaRPr>
          </a:p>
          <a:p>
            <a:pPr marL="457200" lvl="0" indent="-292100" algn="l" rtl="0">
              <a:lnSpc>
                <a:spcPct val="115000"/>
              </a:lnSpc>
              <a:spcBef>
                <a:spcPts val="1000"/>
              </a:spcBef>
              <a:spcAft>
                <a:spcPts val="0"/>
              </a:spcAft>
              <a:buSzPts val="1000"/>
              <a:buChar char="●"/>
            </a:pPr>
            <a:r>
              <a:rPr lang="en" sz="1000" b="1">
                <a:solidFill>
                  <a:srgbClr val="FF0000"/>
                </a:solidFill>
              </a:rPr>
              <a:t>Terms: </a:t>
            </a:r>
            <a:r>
              <a:rPr lang="en" sz="1000"/>
              <a:t>Public Opinion, Popular Sovereignty, Political Socialization, Liberals and Conservatives, Democrats and Republicans, Moderates, Political Ideology, Economic Policy, Social Policy, Public Opinion Poll, Public Opinion, Pluralist, Elite, Political Efficacy </a:t>
            </a:r>
            <a:endParaRPr sz="1000"/>
          </a:p>
          <a:p>
            <a:pPr marL="457200" lvl="0" indent="-292100" algn="l" rtl="0">
              <a:lnSpc>
                <a:spcPct val="115000"/>
              </a:lnSpc>
              <a:spcBef>
                <a:spcPts val="0"/>
              </a:spcBef>
              <a:spcAft>
                <a:spcPts val="0"/>
              </a:spcAft>
              <a:buSzPts val="1000"/>
              <a:buChar char="●"/>
            </a:pPr>
            <a:r>
              <a:rPr lang="en" sz="1000" b="1">
                <a:solidFill>
                  <a:srgbClr val="FF0000"/>
                </a:solidFill>
              </a:rPr>
              <a:t>Ideas: </a:t>
            </a:r>
            <a:r>
              <a:rPr lang="en" sz="1000"/>
              <a:t>There are many factors that can sway a person politically (To the left or the right), such as age, gender, race, and occupation.  The typical Democrat lives in northern cities and is either African American or Latino.  The typical Republican tends to be more educated, middle to upper class, protestant, caucasian, older, and lives in the suburbs or rural areas.  Political ideology is a set of beliefs about what individuals think that the government should do.  Liberals believe in expanded role of government in economic policy, while in social policy liberals believe in less government intervention.  Conservatives believe in less government role in economic policy, and moron social policy.  As more and more Americans are seeing themselves as moderates, the 2 main political parties are growing weaker and weaker.  Election outcomes and public opinion polls are ways that we can see what American voters are thinking.</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Interest Groups:</a:t>
            </a:r>
            <a:endParaRPr sz="1000" b="1">
              <a:solidFill>
                <a:srgbClr val="FF0000"/>
              </a:solidFill>
            </a:endParaRPr>
          </a:p>
          <a:p>
            <a:pPr marL="457200" lvl="0" indent="-292100" algn="l" rtl="0">
              <a:lnSpc>
                <a:spcPct val="115000"/>
              </a:lnSpc>
              <a:spcBef>
                <a:spcPts val="1000"/>
              </a:spcBef>
              <a:spcAft>
                <a:spcPts val="0"/>
              </a:spcAft>
              <a:buSzPts val="1000"/>
              <a:buChar char="●"/>
            </a:pPr>
            <a:r>
              <a:rPr lang="en" sz="1000" b="1">
                <a:solidFill>
                  <a:srgbClr val="FF0000"/>
                </a:solidFill>
              </a:rPr>
              <a:t>Terms: </a:t>
            </a:r>
            <a:r>
              <a:rPr lang="en" sz="1000"/>
              <a:t>Political Parties, Linkage Institutions, Public Policy, Interest Groups, Corporation, PACs, NAACP</a:t>
            </a:r>
            <a:endParaRPr sz="1000"/>
          </a:p>
          <a:p>
            <a:pPr marL="457200" lvl="0" indent="-292100" algn="l" rtl="0">
              <a:lnSpc>
                <a:spcPct val="115000"/>
              </a:lnSpc>
              <a:spcBef>
                <a:spcPts val="0"/>
              </a:spcBef>
              <a:spcAft>
                <a:spcPts val="0"/>
              </a:spcAft>
              <a:buSzPts val="1000"/>
              <a:buChar char="●"/>
            </a:pPr>
            <a:r>
              <a:rPr lang="en" sz="1000" b="1">
                <a:solidFill>
                  <a:srgbClr val="FF0000"/>
                </a:solidFill>
              </a:rPr>
              <a:t>Ideas: </a:t>
            </a:r>
            <a:r>
              <a:rPr lang="en" sz="1000"/>
              <a:t>Fundamental role of interest groups is to win an issue when creating public policy.  Interest groups try to spread information to powerful people, in order to persuade public policy.  Interest groups can change policy fast if they get access to the powerful people.  PACs, or Political Action Committees, give money to candidates that are running in an election.  The NAACP used litigation to grant greater rights for African Americans.</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Campaigns and Elections</a:t>
            </a:r>
            <a:endParaRPr sz="1000" b="1">
              <a:solidFill>
                <a:srgbClr val="FF0000"/>
              </a:solidFill>
            </a:endParaRPr>
          </a:p>
          <a:p>
            <a:pPr marL="457200" lvl="0" indent="-292100" algn="l" rtl="0">
              <a:lnSpc>
                <a:spcPct val="115000"/>
              </a:lnSpc>
              <a:spcBef>
                <a:spcPts val="1000"/>
              </a:spcBef>
              <a:spcAft>
                <a:spcPts val="0"/>
              </a:spcAft>
              <a:buSzPts val="1000"/>
              <a:buChar char="●"/>
            </a:pPr>
            <a:r>
              <a:rPr lang="en" sz="1000" b="1">
                <a:solidFill>
                  <a:srgbClr val="FF0000"/>
                </a:solidFill>
              </a:rPr>
              <a:t>Terms: </a:t>
            </a:r>
            <a:r>
              <a:rPr lang="en" sz="1000"/>
              <a:t>Linkage Institution, Campaigns, Elections, Primary Election, General Election, Caucus, Primary, Front-loading, 4 M’s (Mentioned, Momentum, Money, “Mo Money”), Campaign Finance Laws, Soft Money, Fat Cats, Independent Expenditures, Supreme Court, Incumbents, Constituent Service </a:t>
            </a:r>
            <a:endParaRPr sz="1000"/>
          </a:p>
          <a:p>
            <a:pPr marL="457200" lvl="0" indent="-292100" algn="l" rtl="0">
              <a:lnSpc>
                <a:spcPct val="115000"/>
              </a:lnSpc>
              <a:spcBef>
                <a:spcPts val="0"/>
              </a:spcBef>
              <a:spcAft>
                <a:spcPts val="0"/>
              </a:spcAft>
              <a:buSzPts val="1000"/>
              <a:buChar char="●"/>
            </a:pPr>
            <a:r>
              <a:rPr lang="en" sz="1000" b="1">
                <a:solidFill>
                  <a:srgbClr val="FF0000"/>
                </a:solidFill>
              </a:rPr>
              <a:t>Ideas: </a:t>
            </a:r>
            <a:r>
              <a:rPr lang="en" sz="1000"/>
              <a:t>Campaigns and elections are linkage institutions because they connect ordinary people to the government.  Representatives in the House run in the election every 2 years, nominees for the presidential election every 4 years,and nominees to become US Senator run every 6 years.  In order for someone to win an election, a person must first be nominated by their party.  They then must beat the other person they are running against.  In a way, a nominee has to win twice to win the entire election.  One must develop a personal following in order to become popular and have a successful campaign.  Front-loading refers to the early caucuses and primaries.  Campaign Finance Laws restricts the amount of money one can receive during a campaign.  Independent Expenditures have no limits and no disclosure when it comes to supplying money.  The only problem is that they cannot coordinate with the candidate themselves.  During presidential election campaigning, candidates try to win over the extreme voters (their base) during the primaries, but during the general election, have to go back to appealing to the moderate voters.  </a:t>
            </a:r>
            <a:endParaRPr sz="10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128ba30a51_2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128ba30a51_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128ba30a51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128ba30a51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128ba30a51_2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128ba30a51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rgbClr val="333333"/>
                </a:solidFill>
                <a:highlight>
                  <a:schemeClr val="lt1"/>
                </a:highlight>
              </a:rPr>
              <a:t>What’s the difference between a primary and a caucus </a:t>
            </a:r>
            <a:r>
              <a:rPr lang="en" sz="1000" b="1">
                <a:solidFill>
                  <a:srgbClr val="FF0000"/>
                </a:solidFill>
              </a:rPr>
              <a:t>In presidential campaigns, a caucus is a system of local gatherings where voters decide which candidate to support and select delegates for nominating conventions. A primary is a statewide voting process in which voters cast secret ballots for their preferred candidates. </a:t>
            </a:r>
            <a:endParaRPr sz="1000" b="1">
              <a:solidFill>
                <a:srgbClr val="FF0000"/>
              </a:solidFill>
              <a:highlight>
                <a:schemeClr val="lt1"/>
              </a:highlight>
            </a:endParaRPr>
          </a:p>
          <a:p>
            <a:pPr marL="0" lvl="0" indent="0" algn="l" rtl="0">
              <a:spcBef>
                <a:spcPts val="0"/>
              </a:spcBef>
              <a:spcAft>
                <a:spcPts val="0"/>
              </a:spcAft>
              <a:buClr>
                <a:schemeClr val="dk1"/>
              </a:buClr>
              <a:buSzPts val="1100"/>
              <a:buFont typeface="Arial"/>
              <a:buNone/>
            </a:pPr>
            <a:endParaRPr sz="1000">
              <a:solidFill>
                <a:srgbClr val="333333"/>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 sz="1000">
                <a:solidFill>
                  <a:srgbClr val="333333"/>
                </a:solidFill>
                <a:highlight>
                  <a:schemeClr val="lt1"/>
                </a:highlight>
              </a:rPr>
              <a:t>What is the difference between the primary/caucus election and the general election. </a:t>
            </a:r>
            <a:r>
              <a:rPr lang="en" sz="1000" b="1">
                <a:solidFill>
                  <a:srgbClr val="FF0000"/>
                </a:solidFill>
                <a:highlight>
                  <a:srgbClr val="FFFFFF"/>
                </a:highlight>
              </a:rPr>
              <a:t>The goal of the primary election is for each political party to select their nominee for the general election. The goal of the general election is to decide which of the party nominees will become the President of the United States.</a:t>
            </a:r>
            <a:endParaRPr sz="1000" b="1">
              <a:solidFill>
                <a:srgbClr val="333333"/>
              </a:solidFill>
              <a:highlight>
                <a:schemeClr val="lt1"/>
              </a:highlight>
            </a:endParaRPr>
          </a:p>
          <a:p>
            <a:pPr marL="0" lvl="0" indent="0" algn="l" rtl="0">
              <a:spcBef>
                <a:spcPts val="0"/>
              </a:spcBef>
              <a:spcAft>
                <a:spcPts val="0"/>
              </a:spcAft>
              <a:buClr>
                <a:schemeClr val="dk1"/>
              </a:buClr>
              <a:buSzPts val="1100"/>
              <a:buFont typeface="Arial"/>
              <a:buNone/>
            </a:pPr>
            <a:endParaRPr sz="1000">
              <a:solidFill>
                <a:srgbClr val="333333"/>
              </a:solidFill>
              <a:highlight>
                <a:schemeClr val="lt1"/>
              </a:highlight>
            </a:endParaRPr>
          </a:p>
          <a:p>
            <a:pPr marL="0" lvl="0" indent="0" algn="l" rtl="0">
              <a:spcBef>
                <a:spcPts val="0"/>
              </a:spcBef>
              <a:spcAft>
                <a:spcPts val="0"/>
              </a:spcAft>
              <a:buClr>
                <a:schemeClr val="dk1"/>
              </a:buClr>
              <a:buSzPts val="1100"/>
              <a:buFont typeface="Arial"/>
              <a:buNone/>
            </a:pPr>
            <a:r>
              <a:rPr lang="en" sz="1000">
                <a:solidFill>
                  <a:srgbClr val="333333"/>
                </a:solidFill>
                <a:highlight>
                  <a:schemeClr val="lt1"/>
                </a:highlight>
              </a:rPr>
              <a:t>A candidate who wins a primary gets what? </a:t>
            </a:r>
            <a:r>
              <a:rPr lang="en" sz="1000" b="1">
                <a:solidFill>
                  <a:srgbClr val="FF0000"/>
                </a:solidFill>
                <a:highlight>
                  <a:srgbClr val="FFFFFF"/>
                </a:highlight>
              </a:rPr>
              <a:t>Delegates</a:t>
            </a:r>
            <a:endParaRPr sz="1000">
              <a:solidFill>
                <a:srgbClr val="333333"/>
              </a:solidFill>
              <a:highlight>
                <a:schemeClr val="lt1"/>
              </a:highlight>
            </a:endParaRPr>
          </a:p>
          <a:p>
            <a:pPr marL="0" lvl="0" indent="0" algn="l" rtl="0">
              <a:spcBef>
                <a:spcPts val="0"/>
              </a:spcBef>
              <a:spcAft>
                <a:spcPts val="0"/>
              </a:spcAft>
              <a:buClr>
                <a:schemeClr val="dk1"/>
              </a:buClr>
              <a:buSzPts val="1100"/>
              <a:buFont typeface="Arial"/>
              <a:buNone/>
            </a:pPr>
            <a:endParaRPr sz="1000">
              <a:solidFill>
                <a:srgbClr val="333333"/>
              </a:solidFill>
              <a:highlight>
                <a:schemeClr val="lt1"/>
              </a:highlight>
            </a:endParaRPr>
          </a:p>
          <a:p>
            <a:pPr marL="0" lvl="0" indent="0" algn="l" rtl="0">
              <a:spcBef>
                <a:spcPts val="0"/>
              </a:spcBef>
              <a:spcAft>
                <a:spcPts val="0"/>
              </a:spcAft>
              <a:buClr>
                <a:schemeClr val="dk1"/>
              </a:buClr>
              <a:buSzPts val="1100"/>
              <a:buFont typeface="Arial"/>
              <a:buNone/>
            </a:pPr>
            <a:r>
              <a:rPr lang="en" sz="1000">
                <a:solidFill>
                  <a:srgbClr val="333333"/>
                </a:solidFill>
                <a:highlight>
                  <a:schemeClr val="lt1"/>
                </a:highlight>
              </a:rPr>
              <a:t>A candidate who win a state in the general election gets what? </a:t>
            </a:r>
            <a:r>
              <a:rPr lang="en" sz="1000" b="1">
                <a:solidFill>
                  <a:srgbClr val="FF0000"/>
                </a:solidFill>
                <a:highlight>
                  <a:srgbClr val="FFFFFF"/>
                </a:highlight>
              </a:rPr>
              <a:t>Electors</a:t>
            </a:r>
            <a:endParaRPr sz="1000">
              <a:solidFill>
                <a:srgbClr val="333333"/>
              </a:solidFill>
              <a:highlight>
                <a:schemeClr val="lt1"/>
              </a:highlight>
            </a:endParaRPr>
          </a:p>
          <a:p>
            <a:pPr marL="0" lvl="0" indent="0" algn="l" rtl="0">
              <a:spcBef>
                <a:spcPts val="0"/>
              </a:spcBef>
              <a:spcAft>
                <a:spcPts val="0"/>
              </a:spcAft>
              <a:buClr>
                <a:schemeClr val="dk1"/>
              </a:buClr>
              <a:buSzPts val="1100"/>
              <a:buFont typeface="Arial"/>
              <a:buNone/>
            </a:pPr>
            <a:endParaRPr sz="1000">
              <a:solidFill>
                <a:srgbClr val="333333"/>
              </a:solidFill>
              <a:highlight>
                <a:schemeClr val="lt1"/>
              </a:highlight>
            </a:endParaRPr>
          </a:p>
          <a:p>
            <a:pPr marL="0" lvl="0" indent="0" algn="l" rtl="0">
              <a:spcBef>
                <a:spcPts val="0"/>
              </a:spcBef>
              <a:spcAft>
                <a:spcPts val="0"/>
              </a:spcAft>
              <a:buNone/>
            </a:pPr>
            <a:r>
              <a:rPr lang="en" sz="1000">
                <a:solidFill>
                  <a:srgbClr val="333333"/>
                </a:solidFill>
                <a:highlight>
                  <a:schemeClr val="lt1"/>
                </a:highlight>
              </a:rPr>
              <a:t>True / False: The word nominee describes a candidate during the primary election</a:t>
            </a:r>
            <a:r>
              <a:rPr lang="en" sz="1200">
                <a:solidFill>
                  <a:srgbClr val="333333"/>
                </a:solidFill>
                <a:highlight>
                  <a:schemeClr val="lt1"/>
                </a:highlight>
              </a:rPr>
              <a:t> </a:t>
            </a:r>
            <a:r>
              <a:rPr lang="en" sz="1000" b="1">
                <a:solidFill>
                  <a:srgbClr val="FF0000"/>
                </a:solidFill>
                <a:highlight>
                  <a:srgbClr val="FFFFFF"/>
                </a:highlight>
              </a:rPr>
              <a:t>False</a:t>
            </a:r>
            <a:endParaRPr sz="1000">
              <a:solidFill>
                <a:srgbClr val="333333"/>
              </a:solidFill>
              <a:highlight>
                <a:schemeClr val="lt1"/>
              </a:highlight>
            </a:endParaRPr>
          </a:p>
          <a:p>
            <a:pPr marL="0" lvl="0" indent="0" algn="l" rtl="0">
              <a:spcBef>
                <a:spcPts val="0"/>
              </a:spcBef>
              <a:spcAft>
                <a:spcPts val="0"/>
              </a:spcAft>
              <a:buNone/>
            </a:pPr>
            <a:endParaRPr sz="1000">
              <a:solidFill>
                <a:srgbClr val="333333"/>
              </a:solidFill>
              <a:highlight>
                <a:schemeClr val="lt1"/>
              </a:highlight>
            </a:endParaRPr>
          </a:p>
          <a:p>
            <a:pPr marL="0" lvl="0" indent="0" algn="l" rtl="0">
              <a:spcBef>
                <a:spcPts val="0"/>
              </a:spcBef>
              <a:spcAft>
                <a:spcPts val="0"/>
              </a:spcAft>
              <a:buNone/>
            </a:pPr>
            <a:r>
              <a:rPr lang="en" sz="1000">
                <a:solidFill>
                  <a:srgbClr val="333333"/>
                </a:solidFill>
                <a:highlight>
                  <a:schemeClr val="lt1"/>
                </a:highlight>
              </a:rPr>
              <a:t>True / False: A party’s nominee is named at something called the national convention. </a:t>
            </a:r>
            <a:r>
              <a:rPr lang="en" sz="1000" b="1">
                <a:solidFill>
                  <a:srgbClr val="FF0000"/>
                </a:solidFill>
                <a:highlight>
                  <a:srgbClr val="FFFFFF"/>
                </a:highlight>
              </a:rPr>
              <a:t>True</a:t>
            </a:r>
            <a:endParaRPr sz="1000">
              <a:solidFill>
                <a:srgbClr val="333333"/>
              </a:solidFill>
              <a:highlight>
                <a:schemeClr val="lt1"/>
              </a:highlight>
            </a:endParaRPr>
          </a:p>
          <a:p>
            <a:pPr marL="0" lvl="0" indent="0" algn="l" rtl="0">
              <a:spcBef>
                <a:spcPts val="0"/>
              </a:spcBef>
              <a:spcAft>
                <a:spcPts val="0"/>
              </a:spcAft>
              <a:buNone/>
            </a:pPr>
            <a:endParaRPr sz="1000">
              <a:solidFill>
                <a:srgbClr val="333333"/>
              </a:solidFill>
              <a:highlight>
                <a:schemeClr val="lt1"/>
              </a:highlight>
            </a:endParaRPr>
          </a:p>
          <a:p>
            <a:pPr marL="0" lvl="0" indent="0" algn="l" rtl="0">
              <a:spcBef>
                <a:spcPts val="0"/>
              </a:spcBef>
              <a:spcAft>
                <a:spcPts val="0"/>
              </a:spcAft>
              <a:buNone/>
            </a:pPr>
            <a:r>
              <a:rPr lang="en" sz="1000">
                <a:solidFill>
                  <a:srgbClr val="333333"/>
                </a:solidFill>
                <a:highlight>
                  <a:schemeClr val="lt1"/>
                </a:highlight>
              </a:rPr>
              <a:t>True / False: The primary election is held after the general election</a:t>
            </a:r>
            <a:r>
              <a:rPr lang="en" sz="1200">
                <a:solidFill>
                  <a:srgbClr val="333333"/>
                </a:solidFill>
                <a:highlight>
                  <a:schemeClr val="lt1"/>
                </a:highlight>
              </a:rPr>
              <a:t> </a:t>
            </a:r>
            <a:r>
              <a:rPr lang="en" sz="1000" b="1">
                <a:solidFill>
                  <a:srgbClr val="FF0000"/>
                </a:solidFill>
                <a:highlight>
                  <a:srgbClr val="FFFFFF"/>
                </a:highlight>
              </a:rPr>
              <a:t>False</a:t>
            </a:r>
            <a:endParaRPr sz="1000">
              <a:solidFill>
                <a:srgbClr val="333333"/>
              </a:solidFill>
              <a:highlight>
                <a:schemeClr val="lt1"/>
              </a:highlight>
            </a:endParaRPr>
          </a:p>
          <a:p>
            <a:pPr marL="0" lvl="0" indent="0" algn="l" rtl="0">
              <a:spcBef>
                <a:spcPts val="0"/>
              </a:spcBef>
              <a:spcAft>
                <a:spcPts val="0"/>
              </a:spcAft>
              <a:buNone/>
            </a:pPr>
            <a:endParaRPr sz="1000">
              <a:solidFill>
                <a:srgbClr val="333333"/>
              </a:solidFill>
              <a:highlight>
                <a:schemeClr val="lt1"/>
              </a:highlight>
            </a:endParaRPr>
          </a:p>
          <a:p>
            <a:pPr marL="0" lvl="0" indent="0" algn="l" rtl="0">
              <a:spcBef>
                <a:spcPts val="0"/>
              </a:spcBef>
              <a:spcAft>
                <a:spcPts val="0"/>
              </a:spcAft>
              <a:buNone/>
            </a:pPr>
            <a:r>
              <a:rPr lang="en" sz="1000">
                <a:solidFill>
                  <a:srgbClr val="333333"/>
                </a:solidFill>
                <a:highlight>
                  <a:schemeClr val="lt1"/>
                </a:highlight>
              </a:rPr>
              <a:t>True / False: The electoral college election is held after the general election.</a:t>
            </a:r>
            <a:r>
              <a:rPr lang="en" sz="1000" b="1">
                <a:solidFill>
                  <a:srgbClr val="FF0000"/>
                </a:solidFill>
                <a:highlight>
                  <a:srgbClr val="FFFFFF"/>
                </a:highlight>
              </a:rPr>
              <a:t> True</a:t>
            </a:r>
            <a:endParaRPr sz="1000">
              <a:solidFill>
                <a:srgbClr val="333333"/>
              </a:solidFill>
              <a:highlight>
                <a:schemeClr val="lt1"/>
              </a:highlight>
            </a:endParaRPr>
          </a:p>
          <a:p>
            <a:pPr marL="0" lvl="0" indent="0" algn="l" rtl="0">
              <a:spcBef>
                <a:spcPts val="0"/>
              </a:spcBef>
              <a:spcAft>
                <a:spcPts val="0"/>
              </a:spcAft>
              <a:buNone/>
            </a:pPr>
            <a:endParaRPr sz="1000">
              <a:solidFill>
                <a:srgbClr val="333333"/>
              </a:solidFill>
              <a:highlight>
                <a:schemeClr val="lt1"/>
              </a:highlight>
            </a:endParaRPr>
          </a:p>
          <a:p>
            <a:pPr marL="0" lvl="0" indent="0" algn="l" rtl="0">
              <a:spcBef>
                <a:spcPts val="0"/>
              </a:spcBef>
              <a:spcAft>
                <a:spcPts val="0"/>
              </a:spcAft>
              <a:buClr>
                <a:schemeClr val="dk1"/>
              </a:buClr>
              <a:buSzPts val="1100"/>
              <a:buFont typeface="Arial"/>
              <a:buNone/>
            </a:pPr>
            <a:r>
              <a:rPr lang="en" sz="1000">
                <a:solidFill>
                  <a:srgbClr val="333333"/>
                </a:solidFill>
                <a:highlight>
                  <a:schemeClr val="lt1"/>
                </a:highlight>
              </a:rPr>
              <a:t>True / False: To run for the president one must be a natural born citizen, at least 35 years of age, and have resided in the United States for 14 years. </a:t>
            </a:r>
            <a:r>
              <a:rPr lang="en" sz="1000" b="1">
                <a:solidFill>
                  <a:srgbClr val="FF0000"/>
                </a:solidFill>
                <a:highlight>
                  <a:srgbClr val="FFFFFF"/>
                </a:highlight>
              </a:rPr>
              <a:t>True</a:t>
            </a:r>
            <a:endParaRPr sz="1000">
              <a:solidFill>
                <a:srgbClr val="333333"/>
              </a:solidFill>
              <a:highlight>
                <a:schemeClr val="lt1"/>
              </a:highlight>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128b844a9c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128b844a9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FF"/>
                </a:solidFill>
              </a:rPr>
              <a:t>With the word Civil</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Civil Rights Movement</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Civil Disobedience</a:t>
            </a:r>
            <a:r>
              <a:rPr lang="en" sz="1000" b="1">
                <a:solidFill>
                  <a:schemeClr val="dk1"/>
                </a:solidFill>
                <a:highlight>
                  <a:schemeClr val="lt1"/>
                </a:highlight>
              </a:rPr>
              <a:t>:</a:t>
            </a:r>
            <a:r>
              <a:rPr lang="en" sz="1000"/>
              <a:t> Opposing a law considered unjust by peacefully disobeying it and accepting the resultant punishment. (6)</a:t>
            </a:r>
            <a:endParaRPr sz="1000"/>
          </a:p>
          <a:p>
            <a:pPr marL="0" lvl="0" indent="0" algn="l" rtl="0">
              <a:lnSpc>
                <a:spcPct val="115000"/>
              </a:lnSpc>
              <a:spcBef>
                <a:spcPts val="1000"/>
              </a:spcBef>
              <a:spcAft>
                <a:spcPts val="0"/>
              </a:spcAft>
              <a:buNone/>
            </a:pPr>
            <a:r>
              <a:rPr lang="en" sz="1000" b="1">
                <a:solidFill>
                  <a:srgbClr val="FF0000"/>
                </a:solidFill>
              </a:rPr>
              <a:t>Civil Rights</a:t>
            </a:r>
            <a:r>
              <a:rPr lang="en" sz="1000" b="1">
                <a:solidFill>
                  <a:schemeClr val="dk1"/>
                </a:solidFill>
                <a:highlight>
                  <a:schemeClr val="lt1"/>
                </a:highlight>
              </a:rPr>
              <a:t>:</a:t>
            </a:r>
            <a:r>
              <a:rPr lang="en" sz="1000" b="1"/>
              <a:t> </a:t>
            </a:r>
            <a:r>
              <a:rPr lang="en" sz="1000"/>
              <a:t>The rights found in the 14th Amendment. The rights of people to be treated without unreasonable or unconstitutional differences. (6)</a:t>
            </a:r>
            <a:endParaRPr sz="1000"/>
          </a:p>
          <a:p>
            <a:pPr marL="0" lvl="0" indent="0" algn="l" rtl="0">
              <a:lnSpc>
                <a:spcPct val="115000"/>
              </a:lnSpc>
              <a:spcBef>
                <a:spcPts val="1000"/>
              </a:spcBef>
              <a:spcAft>
                <a:spcPts val="0"/>
              </a:spcAft>
              <a:buNone/>
            </a:pPr>
            <a:r>
              <a:rPr lang="en" sz="1000" b="1">
                <a:solidFill>
                  <a:srgbClr val="FF0000"/>
                </a:solidFill>
              </a:rPr>
              <a:t>Civil Liberties</a:t>
            </a:r>
            <a:r>
              <a:rPr lang="en" sz="1000" b="1">
                <a:solidFill>
                  <a:schemeClr val="dk1"/>
                </a:solidFill>
                <a:highlight>
                  <a:schemeClr val="lt1"/>
                </a:highlight>
              </a:rPr>
              <a:t>:</a:t>
            </a:r>
            <a:r>
              <a:rPr lang="en" sz="1000"/>
              <a:t> The rights found in the 1st, 4th, 5ht, 6th, and 8th amendments.</a:t>
            </a:r>
            <a:endParaRPr sz="1000"/>
          </a:p>
          <a:p>
            <a:pPr marL="0" lvl="0" indent="0" algn="l" rtl="0">
              <a:lnSpc>
                <a:spcPct val="115000"/>
              </a:lnSpc>
              <a:spcBef>
                <a:spcPts val="1000"/>
              </a:spcBef>
              <a:spcAft>
                <a:spcPts val="0"/>
              </a:spcAft>
              <a:buNone/>
            </a:pPr>
            <a:r>
              <a:rPr lang="en" sz="1400" b="1">
                <a:solidFill>
                  <a:srgbClr val="0000FF"/>
                </a:solidFill>
              </a:rPr>
              <a:t>Ending Separate but Equal</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Brown v. Board of Education</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Federal Troops</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Civil Rights Act of 1964</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NAACP / Martin Luther King</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Nonviolent Civil Disobedience / Sit-ins / Montgomery Bus Boycott / Rosa Parks</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Affirmative Action</a:t>
            </a:r>
            <a:r>
              <a:rPr lang="en" sz="1000" b="1">
                <a:solidFill>
                  <a:schemeClr val="dk1"/>
                </a:solidFill>
                <a:highlight>
                  <a:schemeClr val="lt1"/>
                </a:highlight>
              </a:rPr>
              <a:t>:</a:t>
            </a:r>
            <a:r>
              <a:rPr lang="en" sz="1000" b="1">
                <a:solidFill>
                  <a:srgbClr val="FF0000"/>
                </a:solidFill>
              </a:rPr>
              <a:t> </a:t>
            </a:r>
            <a:r>
              <a:rPr lang="en" sz="1000"/>
              <a:t>Programs designed to increase minority participation in some institution (businesses, schools, labor unions, or government agencies) by taking positive steps to appoint more minority-group members. (6)</a:t>
            </a:r>
            <a:endParaRPr sz="1000"/>
          </a:p>
          <a:p>
            <a:pPr marL="0" lvl="0" indent="0" algn="l" rtl="0">
              <a:lnSpc>
                <a:spcPct val="115000"/>
              </a:lnSpc>
              <a:spcBef>
                <a:spcPts val="1000"/>
              </a:spcBef>
              <a:spcAft>
                <a:spcPts val="0"/>
              </a:spcAft>
              <a:buNone/>
            </a:pPr>
            <a:r>
              <a:rPr lang="en" sz="1400" b="1">
                <a:solidFill>
                  <a:srgbClr val="0000FF"/>
                </a:solidFill>
              </a:rPr>
              <a:t>Entitlements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Entitlements</a:t>
            </a:r>
            <a:r>
              <a:rPr lang="en" sz="1000" b="1">
                <a:solidFill>
                  <a:schemeClr val="dk1"/>
                </a:solidFill>
                <a:highlight>
                  <a:schemeClr val="lt1"/>
                </a:highlight>
              </a:rPr>
              <a:t>:</a:t>
            </a:r>
            <a:r>
              <a:rPr lang="en" sz="1000" b="1">
                <a:solidFill>
                  <a:srgbClr val="FF0000"/>
                </a:solidFill>
              </a:rPr>
              <a:t> </a:t>
            </a:r>
            <a:r>
              <a:rPr lang="en" sz="1000"/>
              <a:t>A claim for government funds that cannot be changed without violating the rights of the claimant. (18)</a:t>
            </a:r>
            <a:endParaRPr sz="1000"/>
          </a:p>
          <a:p>
            <a:pPr marL="0" lvl="0" indent="0" algn="l" rtl="0">
              <a:lnSpc>
                <a:spcPct val="115000"/>
              </a:lnSpc>
              <a:spcBef>
                <a:spcPts val="1000"/>
              </a:spcBef>
              <a:spcAft>
                <a:spcPts val="0"/>
              </a:spcAft>
              <a:buNone/>
            </a:pPr>
            <a:r>
              <a:rPr lang="en" sz="1000" b="1">
                <a:solidFill>
                  <a:srgbClr val="FF0000"/>
                </a:solidFill>
              </a:rPr>
              <a:t>Social Security</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Medicare</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Medicaid</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The Military</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400" b="1">
                <a:solidFill>
                  <a:srgbClr val="0000FF"/>
                </a:solidFill>
              </a:rPr>
              <a:t>Having to do with Free Speech</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Slander</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Liberal</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Symbolic Speech</a:t>
            </a:r>
            <a:r>
              <a:rPr lang="en" sz="1000" b="1">
                <a:solidFill>
                  <a:schemeClr val="dk1"/>
                </a:solidFill>
                <a:highlight>
                  <a:schemeClr val="lt1"/>
                </a:highlight>
              </a:rPr>
              <a:t>:</a:t>
            </a:r>
            <a:r>
              <a:rPr lang="en" sz="1000" b="1">
                <a:solidFill>
                  <a:srgbClr val="FF0000"/>
                </a:solidFill>
              </a:rPr>
              <a:t> An act that conveys a political message. (5)</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Prior Restraint</a:t>
            </a:r>
            <a:r>
              <a:rPr lang="en" sz="1000" b="1">
                <a:solidFill>
                  <a:schemeClr val="dk1"/>
                </a:solidFill>
                <a:highlight>
                  <a:schemeClr val="lt1"/>
                </a:highlight>
              </a:rPr>
              <a:t>:</a:t>
            </a:r>
            <a:r>
              <a:rPr lang="en" sz="1000" b="1">
                <a:solidFill>
                  <a:srgbClr val="FF0000"/>
                </a:solidFill>
              </a:rPr>
              <a:t> Censorship of a publication. (5)</a:t>
            </a:r>
            <a:endParaRPr sz="1000" b="1">
              <a:solidFill>
                <a:srgbClr val="FF0000"/>
              </a:solidFill>
            </a:endParaRPr>
          </a:p>
          <a:p>
            <a:pPr marL="0" lvl="0" indent="0" algn="l" rtl="0">
              <a:lnSpc>
                <a:spcPct val="115000"/>
              </a:lnSpc>
              <a:spcBef>
                <a:spcPts val="1000"/>
              </a:spcBef>
              <a:spcAft>
                <a:spcPts val="0"/>
              </a:spcAft>
              <a:buNone/>
            </a:pPr>
            <a:r>
              <a:rPr lang="en" sz="1400" b="1">
                <a:solidFill>
                  <a:srgbClr val="0000FF"/>
                </a:solidFill>
              </a:rPr>
              <a:t>Television Coverage</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Spots</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1000"/>
              </a:spcAft>
              <a:buNone/>
            </a:pPr>
            <a:r>
              <a:rPr lang="en" sz="1000" b="1">
                <a:solidFill>
                  <a:srgbClr val="FF0000"/>
                </a:solidFill>
              </a:rPr>
              <a:t>Visuals</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128b844a9c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128b844a9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FF"/>
                </a:solidFill>
              </a:rPr>
              <a:t>Separation of Power</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highlight>
                  <a:srgbClr val="FFFFFF"/>
                </a:highlight>
              </a:rPr>
              <a:t>Power of the Executive Branch vs. Power of the Judicial branch vs. Power of the Legislative Branch</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Federal Power vs. State Power</a:t>
            </a:r>
            <a:r>
              <a:rPr lang="en" sz="1000" b="1">
                <a:solidFill>
                  <a:schemeClr val="dk1"/>
                </a:solidFill>
                <a:highlight>
                  <a:schemeClr val="lt1"/>
                </a:highlight>
              </a:rPr>
              <a: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400" b="1">
                <a:solidFill>
                  <a:srgbClr val="0000FF"/>
                </a:solidFill>
              </a:rPr>
              <a:t>Different Kinds of Primaries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highlight>
                  <a:srgbClr val="FFFFFF"/>
                </a:highlight>
              </a:rPr>
              <a:t>Closed</a:t>
            </a:r>
            <a:r>
              <a:rPr lang="en" sz="1000" b="1">
                <a:solidFill>
                  <a:schemeClr val="dk1"/>
                </a:solidFill>
                <a:highlight>
                  <a:schemeClr val="lt1"/>
                </a:highlight>
              </a:rPr>
              <a:t>:</a:t>
            </a:r>
            <a:r>
              <a:rPr lang="en" sz="1000" b="1">
                <a:solidFill>
                  <a:srgbClr val="FF0000"/>
                </a:solidFill>
                <a:highlight>
                  <a:srgbClr val="FFFFFF"/>
                </a:highlight>
              </a:rPr>
              <a:t> </a:t>
            </a:r>
            <a:r>
              <a:rPr lang="en" sz="1000">
                <a:highlight>
                  <a:srgbClr val="FFFFFF"/>
                </a:highlight>
              </a:rPr>
              <a:t>A primary election in which voting is limited to already registered party members. (10)</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Open</a:t>
            </a:r>
            <a:r>
              <a:rPr lang="en" sz="1000" b="1">
                <a:solidFill>
                  <a:schemeClr val="dk1"/>
                </a:solidFill>
                <a:highlight>
                  <a:schemeClr val="lt1"/>
                </a:highlight>
              </a:rPr>
              <a:t>:</a:t>
            </a:r>
            <a:r>
              <a:rPr lang="en" sz="1000">
                <a:highlight>
                  <a:srgbClr val="FFFFFF"/>
                </a:highlight>
              </a:rPr>
              <a:t> A primary election in which voters may choose in which party to vote as they enter the polling place. (10)</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Blanket</a:t>
            </a:r>
            <a:r>
              <a:rPr lang="en" sz="1000" b="1">
                <a:solidFill>
                  <a:schemeClr val="dk1"/>
                </a:solidFill>
                <a:highlight>
                  <a:schemeClr val="lt1"/>
                </a:highlight>
              </a:rPr>
              <a:t>:</a:t>
            </a:r>
            <a:r>
              <a:rPr lang="en" sz="1000">
                <a:highlight>
                  <a:srgbClr val="FFFFFF"/>
                </a:highlight>
              </a:rPr>
              <a:t> A primary election in which each voter may vote for candidates from both parties. (10)</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Divided Government</a:t>
            </a:r>
            <a:r>
              <a:rPr lang="en" sz="1000" b="1">
                <a:solidFill>
                  <a:schemeClr val="dk1"/>
                </a:solidFill>
                <a:highlight>
                  <a:schemeClr val="lt1"/>
                </a:highlight>
              </a:rPr>
              <a:t>:</a:t>
            </a:r>
            <a:r>
              <a:rPr lang="en" sz="1000" b="1">
                <a:solidFill>
                  <a:srgbClr val="FF0000"/>
                </a:solidFill>
                <a:highlight>
                  <a:srgbClr val="FFFFFF"/>
                </a:highlight>
              </a:rPr>
              <a:t> </a:t>
            </a:r>
            <a:r>
              <a:rPr lang="en" sz="1000">
                <a:highlight>
                  <a:srgbClr val="FFFFFF"/>
                </a:highlight>
              </a:rPr>
              <a:t>One party controls the White House and another party controls one or both houses of Congress. (13, 14)</a:t>
            </a:r>
            <a:endParaRPr sz="1000">
              <a:highlight>
                <a:srgbClr val="FFFFFF"/>
              </a:highlight>
            </a:endParaRPr>
          </a:p>
          <a:p>
            <a:pPr marL="0" lvl="0" indent="0" algn="l" rtl="0">
              <a:lnSpc>
                <a:spcPct val="115000"/>
              </a:lnSpc>
              <a:spcBef>
                <a:spcPts val="1000"/>
              </a:spcBef>
              <a:spcAft>
                <a:spcPts val="0"/>
              </a:spcAft>
              <a:buNone/>
            </a:pPr>
            <a:r>
              <a:rPr lang="en" sz="1400" b="1">
                <a:solidFill>
                  <a:srgbClr val="0000FF"/>
                </a:solidFill>
              </a:rPr>
              <a:t>Not in Constitution</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highlight>
                  <a:srgbClr val="FFFFFF"/>
                </a:highlight>
              </a:rPr>
              <a:t>Unified Government</a:t>
            </a:r>
            <a:r>
              <a:rPr lang="en" sz="1000" b="1">
                <a:solidFill>
                  <a:schemeClr val="dk1"/>
                </a:solidFill>
                <a:highlight>
                  <a:schemeClr val="lt1"/>
                </a:highlight>
              </a:rPr>
              <a:t>:</a:t>
            </a:r>
            <a:r>
              <a:rPr lang="en" sz="1000">
                <a:highlight>
                  <a:srgbClr val="FFFFFF"/>
                </a:highlight>
              </a:rPr>
              <a:t> The same party controls the White House and both houses of Congress. (13, 14)</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Bureaucracy</a:t>
            </a:r>
            <a:r>
              <a:rPr lang="en" sz="1000" b="1">
                <a:solidFill>
                  <a:schemeClr val="dk1"/>
                </a:solidFill>
                <a:highlight>
                  <a:schemeClr val="lt1"/>
                </a:highlight>
              </a:rPr>
              <a:t>:</a:t>
            </a:r>
            <a:r>
              <a:rPr lang="en" sz="1000" b="1">
                <a:solidFill>
                  <a:srgbClr val="FF0000"/>
                </a:solidFill>
                <a:highlight>
                  <a:srgbClr val="FFFFFF"/>
                </a:highlight>
              </a:rPr>
              <a:t> </a:t>
            </a:r>
            <a:r>
              <a:rPr lang="en" sz="1000">
                <a:highlight>
                  <a:srgbClr val="FFFFFF"/>
                </a:highlight>
              </a:rPr>
              <a:t>A large, complex organization composed of appointed officials. (15)</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Cabinet</a:t>
            </a:r>
            <a:r>
              <a:rPr lang="en" sz="1000" b="1">
                <a:solidFill>
                  <a:schemeClr val="dk1"/>
                </a:solidFill>
                <a:highlight>
                  <a:schemeClr val="lt1"/>
                </a:highlight>
              </a:rPr>
              <a:t>:</a:t>
            </a:r>
            <a:r>
              <a:rPr lang="en" sz="1000">
                <a:highlight>
                  <a:srgbClr val="FFFFFF"/>
                </a:highlight>
              </a:rPr>
              <a:t> The heads of the 15 executive branch departments of the federal government. (14)</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Judicial Review</a:t>
            </a:r>
            <a:r>
              <a:rPr lang="en" sz="1000" b="1">
                <a:solidFill>
                  <a:schemeClr val="dk1"/>
                </a:solidFill>
                <a:highlight>
                  <a:schemeClr val="lt1"/>
                </a:highlight>
              </a:rPr>
              <a:t>:</a:t>
            </a:r>
            <a:r>
              <a:rPr lang="en" sz="1000">
                <a:highlight>
                  <a:srgbClr val="FFFFFF"/>
                </a:highlight>
              </a:rPr>
              <a:t> The power of courts to declare laws unconstitutional. (2, 16)</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Direct election of Senators</a:t>
            </a:r>
            <a:r>
              <a:rPr lang="en" sz="1000" b="1">
                <a:solidFill>
                  <a:schemeClr val="dk1"/>
                </a:solidFill>
                <a:highlight>
                  <a:schemeClr val="lt1"/>
                </a:highlight>
              </a:rPr>
              <a: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Term limit on office of president</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Executive Order</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Right to Privacy (as found by court in Roe v. Wade)</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400" b="1">
                <a:solidFill>
                  <a:srgbClr val="0000FF"/>
                </a:solidFill>
              </a:rPr>
              <a:t>Press Coverage</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highlight>
                  <a:srgbClr val="FFFFFF"/>
                </a:highlight>
              </a:rPr>
              <a:t>Feature stories</a:t>
            </a:r>
            <a:r>
              <a:rPr lang="en" sz="1000" b="1">
                <a:solidFill>
                  <a:schemeClr val="dk1"/>
                </a:solidFill>
                <a:highlight>
                  <a:schemeClr val="lt1"/>
                </a:highlight>
              </a:rPr>
              <a:t>:</a:t>
            </a:r>
            <a:r>
              <a:rPr lang="en" sz="1000">
                <a:highlight>
                  <a:srgbClr val="FFFFFF"/>
                </a:highlight>
              </a:rPr>
              <a:t> Media stories about events that, though public, are not regularly covered by reporters. (12)</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Routine stories</a:t>
            </a:r>
            <a:r>
              <a:rPr lang="en" sz="1000" b="1">
                <a:solidFill>
                  <a:schemeClr val="dk1"/>
                </a:solidFill>
                <a:highlight>
                  <a:schemeClr val="lt1"/>
                </a:highlight>
              </a:rPr>
              <a:t>:</a:t>
            </a:r>
            <a:r>
              <a:rPr lang="en" sz="1000">
                <a:highlight>
                  <a:srgbClr val="FFFFFF"/>
                </a:highlight>
              </a:rPr>
              <a:t> Media stories about events regularly covered by reporters. (12)</a:t>
            </a:r>
            <a:endParaRPr sz="1000">
              <a:highlight>
                <a:srgbClr val="FFFFFF"/>
              </a:highlight>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highlight>
                  <a:srgbClr val="FFFFFF"/>
                </a:highlight>
              </a:rPr>
              <a:t>Inside stories</a:t>
            </a:r>
            <a:r>
              <a:rPr lang="en" sz="1000" b="1">
                <a:solidFill>
                  <a:schemeClr val="dk1"/>
                </a:solidFill>
                <a:highlight>
                  <a:schemeClr val="lt1"/>
                </a:highlight>
              </a:rPr>
              <a:t>:</a:t>
            </a:r>
            <a:r>
              <a:rPr lang="en" sz="1000">
                <a:highlight>
                  <a:srgbClr val="FFFFFF"/>
                </a:highlight>
              </a:rPr>
              <a:t> Media stories about events that are not usually made public. (12)</a:t>
            </a:r>
            <a:endParaRPr sz="1000">
              <a:highlight>
                <a:srgbClr val="FFFFFF"/>
              </a:highlight>
            </a:endParaRPr>
          </a:p>
          <a:p>
            <a:pPr marL="0" marR="50800" lvl="0" indent="0" algn="l" rtl="0">
              <a:lnSpc>
                <a:spcPct val="115000"/>
              </a:lnSpc>
              <a:spcBef>
                <a:spcPts val="1000"/>
              </a:spcBef>
              <a:spcAft>
                <a:spcPts val="1000"/>
              </a:spcAft>
              <a:buNone/>
            </a:pPr>
            <a:endParaRPr sz="1000">
              <a:highlight>
                <a:srgbClr val="FFFFFF"/>
              </a:highlight>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128b844a9c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128b844a9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FF"/>
                </a:solidFill>
              </a:rPr>
              <a:t>Policies that Affect the Budget</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highlight>
                  <a:srgbClr val="FFFFFF"/>
                </a:highlight>
              </a:rPr>
              <a:t>Monetary Policy</a:t>
            </a:r>
            <a:r>
              <a:rPr lang="en" sz="1000" b="1">
                <a:solidFill>
                  <a:schemeClr val="dk1"/>
                </a:solidFill>
                <a:highlight>
                  <a:schemeClr val="lt1"/>
                </a:highlight>
              </a:rPr>
              <a:t>:</a:t>
            </a:r>
            <a:r>
              <a:rPr lang="en" sz="1000" b="1">
                <a:solidFill>
                  <a:srgbClr val="FF0000"/>
                </a:solidFill>
                <a:highlight>
                  <a:srgbClr val="FFFFFF"/>
                </a:highlight>
              </a:rPr>
              <a:t> </a:t>
            </a:r>
            <a:r>
              <a:rPr lang="en" sz="1000">
                <a:highlight>
                  <a:srgbClr val="FFFFFF"/>
                </a:highlight>
              </a:rPr>
              <a:t>Managing the economy by altering the supply of money and interest rates. (18)</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Fiscal Policy</a:t>
            </a:r>
            <a:r>
              <a:rPr lang="en" sz="1000" b="1">
                <a:solidFill>
                  <a:schemeClr val="dk1"/>
                </a:solidFill>
                <a:highlight>
                  <a:schemeClr val="lt1"/>
                </a:highlight>
              </a:rPr>
              <a:t>:</a:t>
            </a:r>
            <a:r>
              <a:rPr lang="en" sz="1000">
                <a:highlight>
                  <a:srgbClr val="FFFFFF"/>
                </a:highlight>
              </a:rPr>
              <a:t> Managing the economy by the use of tax and spending laws. (18)</a:t>
            </a:r>
            <a:endParaRPr sz="1000">
              <a:highlight>
                <a:srgbClr val="FFFFFF"/>
              </a:highlight>
            </a:endParaRPr>
          </a:p>
          <a:p>
            <a:pPr marL="0" lvl="0" indent="0" algn="l" rtl="0">
              <a:lnSpc>
                <a:spcPct val="115000"/>
              </a:lnSpc>
              <a:spcBef>
                <a:spcPts val="1000"/>
              </a:spcBef>
              <a:spcAft>
                <a:spcPts val="0"/>
              </a:spcAft>
              <a:buNone/>
            </a:pPr>
            <a:r>
              <a:rPr lang="en" sz="1400" b="1">
                <a:solidFill>
                  <a:srgbClr val="0000FF"/>
                </a:solidFill>
              </a:rPr>
              <a:t>With the word Tax</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highlight>
                  <a:srgbClr val="FFFFFF"/>
                </a:highlight>
              </a:rPr>
              <a:t>Progressive Tax</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Flat tax</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Tax cut</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Supply side tax cut</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Tax loophole</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Income tax</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400" b="1">
                <a:solidFill>
                  <a:srgbClr val="0000FF"/>
                </a:solidFill>
              </a:rPr>
              <a:t>With the word Presidential</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highlight>
                  <a:srgbClr val="FFFFFF"/>
                </a:highlight>
              </a:rPr>
              <a:t>Presidential coattails</a:t>
            </a:r>
            <a:r>
              <a:rPr lang="en" sz="1000" b="1">
                <a:solidFill>
                  <a:schemeClr val="dk1"/>
                </a:solidFill>
                <a:highlight>
                  <a:schemeClr val="lt1"/>
                </a:highlight>
              </a:rPr>
              <a: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Presidential succession</a:t>
            </a:r>
            <a:r>
              <a:rPr lang="en" sz="1000" b="1">
                <a:solidFill>
                  <a:schemeClr val="dk1"/>
                </a:solidFill>
                <a:highlight>
                  <a:schemeClr val="lt1"/>
                </a:highlight>
              </a:rPr>
              <a: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Presidential veto</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400" b="1">
                <a:solidFill>
                  <a:srgbClr val="0000FF"/>
                </a:solidFill>
              </a:rPr>
              <a:t>How USSC Justices are Viewed</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highlight>
                  <a:srgbClr val="FFFFFF"/>
                </a:highlight>
              </a:rPr>
              <a:t>As JudicIal Active</a:t>
            </a:r>
            <a:r>
              <a:rPr lang="en" sz="1000" b="1">
                <a:solidFill>
                  <a:schemeClr val="dk1"/>
                </a:solidFill>
                <a:highlight>
                  <a:schemeClr val="lt1"/>
                </a:highlight>
              </a:rPr>
              <a: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As Judicially Restrained</a:t>
            </a:r>
            <a:r>
              <a:rPr lang="en" sz="1000" b="1">
                <a:solidFill>
                  <a:schemeClr val="dk1"/>
                </a:solidFill>
                <a:highlight>
                  <a:schemeClr val="lt1"/>
                </a:highlight>
              </a:rPr>
              <a: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As a Strict Constructionist</a:t>
            </a:r>
            <a:r>
              <a:rPr lang="en" sz="1000" b="1">
                <a:solidFill>
                  <a:schemeClr val="dk1"/>
                </a:solidFill>
                <a:highlight>
                  <a:schemeClr val="lt1"/>
                </a:highlight>
              </a:rPr>
              <a: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As a Loose Constructionist</a:t>
            </a:r>
            <a:r>
              <a:rPr lang="en" sz="1000" b="1">
                <a:solidFill>
                  <a:schemeClr val="dk1"/>
                </a:solidFill>
                <a:highlight>
                  <a:schemeClr val="lt1"/>
                </a:highlight>
              </a:rPr>
              <a:t>:</a:t>
            </a:r>
            <a:endParaRPr sz="1000" b="1">
              <a:solidFill>
                <a:srgbClr val="FF0000"/>
              </a:solidFill>
              <a:highlight>
                <a:srgbClr val="FFFFFF"/>
              </a:highlight>
            </a:endParaRPr>
          </a:p>
          <a:p>
            <a:pPr marL="0" lvl="0" indent="0" algn="l" rtl="0">
              <a:lnSpc>
                <a:spcPct val="115000"/>
              </a:lnSpc>
              <a:spcBef>
                <a:spcPts val="1000"/>
              </a:spcBef>
              <a:spcAft>
                <a:spcPts val="0"/>
              </a:spcAft>
              <a:buClr>
                <a:schemeClr val="dk1"/>
              </a:buClr>
              <a:buSzPts val="1100"/>
              <a:buFont typeface="Arial"/>
              <a:buNone/>
            </a:pPr>
            <a:r>
              <a:rPr lang="en" sz="1400" b="1">
                <a:solidFill>
                  <a:srgbClr val="0000FF"/>
                </a:solidFill>
              </a:rPr>
              <a:t>With the word Rights</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Unalienable Right</a:t>
            </a:r>
            <a:r>
              <a:rPr lang="en" sz="1000" b="1">
                <a:solidFill>
                  <a:schemeClr val="dk1"/>
                </a:solidFill>
                <a:highlight>
                  <a:schemeClr val="lt1"/>
                </a:highlight>
              </a:rPr>
              <a:t>:</a:t>
            </a:r>
            <a:r>
              <a:rPr lang="en" sz="1000">
                <a:highlight>
                  <a:srgbClr val="FFFFFF"/>
                </a:highlight>
              </a:rPr>
              <a:t> A human right based on nature or God. (2)</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Natural Rights</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Civil Rights</a:t>
            </a:r>
            <a:r>
              <a:rPr lang="en" sz="1000" b="1">
                <a:solidFill>
                  <a:schemeClr val="dk1"/>
                </a:solidFill>
                <a:highlight>
                  <a:schemeClr val="lt1"/>
                </a:highlight>
              </a:rPr>
              <a:t>:</a:t>
            </a:r>
            <a:r>
              <a:rPr lang="en" sz="1000">
                <a:highlight>
                  <a:srgbClr val="FFFFFF"/>
                </a:highlight>
              </a:rPr>
              <a:t> The rights of people to be treated without unreasonable or unconstitutional differences. (6)</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Civil Rights Movement</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Bill of Rights</a:t>
            </a:r>
            <a:r>
              <a:rPr lang="en" sz="1000" b="1">
                <a:solidFill>
                  <a:schemeClr val="dk1"/>
                </a:solidFill>
                <a:highlight>
                  <a:schemeClr val="lt1"/>
                </a:highlight>
              </a:rPr>
              <a:t>:</a:t>
            </a:r>
            <a:r>
              <a:rPr lang="en" sz="1000">
                <a:highlight>
                  <a:srgbClr val="FFFFFF"/>
                </a:highlight>
              </a:rPr>
              <a:t> First ten amendments to the Constitution. (2)</a:t>
            </a:r>
            <a:endParaRPr sz="1000">
              <a:highlight>
                <a:srgbClr val="FFFFFF"/>
              </a:highlight>
            </a:endParaRPr>
          </a:p>
          <a:p>
            <a:pPr marL="0" lvl="0" indent="0" algn="l" rtl="0">
              <a:lnSpc>
                <a:spcPct val="115000"/>
              </a:lnSpc>
              <a:spcBef>
                <a:spcPts val="1000"/>
              </a:spcBef>
              <a:spcAft>
                <a:spcPts val="0"/>
              </a:spcAft>
              <a:buNone/>
            </a:pPr>
            <a:r>
              <a:rPr lang="en" sz="1400" b="1">
                <a:solidFill>
                  <a:srgbClr val="0000FF"/>
                </a:solidFill>
              </a:rPr>
              <a:t>The USSC Appointment Process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highlight>
                  <a:srgbClr val="FFFFFF"/>
                </a:highlight>
              </a:rPr>
              <a:t>Senatorial Courtesy</a:t>
            </a:r>
            <a:r>
              <a:rPr lang="en" sz="1000" b="1">
                <a:solidFill>
                  <a:schemeClr val="dk1"/>
                </a:solidFill>
                <a:highlight>
                  <a:schemeClr val="lt1"/>
                </a:highlight>
              </a:rPr>
              <a: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Litmus test</a:t>
            </a:r>
            <a:r>
              <a:rPr lang="en" sz="1000" b="1">
                <a:solidFill>
                  <a:schemeClr val="dk1"/>
                </a:solidFill>
                <a:highlight>
                  <a:schemeClr val="lt1"/>
                </a:highlight>
              </a:rPr>
              <a:t>:</a:t>
            </a:r>
            <a:r>
              <a:rPr lang="en" sz="1000">
                <a:highlight>
                  <a:srgbClr val="FFFFFF"/>
                </a:highlight>
              </a:rPr>
              <a:t> An examination of the political ideology of a nominated judge. (16)</a:t>
            </a:r>
            <a:endParaRPr sz="1000">
              <a:highlight>
                <a:srgbClr val="FFFFFF"/>
              </a:highlight>
            </a:endParaRPr>
          </a:p>
          <a:p>
            <a:pPr marL="0" lvl="0" indent="0" algn="l" rtl="0">
              <a:lnSpc>
                <a:spcPct val="115000"/>
              </a:lnSpc>
              <a:spcBef>
                <a:spcPts val="1000"/>
              </a:spcBef>
              <a:spcAft>
                <a:spcPts val="1000"/>
              </a:spcAft>
              <a:buNone/>
            </a:pPr>
            <a:r>
              <a:rPr lang="en" sz="1000" b="1">
                <a:solidFill>
                  <a:srgbClr val="FF0000"/>
                </a:solidFill>
                <a:highlight>
                  <a:srgbClr val="FFFFFF"/>
                </a:highlight>
              </a:rPr>
              <a:t>Confirmation</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128a411c4f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128a411c4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28a411c4f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28a411c4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128c8eaf9d_3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128c8eaf9d_3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128ba30a51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128ba30a5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17833dfa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17833dfa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128ba30a5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128ba30a5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128ba30a51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128ba30a5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128b4bc4a5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128b4bc4a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FF"/>
                </a:solidFill>
              </a:rPr>
              <a:t>Election #1</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highlight>
                  <a:srgbClr val="FFFFFF"/>
                </a:highlight>
              </a:rPr>
              <a:t>Primary and Caucus Elections</a:t>
            </a:r>
            <a:r>
              <a:rPr lang="en" sz="1000" b="1">
                <a:solidFill>
                  <a:schemeClr val="dk1"/>
                </a:solidFill>
                <a:highlight>
                  <a:schemeClr val="lt1"/>
                </a:highlight>
              </a:rPr>
              <a:t>:</a:t>
            </a:r>
            <a:r>
              <a:rPr lang="en" sz="1000">
                <a:highlight>
                  <a:srgbClr val="FFFFFF"/>
                </a:highlight>
              </a:rPr>
              <a:t> An election held to choose candidates for office. (10) / A meeting of party members to select delegates backing one or another primary candidate. (9, 10, 13)</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National Party Convention Election</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General Election</a:t>
            </a:r>
            <a:r>
              <a:rPr lang="en" sz="1000" b="1">
                <a:solidFill>
                  <a:schemeClr val="dk1"/>
                </a:solidFill>
                <a:highlight>
                  <a:schemeClr val="lt1"/>
                </a:highlight>
              </a:rPr>
              <a:t>:</a:t>
            </a:r>
            <a:r>
              <a:rPr lang="en" sz="1000">
                <a:highlight>
                  <a:srgbClr val="FFFFFF"/>
                </a:highlight>
              </a:rPr>
              <a:t> An election held to choose which candidate will hold office. (10)</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Electoral College Election</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Realignment Election</a:t>
            </a:r>
            <a:r>
              <a:rPr lang="en" sz="1000" b="1">
                <a:solidFill>
                  <a:schemeClr val="dk1"/>
                </a:solidFill>
                <a:highlight>
                  <a:schemeClr val="lt1"/>
                </a:highlight>
              </a:rPr>
              <a:t>:</a:t>
            </a:r>
            <a:r>
              <a:rPr lang="en" sz="1000" b="1">
                <a:solidFill>
                  <a:srgbClr val="FF0000"/>
                </a:solidFill>
                <a:highlight>
                  <a:srgbClr val="FFFFFF"/>
                </a:highlight>
              </a:rPr>
              <a:t> </a:t>
            </a:r>
            <a:r>
              <a:rPr lang="en" sz="1000">
                <a:solidFill>
                  <a:srgbClr val="252525"/>
                </a:solidFill>
                <a:highlight>
                  <a:srgbClr val="FFFFFF"/>
                </a:highlight>
              </a:rPr>
              <a:t>A </a:t>
            </a:r>
            <a:r>
              <a:rPr lang="en" sz="1000">
                <a:solidFill>
                  <a:srgbClr val="252525"/>
                </a:solidFill>
              </a:rPr>
              <a:t>realignment election</a:t>
            </a:r>
            <a:r>
              <a:rPr lang="en" sz="1000">
                <a:solidFill>
                  <a:srgbClr val="252525"/>
                </a:solidFill>
                <a:highlight>
                  <a:srgbClr val="FFFFFF"/>
                </a:highlight>
              </a:rPr>
              <a:t> (often called a </a:t>
            </a:r>
            <a:r>
              <a:rPr lang="en" sz="1000">
                <a:solidFill>
                  <a:srgbClr val="252525"/>
                </a:solidFill>
              </a:rPr>
              <a:t>critical election</a:t>
            </a:r>
            <a:r>
              <a:rPr lang="en" sz="1000">
                <a:solidFill>
                  <a:srgbClr val="252525"/>
                </a:solidFill>
                <a:highlight>
                  <a:srgbClr val="FFFFFF"/>
                </a:highlight>
              </a:rPr>
              <a:t> or </a:t>
            </a:r>
            <a:r>
              <a:rPr lang="en" sz="1000">
                <a:solidFill>
                  <a:srgbClr val="252525"/>
                </a:solidFill>
              </a:rPr>
              <a:t>political realignment</a:t>
            </a:r>
            <a:r>
              <a:rPr lang="en" sz="1000">
                <a:solidFill>
                  <a:srgbClr val="252525"/>
                </a:solidFill>
                <a:highlight>
                  <a:srgbClr val="FFFFFF"/>
                </a:highlight>
              </a:rPr>
              <a:t>) is a term from </a:t>
            </a:r>
            <a:r>
              <a:rPr lang="en" sz="1000">
                <a:solidFill>
                  <a:srgbClr val="0B0080"/>
                </a:solidFill>
                <a:uFill>
                  <a:noFill/>
                </a:uFill>
                <a:hlinkClick r:id="rId3"/>
              </a:rPr>
              <a:t>political science</a:t>
            </a:r>
            <a:r>
              <a:rPr lang="en" sz="1000">
                <a:solidFill>
                  <a:srgbClr val="252525"/>
                </a:solidFill>
                <a:highlight>
                  <a:srgbClr val="FFFFFF"/>
                </a:highlight>
              </a:rPr>
              <a:t> and </a:t>
            </a:r>
            <a:r>
              <a:rPr lang="en" sz="1000">
                <a:solidFill>
                  <a:srgbClr val="0B0080"/>
                </a:solidFill>
                <a:uFill>
                  <a:noFill/>
                </a:uFill>
                <a:hlinkClick r:id="rId4"/>
              </a:rPr>
              <a:t>political history</a:t>
            </a:r>
            <a:r>
              <a:rPr lang="en" sz="1000">
                <a:solidFill>
                  <a:srgbClr val="252525"/>
                </a:solidFill>
                <a:highlight>
                  <a:srgbClr val="FFFFFF"/>
                </a:highlight>
              </a:rPr>
              <a:t> describing a dramatic change in the </a:t>
            </a:r>
            <a:r>
              <a:rPr lang="en" sz="1000">
                <a:solidFill>
                  <a:srgbClr val="0B0080"/>
                </a:solidFill>
                <a:uFill>
                  <a:noFill/>
                </a:uFill>
                <a:hlinkClick r:id="rId5"/>
              </a:rPr>
              <a:t>political system</a:t>
            </a:r>
            <a:r>
              <a:rPr lang="en" sz="1000">
                <a:solidFill>
                  <a:srgbClr val="252525"/>
                </a:solidFill>
                <a:highlight>
                  <a:srgbClr val="FFFFFF"/>
                </a:highlight>
              </a:rPr>
              <a:t>. Usually it means the coming to power for several decades of a new coalition, replacing an old dominant coalition of the other party as in 1896 when the </a:t>
            </a:r>
            <a:r>
              <a:rPr lang="en" sz="1000">
                <a:solidFill>
                  <a:srgbClr val="0B0080"/>
                </a:solidFill>
                <a:uFill>
                  <a:noFill/>
                </a:uFill>
                <a:hlinkClick r:id="rId6"/>
              </a:rPr>
              <a:t>Republican Party</a:t>
            </a:r>
            <a:r>
              <a:rPr lang="en" sz="1000">
                <a:solidFill>
                  <a:srgbClr val="252525"/>
                </a:solidFill>
                <a:highlight>
                  <a:srgbClr val="FFFFFF"/>
                </a:highlight>
              </a:rPr>
              <a:t> (GOP) became dominant, or 1932 when the </a:t>
            </a:r>
            <a:r>
              <a:rPr lang="en" sz="1000">
                <a:solidFill>
                  <a:srgbClr val="0B0080"/>
                </a:solidFill>
                <a:uFill>
                  <a:noFill/>
                </a:uFill>
                <a:hlinkClick r:id="rId7"/>
              </a:rPr>
              <a:t>Democratic Party</a:t>
            </a:r>
            <a:r>
              <a:rPr lang="en" sz="1000">
                <a:solidFill>
                  <a:srgbClr val="252525"/>
                </a:solidFill>
                <a:highlight>
                  <a:srgbClr val="FFFFFF"/>
                </a:highlight>
              </a:rPr>
              <a:t> became dominant. More specifically, it refers to American national elections in which there are sharp changes in issues, party leaders, the regional and demographic bases of power of the two parties, and structure or rules of the political system (such as voter eligibility or fi</a:t>
            </a:r>
            <a:r>
              <a:rPr lang="en" sz="1050">
                <a:solidFill>
                  <a:srgbClr val="252525"/>
                </a:solidFill>
                <a:highlight>
                  <a:srgbClr val="FFFFFF"/>
                </a:highlight>
              </a:rPr>
              <a:t>nancing), resulting in a new political power structure that lasts for decades.</a:t>
            </a:r>
            <a:endParaRPr sz="1050">
              <a:solidFill>
                <a:srgbClr val="252525"/>
              </a:solidFill>
              <a:highlight>
                <a:srgbClr val="FFFFFF"/>
              </a:highlight>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highlight>
                  <a:schemeClr val="lt1"/>
                </a:highlight>
              </a:rPr>
              <a:t>Midterm Election</a:t>
            </a:r>
            <a:r>
              <a:rPr lang="en" sz="1000" b="1">
                <a:solidFill>
                  <a:schemeClr val="dk1"/>
                </a:solidFill>
                <a:highlight>
                  <a:schemeClr val="lt1"/>
                </a:highlight>
              </a:rPr>
              <a:t>:</a:t>
            </a:r>
            <a:r>
              <a:rPr lang="en" sz="1000" b="1">
                <a:solidFill>
                  <a:srgbClr val="FF0000"/>
                </a:solidFill>
                <a:highlight>
                  <a:schemeClr val="lt1"/>
                </a:highlight>
              </a:rPr>
              <a:t> </a:t>
            </a:r>
            <a:r>
              <a:rPr lang="en" sz="1000"/>
              <a:t>Elections held midway between presidential elections.</a:t>
            </a:r>
            <a:endParaRPr sz="1050">
              <a:highlight>
                <a:srgbClr val="FFFFFF"/>
              </a:highlight>
            </a:endParaRPr>
          </a:p>
          <a:p>
            <a:pPr marL="0" lvl="0" indent="0" algn="l" rtl="0">
              <a:lnSpc>
                <a:spcPct val="115000"/>
              </a:lnSpc>
              <a:spcBef>
                <a:spcPts val="1000"/>
              </a:spcBef>
              <a:spcAft>
                <a:spcPts val="0"/>
              </a:spcAft>
              <a:buNone/>
            </a:pPr>
            <a:r>
              <a:rPr lang="en" sz="1400" b="1">
                <a:solidFill>
                  <a:srgbClr val="0000FF"/>
                </a:solidFill>
              </a:rPr>
              <a:t>Election #2</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highlight>
                  <a:srgbClr val="FFFFFF"/>
                </a:highlight>
              </a:rPr>
              <a:t>Presidential Elections</a:t>
            </a:r>
            <a:r>
              <a:rPr lang="en" sz="1000" b="1">
                <a:solidFill>
                  <a:schemeClr val="dk1"/>
                </a:solidFill>
                <a:highlight>
                  <a:schemeClr val="lt1"/>
                </a:highlight>
              </a:rPr>
              <a:t>:</a:t>
            </a:r>
            <a:r>
              <a:rPr lang="en" sz="1000" b="1">
                <a:solidFill>
                  <a:srgbClr val="FF0000"/>
                </a:solidFill>
                <a:highlight>
                  <a:srgbClr val="FFFFFF"/>
                </a:highlight>
              </a:rPr>
              <a:t> </a:t>
            </a:r>
            <a:r>
              <a:rPr lang="en" sz="1000">
                <a:solidFill>
                  <a:schemeClr val="dk1"/>
                </a:solidFill>
              </a:rPr>
              <a:t>Elections held to select the President (Wiki)</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Congressional Elections</a:t>
            </a:r>
            <a:r>
              <a:rPr lang="en" sz="1000" b="1">
                <a:solidFill>
                  <a:schemeClr val="dk1"/>
                </a:solidFill>
                <a:highlight>
                  <a:schemeClr val="lt1"/>
                </a:highlight>
              </a:rPr>
              <a:t>:</a:t>
            </a:r>
            <a:r>
              <a:rPr lang="en" sz="1000" b="1">
                <a:solidFill>
                  <a:srgbClr val="FF0000"/>
                </a:solidFill>
                <a:highlight>
                  <a:srgbClr val="FFFFFF"/>
                </a:highlight>
              </a:rPr>
              <a:t> </a:t>
            </a:r>
            <a:r>
              <a:rPr lang="en" sz="1000">
                <a:solidFill>
                  <a:schemeClr val="dk1"/>
                </a:solidFill>
              </a:rPr>
              <a:t>Elections held to select members of the House and Senate (Wiki)</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Gubernatorial Elections</a:t>
            </a:r>
            <a:r>
              <a:rPr lang="en" sz="1000" b="1">
                <a:solidFill>
                  <a:schemeClr val="dk1"/>
                </a:solidFill>
                <a:highlight>
                  <a:schemeClr val="lt1"/>
                </a:highlight>
              </a:rPr>
              <a:t>:</a:t>
            </a:r>
            <a:r>
              <a:rPr lang="en" sz="1000" b="1">
                <a:solidFill>
                  <a:srgbClr val="FF0000"/>
                </a:solidFill>
                <a:highlight>
                  <a:srgbClr val="FFFFFF"/>
                </a:highlight>
              </a:rPr>
              <a:t> </a:t>
            </a:r>
            <a:r>
              <a:rPr lang="en" sz="1000">
                <a:solidFill>
                  <a:schemeClr val="dk1"/>
                </a:solidFill>
              </a:rPr>
              <a:t>Elections held to select the governor of each state. (Wiki)</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400" b="1">
                <a:solidFill>
                  <a:srgbClr val="0000FF"/>
                </a:solidFill>
              </a:rPr>
              <a:t>Election #3</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highlight>
                  <a:srgbClr val="FFFFFF"/>
                </a:highlight>
              </a:rPr>
              <a:t>Incumbent</a:t>
            </a:r>
            <a:r>
              <a:rPr lang="en" sz="1000" b="1">
                <a:solidFill>
                  <a:schemeClr val="dk1"/>
                </a:solidFill>
                <a:highlight>
                  <a:schemeClr val="lt1"/>
                </a:highlight>
              </a:rPr>
              <a:t>:</a:t>
            </a:r>
            <a:r>
              <a:rPr lang="en" sz="1000">
                <a:highlight>
                  <a:srgbClr val="FFFFFF"/>
                </a:highlight>
              </a:rPr>
              <a:t> The person already holding an elective office. (10)</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Challenger</a:t>
            </a:r>
            <a:r>
              <a:rPr lang="en" sz="1000" b="1">
                <a:solidFill>
                  <a:schemeClr val="dk1"/>
                </a:solidFill>
                <a:highlight>
                  <a:schemeClr val="lt1"/>
                </a:highlight>
              </a:rPr>
              <a:t>:</a:t>
            </a:r>
            <a:r>
              <a:rPr lang="en" sz="1000" b="1">
                <a:solidFill>
                  <a:srgbClr val="FF0000"/>
                </a:solidFill>
                <a:highlight>
                  <a:srgbClr val="FFFFFF"/>
                </a:highlight>
              </a:rPr>
              <a:t> </a:t>
            </a:r>
            <a:r>
              <a:rPr lang="en" sz="1000">
                <a:solidFill>
                  <a:schemeClr val="dk1"/>
                </a:solidFill>
                <a:highlight>
                  <a:schemeClr val="lt1"/>
                </a:highlight>
              </a:rPr>
              <a:t> The person who wants to replace the incumbent (Wiki)</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400" b="1">
                <a:solidFill>
                  <a:srgbClr val="0000FF"/>
                </a:solidFill>
              </a:rPr>
              <a:t>Election #4</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highlight>
                  <a:srgbClr val="FFFFFF"/>
                </a:highlight>
              </a:rPr>
              <a:t>Winner Take All System</a:t>
            </a:r>
            <a:r>
              <a:rPr lang="en" sz="1000" b="1">
                <a:solidFill>
                  <a:schemeClr val="dk1"/>
                </a:solidFill>
                <a:highlight>
                  <a:schemeClr val="lt1"/>
                </a:highlight>
              </a:rPr>
              <a:t>:</a:t>
            </a:r>
            <a:r>
              <a:rPr lang="en" sz="1000" b="1">
                <a:solidFill>
                  <a:srgbClr val="FF0000"/>
                </a:solidFill>
                <a:highlight>
                  <a:srgbClr val="FFFFFF"/>
                </a:highlight>
              </a:rPr>
              <a:t> </a:t>
            </a:r>
            <a:r>
              <a:rPr lang="en" sz="1000"/>
              <a:t>Election system in which the candidate with the most votes gets all the delegates and/or electors</a:t>
            </a:r>
            <a:endParaRPr sz="1000" b="1">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Proportional System</a:t>
            </a:r>
            <a:r>
              <a:rPr lang="en" sz="1000" b="1">
                <a:solidFill>
                  <a:schemeClr val="dk1"/>
                </a:solidFill>
                <a:highlight>
                  <a:schemeClr val="lt1"/>
                </a:highlight>
              </a:rPr>
              <a:t>:</a:t>
            </a:r>
            <a:r>
              <a:rPr lang="en" sz="1000" b="1">
                <a:highlight>
                  <a:srgbClr val="FFFFFF"/>
                </a:highlight>
              </a:rPr>
              <a:t> </a:t>
            </a:r>
            <a:r>
              <a:rPr lang="en" sz="1000"/>
              <a:t>Proportional system in which each candidate running receives the proportion of delegates/electors corresponding to its proportion of the vote.</a:t>
            </a:r>
            <a:endParaRPr sz="1000"/>
          </a:p>
          <a:p>
            <a:pPr marL="0" lvl="0" indent="0" algn="l" rtl="0">
              <a:lnSpc>
                <a:spcPct val="115000"/>
              </a:lnSpc>
              <a:spcBef>
                <a:spcPts val="1000"/>
              </a:spcBef>
              <a:spcAft>
                <a:spcPts val="0"/>
              </a:spcAft>
              <a:buNone/>
            </a:pPr>
            <a:r>
              <a:rPr lang="en" sz="1000" b="1">
                <a:solidFill>
                  <a:srgbClr val="FF0000"/>
                </a:solidFill>
                <a:highlight>
                  <a:srgbClr val="FFFFFF"/>
                </a:highlight>
              </a:rPr>
              <a:t>Standard Election</a:t>
            </a:r>
            <a:r>
              <a:rPr lang="en" sz="1000" b="1">
                <a:solidFill>
                  <a:schemeClr val="dk1"/>
                </a:solidFill>
                <a:highlight>
                  <a:schemeClr val="lt1"/>
                </a:highlight>
              </a:rPr>
              <a:t>:</a:t>
            </a:r>
            <a:r>
              <a:rPr lang="en" sz="1000">
                <a:highlight>
                  <a:srgbClr val="FFFFFF"/>
                </a:highlight>
              </a:rPr>
              <a:t> An election where the Democratic voter typically votes for the Democratic candidate and and the Republican voter typically votes for the Republican candidate. Predictable. Contract with Critical Election (aka Realignment Election)</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Realignment Election (Critical Election)</a:t>
            </a:r>
            <a:r>
              <a:rPr lang="en" sz="1000" b="1">
                <a:solidFill>
                  <a:schemeClr val="dk1"/>
                </a:solidFill>
                <a:highlight>
                  <a:schemeClr val="lt1"/>
                </a:highlight>
              </a:rPr>
              <a:t>:</a:t>
            </a:r>
            <a:r>
              <a:rPr lang="en" sz="1000" b="1">
                <a:solidFill>
                  <a:srgbClr val="FF0000"/>
                </a:solidFill>
                <a:highlight>
                  <a:srgbClr val="FFFFFF"/>
                </a:highlight>
              </a:rPr>
              <a:t> </a:t>
            </a:r>
            <a:r>
              <a:rPr lang="en" sz="1000">
                <a:solidFill>
                  <a:schemeClr val="dk1"/>
                </a:solidFill>
              </a:rPr>
              <a:t>An election during periods of expanded suffrage and change in the economy and society that proves to be a turning point, redefining the agenda of politics and the alignment of voters within parties. Also known as a critical election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400" b="1">
                <a:solidFill>
                  <a:srgbClr val="0000FF"/>
                </a:solidFill>
              </a:rPr>
              <a:t>Election #5</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highlight>
                  <a:srgbClr val="FFFFFF"/>
                </a:highlight>
              </a:rPr>
              <a:t>Public Funding</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1000"/>
              </a:spcAft>
              <a:buNone/>
            </a:pPr>
            <a:r>
              <a:rPr lang="en" sz="1000" b="1">
                <a:solidFill>
                  <a:srgbClr val="FF0000"/>
                </a:solidFill>
                <a:highlight>
                  <a:srgbClr val="FFFFFF"/>
                </a:highlight>
              </a:rPr>
              <a:t>Private Funding</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128b844a9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128b844a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FF"/>
                </a:solidFill>
              </a:rPr>
              <a:t>The President’s Power to say No</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Veto</a:t>
            </a:r>
            <a:r>
              <a:rPr lang="en" sz="1000" b="1">
                <a:solidFill>
                  <a:schemeClr val="dk1"/>
                </a:solidFill>
                <a:highlight>
                  <a:schemeClr val="lt1"/>
                </a:highlight>
              </a:rPr>
              <a:t>:</a:t>
            </a:r>
            <a:r>
              <a:rPr lang="en" sz="1000"/>
              <a:t> Literally, “I forbid”: It refers to the power of a president to disapprove a bill; it may be overridden by a two-thirds vote of each house of Congress. (13)</a:t>
            </a:r>
            <a:endParaRPr sz="1000"/>
          </a:p>
          <a:p>
            <a:pPr marL="0" lvl="0" indent="0" algn="l" rtl="0">
              <a:lnSpc>
                <a:spcPct val="115000"/>
              </a:lnSpc>
              <a:spcBef>
                <a:spcPts val="1000"/>
              </a:spcBef>
              <a:spcAft>
                <a:spcPts val="0"/>
              </a:spcAft>
              <a:buNone/>
            </a:pPr>
            <a:r>
              <a:rPr lang="en" sz="1000" b="1">
                <a:solidFill>
                  <a:srgbClr val="FF0000"/>
                </a:solidFill>
              </a:rPr>
              <a:t>Executive Privilege</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Executive Order</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Impoundment</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0" lvl="0" indent="0" algn="l" rtl="0">
              <a:lnSpc>
                <a:spcPct val="115000"/>
              </a:lnSpc>
              <a:spcBef>
                <a:spcPts val="1000"/>
              </a:spcBef>
              <a:spcAft>
                <a:spcPts val="0"/>
              </a:spcAft>
              <a:buNone/>
            </a:pPr>
            <a:r>
              <a:rPr lang="en" sz="1400" b="1">
                <a:solidFill>
                  <a:srgbClr val="0000FF"/>
                </a:solidFill>
              </a:rPr>
              <a:t>Types of Legislatures #1</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Bicameral</a:t>
            </a:r>
            <a:r>
              <a:rPr lang="en" sz="1000" b="1">
                <a:solidFill>
                  <a:schemeClr val="dk1"/>
                </a:solidFill>
                <a:highlight>
                  <a:schemeClr val="lt1"/>
                </a:highlight>
              </a:rPr>
              <a:t>:</a:t>
            </a:r>
            <a:r>
              <a:rPr lang="en" sz="1000"/>
              <a:t> A lawmaking body made up of two chambers or parts. Congress is bicameral (13)</a:t>
            </a:r>
            <a:endParaRPr sz="1000"/>
          </a:p>
          <a:p>
            <a:pPr marL="0" lvl="0" indent="0" algn="l" rtl="0">
              <a:lnSpc>
                <a:spcPct val="115000"/>
              </a:lnSpc>
              <a:spcBef>
                <a:spcPts val="1000"/>
              </a:spcBef>
              <a:spcAft>
                <a:spcPts val="0"/>
              </a:spcAft>
              <a:buNone/>
            </a:pPr>
            <a:r>
              <a:rPr lang="en" sz="1000" b="1">
                <a:solidFill>
                  <a:srgbClr val="FF0000"/>
                </a:solidFill>
              </a:rPr>
              <a:t>Unicameral</a:t>
            </a:r>
            <a:r>
              <a:rPr lang="en" sz="1000" b="1">
                <a:solidFill>
                  <a:schemeClr val="dk1"/>
                </a:solidFill>
                <a:highlight>
                  <a:schemeClr val="lt1"/>
                </a:highlight>
              </a:rPr>
              <a:t>:</a:t>
            </a:r>
            <a:r>
              <a:rPr lang="en" sz="1000" b="1">
                <a:solidFill>
                  <a:srgbClr val="FF0000"/>
                </a:solidFill>
              </a:rPr>
              <a:t> </a:t>
            </a:r>
            <a:r>
              <a:rPr lang="en" sz="1000">
                <a:solidFill>
                  <a:schemeClr val="dk1"/>
                </a:solidFill>
              </a:rPr>
              <a:t>A lawmaking body made up of one chamber or part..</a:t>
            </a:r>
            <a:endParaRPr sz="1000" b="1">
              <a:solidFill>
                <a:srgbClr val="FF0000"/>
              </a:solidFill>
            </a:endParaRPr>
          </a:p>
          <a:p>
            <a:pPr marL="0" lvl="0" indent="0" algn="l" rtl="0">
              <a:lnSpc>
                <a:spcPct val="115000"/>
              </a:lnSpc>
              <a:spcBef>
                <a:spcPts val="1000"/>
              </a:spcBef>
              <a:spcAft>
                <a:spcPts val="0"/>
              </a:spcAft>
              <a:buNone/>
            </a:pPr>
            <a:r>
              <a:rPr lang="en" sz="1400" b="1">
                <a:solidFill>
                  <a:srgbClr val="0000FF"/>
                </a:solidFill>
              </a:rPr>
              <a:t>Types of Legislatures #2</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Federal Legislature</a:t>
            </a:r>
            <a:r>
              <a:rPr lang="en" sz="1000" b="1">
                <a:solidFill>
                  <a:schemeClr val="dk1"/>
                </a:solidFill>
                <a:highlight>
                  <a:schemeClr val="lt1"/>
                </a:highlight>
              </a:rPr>
              <a:t>:</a:t>
            </a:r>
            <a:r>
              <a:rPr lang="en" sz="1000" b="1">
                <a:solidFill>
                  <a:srgbClr val="FF0000"/>
                </a:solidFill>
              </a:rPr>
              <a:t> </a:t>
            </a:r>
            <a:r>
              <a:rPr lang="en" sz="1000">
                <a:solidFill>
                  <a:schemeClr val="dk1"/>
                </a:solidFill>
              </a:rPr>
              <a:t>The Congress, located in Washington D.C., and assigned to make laws. Consists of a House and a Senate</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State and Local Legislature</a:t>
            </a:r>
            <a:r>
              <a:rPr lang="en" sz="1000" b="1">
                <a:solidFill>
                  <a:schemeClr val="dk1"/>
                </a:solidFill>
                <a:highlight>
                  <a:schemeClr val="lt1"/>
                </a:highlight>
              </a:rPr>
              <a:t>:</a:t>
            </a:r>
            <a:r>
              <a:rPr lang="en" sz="1000" b="1">
                <a:solidFill>
                  <a:srgbClr val="FF0000"/>
                </a:solidFill>
              </a:rPr>
              <a:t> </a:t>
            </a:r>
            <a:r>
              <a:rPr lang="en" sz="1000">
                <a:solidFill>
                  <a:schemeClr val="dk1"/>
                </a:solidFill>
              </a:rPr>
              <a:t>In California, located in Sacramento, and assigned to make laws. Consists of an Assembly and a Senate</a:t>
            </a:r>
            <a:endParaRPr sz="1000" b="1">
              <a:solidFill>
                <a:srgbClr val="FF0000"/>
              </a:solidFill>
            </a:endParaRPr>
          </a:p>
          <a:p>
            <a:pPr marL="0" lvl="0" indent="0" algn="l" rtl="0">
              <a:lnSpc>
                <a:spcPct val="115000"/>
              </a:lnSpc>
              <a:spcBef>
                <a:spcPts val="1000"/>
              </a:spcBef>
              <a:spcAft>
                <a:spcPts val="0"/>
              </a:spcAft>
              <a:buNone/>
            </a:pPr>
            <a:r>
              <a:rPr lang="en" sz="1400" b="1">
                <a:solidFill>
                  <a:srgbClr val="0000FF"/>
                </a:solidFill>
              </a:rPr>
              <a:t>Segregation</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De Jure Segregation</a:t>
            </a:r>
            <a:r>
              <a:rPr lang="en" sz="1000" b="1">
                <a:solidFill>
                  <a:schemeClr val="dk1"/>
                </a:solidFill>
                <a:highlight>
                  <a:schemeClr val="lt1"/>
                </a:highlight>
              </a:rPr>
              <a:t>:</a:t>
            </a:r>
            <a:r>
              <a:rPr lang="en" sz="1000"/>
              <a:t> Racial segregation that is required by law. (6)</a:t>
            </a:r>
            <a:endParaRPr sz="1000"/>
          </a:p>
          <a:p>
            <a:pPr marL="0" lvl="0" indent="0" algn="l" rtl="0">
              <a:lnSpc>
                <a:spcPct val="115000"/>
              </a:lnSpc>
              <a:spcBef>
                <a:spcPts val="1000"/>
              </a:spcBef>
              <a:spcAft>
                <a:spcPts val="0"/>
              </a:spcAft>
              <a:buNone/>
            </a:pPr>
            <a:r>
              <a:rPr lang="en" sz="1000" b="1">
                <a:solidFill>
                  <a:srgbClr val="FF0000"/>
                </a:solidFill>
              </a:rPr>
              <a:t>De Facto Segregation</a:t>
            </a:r>
            <a:r>
              <a:rPr lang="en" sz="1000" b="1">
                <a:solidFill>
                  <a:schemeClr val="dk1"/>
                </a:solidFill>
                <a:highlight>
                  <a:schemeClr val="lt1"/>
                </a:highlight>
              </a:rPr>
              <a:t>:</a:t>
            </a:r>
            <a:r>
              <a:rPr lang="en" sz="1000"/>
              <a:t> Racial segregation that occurs in schools, not as a result of the law, but as a result of patterns of residential settlement. (6)</a:t>
            </a:r>
            <a:endParaRPr sz="1000"/>
          </a:p>
          <a:p>
            <a:pPr marL="0" lvl="0" indent="0" algn="l" rtl="0">
              <a:lnSpc>
                <a:spcPct val="115000"/>
              </a:lnSpc>
              <a:spcBef>
                <a:spcPts val="1000"/>
              </a:spcBef>
              <a:spcAft>
                <a:spcPts val="0"/>
              </a:spcAft>
              <a:buNone/>
            </a:pPr>
            <a:r>
              <a:rPr lang="en" sz="1400" b="1">
                <a:solidFill>
                  <a:srgbClr val="0000FF"/>
                </a:solidFill>
              </a:rPr>
              <a:t>Checks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How the LB checks the EX</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How the LB checks the JB</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How the LB checks the B</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How the EB checks the LB</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How the EB checks the JB</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How the EB checks B</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How the JB checks the LB</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How the JB checks the EB</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How the JB checks the B</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400" b="1">
                <a:solidFill>
                  <a:srgbClr val="0000FF"/>
                </a:solidFill>
              </a:rPr>
              <a:t>Money</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Soft Money</a:t>
            </a:r>
            <a:r>
              <a:rPr lang="en" sz="1000" b="1">
                <a:solidFill>
                  <a:schemeClr val="dk1"/>
                </a:solidFill>
                <a:highlight>
                  <a:schemeClr val="lt1"/>
                </a:highlight>
              </a:rPr>
              <a:t>:</a:t>
            </a:r>
            <a:r>
              <a:rPr lang="en" sz="1000"/>
              <a:t> Money raised in unlimited amounts by political parties for party-building purposes. Now largely illegal except for limited contributions to state or local parties for voter registration and get-out-the-vote efforts. (wiki)</a:t>
            </a:r>
            <a:endParaRPr sz="1000"/>
          </a:p>
          <a:p>
            <a:pPr marL="0" lvl="0" indent="0" algn="l" rtl="0">
              <a:lnSpc>
                <a:spcPct val="115000"/>
              </a:lnSpc>
              <a:spcBef>
                <a:spcPts val="1000"/>
              </a:spcBef>
              <a:spcAft>
                <a:spcPts val="0"/>
              </a:spcAft>
              <a:buNone/>
            </a:pPr>
            <a:r>
              <a:rPr lang="en" sz="1000"/>
              <a:t>(10)</a:t>
            </a:r>
            <a:endParaRPr sz="1000"/>
          </a:p>
          <a:p>
            <a:pPr marL="0" lvl="0" indent="0" algn="l" rtl="0">
              <a:lnSpc>
                <a:spcPct val="115000"/>
              </a:lnSpc>
              <a:spcBef>
                <a:spcPts val="1000"/>
              </a:spcBef>
              <a:spcAft>
                <a:spcPts val="0"/>
              </a:spcAft>
              <a:buNone/>
            </a:pPr>
            <a:r>
              <a:rPr lang="en" sz="1000" b="1">
                <a:solidFill>
                  <a:srgbClr val="FF0000"/>
                </a:solidFill>
              </a:rPr>
              <a:t>Hard Money</a:t>
            </a:r>
            <a:r>
              <a:rPr lang="en" sz="1000" b="1">
                <a:solidFill>
                  <a:schemeClr val="dk1"/>
                </a:solidFill>
                <a:highlight>
                  <a:schemeClr val="lt1"/>
                </a:highlight>
              </a:rPr>
              <a:t>:</a:t>
            </a:r>
            <a:r>
              <a:rPr lang="en" sz="1000" b="1">
                <a:solidFill>
                  <a:srgbClr val="FF0000"/>
                </a:solidFill>
              </a:rPr>
              <a:t> </a:t>
            </a:r>
            <a:r>
              <a:rPr lang="en" sz="1000"/>
              <a:t>Political contributions given to a party, candidate, or interest group that are limited in amounts and fully disclosed. Raising such limited funds is harder than raising unlimited funds, hence the term “hard money.” (wiki)</a:t>
            </a:r>
            <a:endParaRPr sz="1000"/>
          </a:p>
          <a:p>
            <a:pPr marL="0" lvl="0" indent="0" algn="l" rtl="0">
              <a:lnSpc>
                <a:spcPct val="115000"/>
              </a:lnSpc>
              <a:spcBef>
                <a:spcPts val="1000"/>
              </a:spcBef>
              <a:spcAft>
                <a:spcPts val="1000"/>
              </a:spcAft>
              <a:buNone/>
            </a:pPr>
            <a:endParaRPr sz="1000" b="1">
              <a:solidFill>
                <a:srgbClr val="FF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128ba30a51_2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128ba30a51_2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128ba30a51_2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128ba30a51_2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28ba30a51_2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28ba30a51_2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28cd38c3d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128cd38c3d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b="1"/>
              <a:t>Keith Hughes</a:t>
            </a:r>
            <a:endParaRPr sz="1400" b="1"/>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The Amendments</a:t>
            </a:r>
            <a:endParaRPr sz="1000" b="1">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Demographics</a:t>
            </a:r>
            <a:endParaRPr sz="1000" b="1">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The Amendment Process</a:t>
            </a:r>
            <a:endParaRPr sz="1000" b="1">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Federalist Paper $10</a:t>
            </a:r>
            <a:endParaRPr sz="1000" b="1">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Loose vs. Strict Construction</a:t>
            </a:r>
            <a:endParaRPr sz="1000" b="1">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The Unwritten Constitution</a:t>
            </a:r>
            <a:endParaRPr sz="1000" b="1">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a:t>-----------------</a:t>
            </a:r>
            <a:endParaRPr sz="1000"/>
          </a:p>
          <a:p>
            <a:pPr marL="0" lvl="0" indent="0" algn="l" rtl="0">
              <a:lnSpc>
                <a:spcPct val="115000"/>
              </a:lnSpc>
              <a:spcBef>
                <a:spcPts val="1000"/>
              </a:spcBef>
              <a:spcAft>
                <a:spcPts val="0"/>
              </a:spcAft>
              <a:buClr>
                <a:schemeClr val="dk1"/>
              </a:buClr>
              <a:buSzPts val="1100"/>
              <a:buFont typeface="Arial"/>
              <a:buNone/>
            </a:pPr>
            <a:r>
              <a:rPr lang="en" sz="1050" b="1"/>
              <a:t>About Keith Hughe (from Wikipedia: April 2016)</a:t>
            </a:r>
            <a:endParaRPr sz="1050" b="1"/>
          </a:p>
          <a:p>
            <a:pPr marL="0" lvl="0" indent="0" algn="l" rtl="0">
              <a:lnSpc>
                <a:spcPct val="115000"/>
              </a:lnSpc>
              <a:spcBef>
                <a:spcPts val="1000"/>
              </a:spcBef>
              <a:spcAft>
                <a:spcPts val="0"/>
              </a:spcAft>
              <a:buClr>
                <a:schemeClr val="dk1"/>
              </a:buClr>
              <a:buSzPts val="1100"/>
              <a:buFont typeface="Arial"/>
              <a:buNone/>
            </a:pPr>
            <a:r>
              <a:rPr lang="en" sz="1050"/>
              <a:t>Keith Jon Hughes is a </a:t>
            </a:r>
            <a:r>
              <a:rPr lang="en" sz="1050">
                <a:uFill>
                  <a:noFill/>
                </a:uFill>
                <a:hlinkClick r:id="rId3"/>
              </a:rPr>
              <a:t>Buffalo</a:t>
            </a:r>
            <a:r>
              <a:rPr lang="en" sz="1050"/>
              <a:t>, New York  teacher and media personality, best known for his </a:t>
            </a:r>
            <a:r>
              <a:rPr lang="en" sz="1050">
                <a:uFill>
                  <a:noFill/>
                </a:uFill>
                <a:hlinkClick r:id="rId4"/>
              </a:rPr>
              <a:t>YouTube</a:t>
            </a:r>
            <a:r>
              <a:rPr lang="en" sz="1050"/>
              <a:t> channel "HipHughes History".</a:t>
            </a:r>
            <a:r>
              <a:rPr lang="en" sz="1400" baseline="30000"/>
              <a:t> </a:t>
            </a:r>
            <a:r>
              <a:rPr lang="en" sz="1050"/>
              <a:t> His YouTube channel has seen millions of views since starting in 2008. Recently Hughes has been a featured historian in two television series about U.S. History, "United Stuff of America" on </a:t>
            </a:r>
            <a:r>
              <a:rPr lang="en" sz="1050">
                <a:uFill>
                  <a:noFill/>
                </a:uFill>
                <a:hlinkClick r:id="rId5"/>
              </a:rPr>
              <a:t>History</a:t>
            </a:r>
            <a:r>
              <a:rPr lang="en" sz="1050"/>
              <a:t> and "America's Most Badass" on </a:t>
            </a:r>
            <a:r>
              <a:rPr lang="en" sz="1050">
                <a:uFill>
                  <a:noFill/>
                </a:uFill>
                <a:hlinkClick r:id="rId6"/>
              </a:rPr>
              <a:t>American Heroes Channel</a:t>
            </a:r>
            <a:r>
              <a:rPr lang="en" sz="1050"/>
              <a:t>.</a:t>
            </a:r>
            <a:endParaRPr sz="1400" baseline="30000">
              <a:uFill>
                <a:noFill/>
              </a:uFill>
              <a:hlinkClick r:id="rId7"/>
            </a:endParaRPr>
          </a:p>
          <a:p>
            <a:pPr marL="0" lvl="0" indent="0" algn="l" rtl="0">
              <a:lnSpc>
                <a:spcPct val="115000"/>
              </a:lnSpc>
              <a:spcBef>
                <a:spcPts val="1700"/>
              </a:spcBef>
              <a:spcAft>
                <a:spcPts val="0"/>
              </a:spcAft>
              <a:buClr>
                <a:schemeClr val="dk1"/>
              </a:buClr>
              <a:buSzPts val="1100"/>
              <a:buFont typeface="Arial"/>
              <a:buNone/>
            </a:pPr>
            <a:r>
              <a:rPr lang="en" sz="1050"/>
              <a:t>Born in the lower Hudson Valley and raised in Putnam Valley, N.Y. In 1994, Keith moved to Buffalo to attend </a:t>
            </a:r>
            <a:r>
              <a:rPr lang="en" sz="1050">
                <a:uFill>
                  <a:noFill/>
                </a:uFill>
                <a:hlinkClick r:id="rId8"/>
              </a:rPr>
              <a:t>Buffalo State College</a:t>
            </a:r>
            <a:r>
              <a:rPr lang="en" sz="1050"/>
              <a:t> where he received his undergraduate degree in Social Studies Education. He went on to receive his master's degree in Educational Technology from the </a:t>
            </a:r>
            <a:r>
              <a:rPr lang="en" sz="1050">
                <a:uFill>
                  <a:noFill/>
                </a:uFill>
                <a:hlinkClick r:id="rId9"/>
              </a:rPr>
              <a:t>University of Buffalo</a:t>
            </a:r>
            <a:r>
              <a:rPr lang="en" sz="1050"/>
              <a:t> in 2006.</a:t>
            </a:r>
            <a:endParaRPr sz="1050"/>
          </a:p>
          <a:p>
            <a:pPr marL="0" lvl="0" indent="0" algn="l" rtl="0">
              <a:lnSpc>
                <a:spcPct val="115000"/>
              </a:lnSpc>
              <a:spcBef>
                <a:spcPts val="1000"/>
              </a:spcBef>
              <a:spcAft>
                <a:spcPts val="0"/>
              </a:spcAft>
              <a:buClr>
                <a:schemeClr val="dk1"/>
              </a:buClr>
              <a:buSzPts val="1100"/>
              <a:buFont typeface="Arial"/>
              <a:buNone/>
            </a:pPr>
            <a:r>
              <a:rPr lang="en" sz="1050"/>
              <a:t>Hughes started teaching full-time in 1999 at </a:t>
            </a:r>
            <a:r>
              <a:rPr lang="en" sz="1050">
                <a:uFill>
                  <a:noFill/>
                </a:uFill>
                <a:hlinkClick r:id="rId10"/>
              </a:rPr>
              <a:t>McKinley High School</a:t>
            </a:r>
            <a:r>
              <a:rPr lang="en" sz="1050"/>
              <a:t>; his focus was teaching U.S. History and Advanced Placement American Government.</a:t>
            </a:r>
            <a:r>
              <a:rPr lang="en" sz="1400" baseline="30000"/>
              <a:t> </a:t>
            </a:r>
            <a:r>
              <a:rPr lang="en" sz="1050"/>
              <a:t> Shortly after the </a:t>
            </a:r>
            <a:r>
              <a:rPr lang="en" sz="1050">
                <a:uFill>
                  <a:noFill/>
                </a:uFill>
                <a:hlinkClick r:id="rId11"/>
              </a:rPr>
              <a:t>September 11 attacks</a:t>
            </a:r>
            <a:r>
              <a:rPr lang="en" sz="1050"/>
              <a:t> Hughes collaborated with his students on his first video, "Wings of Hope".</a:t>
            </a:r>
            <a:r>
              <a:rPr lang="en" sz="1400" baseline="30000"/>
              <a:t> </a:t>
            </a:r>
            <a:r>
              <a:rPr lang="en" sz="1050"/>
              <a:t> The success of this project evolved into bringing in video production and media into his courses.</a:t>
            </a:r>
            <a:endParaRPr sz="1400" baseline="30000"/>
          </a:p>
          <a:p>
            <a:pPr marL="0" lvl="0" indent="0" algn="l" rtl="0">
              <a:lnSpc>
                <a:spcPct val="115000"/>
              </a:lnSpc>
              <a:spcBef>
                <a:spcPts val="1000"/>
              </a:spcBef>
              <a:spcAft>
                <a:spcPts val="0"/>
              </a:spcAft>
              <a:buClr>
                <a:schemeClr val="dk1"/>
              </a:buClr>
              <a:buSzPts val="1100"/>
              <a:buFont typeface="Arial"/>
              <a:buNone/>
            </a:pPr>
            <a:r>
              <a:rPr lang="en" sz="1050"/>
              <a:t>In the fall of 2014, Hughes started a new phase of his teaching career as a Technology Instructional Coach for the Buffalo Public School district, leaving the teaching role he had for the last 15 years. Hughes is still teaching as an adjunct professor of education at the Graduate School of Education at the University of Buffalo.</a:t>
            </a:r>
            <a:endParaRPr sz="1400" baseline="30000"/>
          </a:p>
          <a:p>
            <a:pPr marL="0" lvl="0" indent="0" algn="l" rtl="0">
              <a:lnSpc>
                <a:spcPct val="115000"/>
              </a:lnSpc>
              <a:spcBef>
                <a:spcPts val="1000"/>
              </a:spcBef>
              <a:spcAft>
                <a:spcPts val="0"/>
              </a:spcAft>
              <a:buClr>
                <a:schemeClr val="dk1"/>
              </a:buClr>
              <a:buSzPts val="1100"/>
              <a:buFont typeface="Arial"/>
              <a:buNone/>
            </a:pPr>
            <a:r>
              <a:rPr lang="en" sz="1050"/>
              <a:t>On April 20, 2008; he started his educational YouTube Channel HipHughes History, which focuses on government, politics and history.</a:t>
            </a:r>
            <a:r>
              <a:rPr lang="en" sz="1400" baseline="30000"/>
              <a:t> </a:t>
            </a:r>
            <a:r>
              <a:rPr lang="en" sz="1050"/>
              <a:t> He was recognized by YouTube with an EDU Guru award in 2012.</a:t>
            </a:r>
            <a:endParaRPr/>
          </a:p>
          <a:p>
            <a:pPr marL="0" lvl="0" indent="0" algn="l" rtl="0">
              <a:lnSpc>
                <a:spcPct val="115000"/>
              </a:lnSpc>
              <a:spcBef>
                <a:spcPts val="1000"/>
              </a:spcBef>
              <a:spcAft>
                <a:spcPts val="0"/>
              </a:spcAft>
              <a:buClr>
                <a:schemeClr val="dk1"/>
              </a:buClr>
              <a:buSzPts val="1100"/>
              <a:buFont typeface="Arial"/>
              <a:buNone/>
            </a:pPr>
            <a:r>
              <a:rPr lang="en" sz="1050"/>
              <a:t>Keith has appeared on H2's series, "United Stuff of America" and is currently on the American Heroes Channel's "America's Most Badass".</a:t>
            </a:r>
            <a:r>
              <a:rPr lang="en" sz="1400" baseline="30000"/>
              <a:t> </a:t>
            </a:r>
            <a:r>
              <a:rPr lang="en" sz="1050"/>
              <a:t> In addition he has given numerous professional development seminars and speaking engagements to educators across the country; being an advocate for the teaching profession.</a:t>
            </a:r>
            <a:endParaRPr sz="1050"/>
          </a:p>
          <a:p>
            <a:pPr marL="0" lvl="0" indent="0" algn="l" rtl="0">
              <a:lnSpc>
                <a:spcPct val="115000"/>
              </a:lnSpc>
              <a:spcBef>
                <a:spcPts val="1000"/>
              </a:spcBef>
              <a:spcAft>
                <a:spcPts val="1000"/>
              </a:spcAft>
              <a:buClr>
                <a:schemeClr val="dk1"/>
              </a:buClr>
              <a:buSzPts val="1100"/>
              <a:buFont typeface="Arial"/>
              <a:buNone/>
            </a:pPr>
            <a:endParaRPr sz="10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128a411855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128a41185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FF"/>
                </a:solidFill>
              </a:rPr>
              <a:t>Clauses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Free Exercise Clause</a:t>
            </a:r>
            <a:r>
              <a:rPr lang="en" sz="1000" b="1"/>
              <a:t>:</a:t>
            </a:r>
            <a:r>
              <a:rPr lang="en" sz="1000"/>
              <a:t> </a:t>
            </a:r>
            <a:r>
              <a:rPr lang="en" sz="1000">
                <a:solidFill>
                  <a:schemeClr val="dk1"/>
                </a:solidFill>
              </a:rPr>
              <a:t>First Amendment requirement that law cannot prevent free exercise of religion. (5)</a:t>
            </a:r>
            <a:endParaRPr sz="1000"/>
          </a:p>
          <a:p>
            <a:pPr marL="0" lvl="0" indent="0" algn="l" rtl="0">
              <a:lnSpc>
                <a:spcPct val="115000"/>
              </a:lnSpc>
              <a:spcBef>
                <a:spcPts val="1000"/>
              </a:spcBef>
              <a:spcAft>
                <a:spcPts val="0"/>
              </a:spcAft>
              <a:buNone/>
            </a:pPr>
            <a:r>
              <a:rPr lang="en" sz="1000" b="1">
                <a:solidFill>
                  <a:srgbClr val="FF0000"/>
                </a:solidFill>
              </a:rPr>
              <a:t>Establishment Clause</a:t>
            </a:r>
            <a:r>
              <a:rPr lang="en" sz="1000" b="1">
                <a:solidFill>
                  <a:schemeClr val="dk1"/>
                </a:solidFill>
                <a:highlight>
                  <a:schemeClr val="lt1"/>
                </a:highlight>
              </a:rPr>
              <a:t>:</a:t>
            </a:r>
            <a:r>
              <a:rPr lang="en" sz="1000"/>
              <a:t> </a:t>
            </a:r>
            <a:r>
              <a:rPr lang="en" sz="1000">
                <a:solidFill>
                  <a:schemeClr val="dk1"/>
                </a:solidFill>
              </a:rPr>
              <a:t>First Amendment ban on laws “respecting an establishment of religion.” (5)</a:t>
            </a:r>
            <a:endParaRPr sz="1000">
              <a:solidFill>
                <a:schemeClr val="dk1"/>
              </a:solidFill>
            </a:endParaRPr>
          </a:p>
          <a:p>
            <a:pPr marL="0" lvl="0" indent="0" algn="l" rtl="0">
              <a:lnSpc>
                <a:spcPct val="115000"/>
              </a:lnSpc>
              <a:spcBef>
                <a:spcPts val="1000"/>
              </a:spcBef>
              <a:spcAft>
                <a:spcPts val="0"/>
              </a:spcAft>
              <a:buNone/>
            </a:pPr>
            <a:r>
              <a:rPr lang="en" sz="1000" b="1">
                <a:solidFill>
                  <a:srgbClr val="FF0000"/>
                </a:solidFill>
              </a:rPr>
              <a:t>Due Process Clause</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Reserved Powers Clause</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Equal Protection Clause</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Free Speech Clause</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Implied Powers (aka Necessary and Proper) Clause</a:t>
            </a:r>
            <a:r>
              <a:rPr lang="en" sz="1000" b="1">
                <a:solidFill>
                  <a:schemeClr val="dk1"/>
                </a:solidFill>
                <a:highlight>
                  <a:schemeClr val="lt1"/>
                </a:highlight>
              </a:rPr>
              <a:t>:</a:t>
            </a:r>
            <a:r>
              <a:rPr lang="en" sz="1000" b="1">
                <a:solidFill>
                  <a:srgbClr val="FF0000"/>
                </a:solidFill>
              </a:rPr>
              <a:t> </a:t>
            </a:r>
            <a:r>
              <a:rPr lang="en" sz="1000">
                <a:solidFill>
                  <a:schemeClr val="dk1"/>
                </a:solidFill>
              </a:rPr>
              <a:t>Section of the Constitution allowing Congress to pass all laws “necessary and proper” to its duties, and which has permitted Congress to exercise powers not specifically given to it (enumerated) by the Constitution.</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Commerce Clause</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400" b="1">
                <a:solidFill>
                  <a:srgbClr val="0000FF"/>
                </a:solidFill>
              </a:rPr>
              <a:t>Famous Written Works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Declaration of Independence</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Articles of Confederation</a:t>
            </a:r>
            <a:r>
              <a:rPr lang="en" sz="1000" b="1">
                <a:solidFill>
                  <a:schemeClr val="dk1"/>
                </a:solidFill>
                <a:highlight>
                  <a:schemeClr val="lt1"/>
                </a:highlight>
              </a:rPr>
              <a:t>:</a:t>
            </a:r>
            <a:r>
              <a:rPr lang="en" sz="1000">
                <a:solidFill>
                  <a:schemeClr val="dk1"/>
                </a:solidFill>
              </a:rPr>
              <a:t> A weak constitution that governed America during the Revolutionary War. (2)</a:t>
            </a:r>
            <a:endParaRPr sz="1000">
              <a:solidFill>
                <a:schemeClr val="dk1"/>
              </a:solidFill>
            </a:endParaRPr>
          </a:p>
          <a:p>
            <a:pPr marL="0" lvl="0" indent="0" algn="l" rtl="0">
              <a:lnSpc>
                <a:spcPct val="115000"/>
              </a:lnSpc>
              <a:spcBef>
                <a:spcPts val="1000"/>
              </a:spcBef>
              <a:spcAft>
                <a:spcPts val="0"/>
              </a:spcAft>
              <a:buNone/>
            </a:pPr>
            <a:r>
              <a:rPr lang="en" sz="1000" b="1">
                <a:solidFill>
                  <a:srgbClr val="FF0000"/>
                </a:solidFill>
              </a:rPr>
              <a:t>Constitution</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Federalist Papers</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Bill of Rights</a:t>
            </a:r>
            <a:r>
              <a:rPr lang="en" sz="1000" b="1">
                <a:solidFill>
                  <a:schemeClr val="dk1"/>
                </a:solidFill>
                <a:highlight>
                  <a:schemeClr val="lt1"/>
                </a:highlight>
              </a:rPr>
              <a:t>:</a:t>
            </a:r>
            <a:r>
              <a:rPr lang="en" sz="1000">
                <a:solidFill>
                  <a:schemeClr val="dk1"/>
                </a:solidFill>
              </a:rPr>
              <a:t> First ten amendments to the Constitution. (2)</a:t>
            </a:r>
            <a:endParaRPr sz="1000">
              <a:solidFill>
                <a:schemeClr val="dk1"/>
              </a:solidFill>
            </a:endParaRPr>
          </a:p>
          <a:p>
            <a:pPr marL="0" lvl="0" indent="0" algn="l" rtl="0">
              <a:lnSpc>
                <a:spcPct val="115000"/>
              </a:lnSpc>
              <a:spcBef>
                <a:spcPts val="1000"/>
              </a:spcBef>
              <a:spcAft>
                <a:spcPts val="0"/>
              </a:spcAft>
              <a:buNone/>
            </a:pPr>
            <a:r>
              <a:rPr lang="en" sz="1400" b="1">
                <a:solidFill>
                  <a:srgbClr val="0000FF"/>
                </a:solidFill>
              </a:rPr>
              <a:t>The Philadelphia Convention</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Virginia Plan</a:t>
            </a:r>
            <a:r>
              <a:rPr lang="en" sz="1000" b="1">
                <a:solidFill>
                  <a:schemeClr val="dk1"/>
                </a:solidFill>
                <a:highlight>
                  <a:schemeClr val="lt1"/>
                </a:highlight>
              </a:rPr>
              <a:t>:</a:t>
            </a:r>
            <a:r>
              <a:rPr lang="en" sz="1000">
                <a:solidFill>
                  <a:schemeClr val="dk1"/>
                </a:solidFill>
              </a:rPr>
              <a:t> Proposal to create a strong national government. (2)</a:t>
            </a:r>
            <a:endParaRPr sz="1000">
              <a:solidFill>
                <a:schemeClr val="dk1"/>
              </a:solidFill>
            </a:endParaRPr>
          </a:p>
          <a:p>
            <a:pPr marL="0" lvl="0" indent="0" algn="l" rtl="0">
              <a:lnSpc>
                <a:spcPct val="115000"/>
              </a:lnSpc>
              <a:spcBef>
                <a:spcPts val="1000"/>
              </a:spcBef>
              <a:spcAft>
                <a:spcPts val="0"/>
              </a:spcAft>
              <a:buNone/>
            </a:pPr>
            <a:r>
              <a:rPr lang="en" sz="1000" b="1">
                <a:solidFill>
                  <a:srgbClr val="FF0000"/>
                </a:solidFill>
              </a:rPr>
              <a:t>New Jersey Plan</a:t>
            </a:r>
            <a:r>
              <a:rPr lang="en" sz="1000" b="1">
                <a:solidFill>
                  <a:schemeClr val="dk1"/>
                </a:solidFill>
                <a:highlight>
                  <a:schemeClr val="lt1"/>
                </a:highlight>
              </a:rPr>
              <a:t>:</a:t>
            </a:r>
            <a:r>
              <a:rPr lang="en" sz="1000">
                <a:solidFill>
                  <a:schemeClr val="dk1"/>
                </a:solidFill>
              </a:rPr>
              <a:t> Proposal to create a weak national government. (2)</a:t>
            </a:r>
            <a:endParaRPr sz="1000">
              <a:solidFill>
                <a:schemeClr val="dk1"/>
              </a:solidFill>
            </a:endParaRPr>
          </a:p>
          <a:p>
            <a:pPr marL="0" lvl="0" indent="0" algn="l" rtl="0">
              <a:lnSpc>
                <a:spcPct val="115000"/>
              </a:lnSpc>
              <a:spcBef>
                <a:spcPts val="1000"/>
              </a:spcBef>
              <a:spcAft>
                <a:spcPts val="0"/>
              </a:spcAft>
              <a:buNone/>
            </a:pPr>
            <a:r>
              <a:rPr lang="en" sz="1000" b="1">
                <a:solidFill>
                  <a:srgbClr val="FF0000"/>
                </a:solidFill>
              </a:rPr>
              <a:t>Great Compromise</a:t>
            </a:r>
            <a:r>
              <a:rPr lang="en" sz="1000" b="1">
                <a:solidFill>
                  <a:schemeClr val="dk1"/>
                </a:solidFill>
                <a:highlight>
                  <a:schemeClr val="lt1"/>
                </a:highlight>
              </a:rPr>
              <a:t>:</a:t>
            </a:r>
            <a:r>
              <a:rPr lang="en" sz="1000">
                <a:solidFill>
                  <a:schemeClr val="dk1"/>
                </a:solidFill>
              </a:rPr>
              <a:t> Plan to have a popularly elected House based on state population and a state-selected Senate, with two members for each state. (2)</a:t>
            </a:r>
            <a:endParaRPr sz="1000">
              <a:solidFill>
                <a:schemeClr val="dk1"/>
              </a:solidFill>
            </a:endParaRPr>
          </a:p>
          <a:p>
            <a:pPr marL="0" lvl="0" indent="0" algn="l" rtl="0">
              <a:lnSpc>
                <a:spcPct val="115000"/>
              </a:lnSpc>
              <a:spcBef>
                <a:spcPts val="1000"/>
              </a:spcBef>
              <a:spcAft>
                <a:spcPts val="0"/>
              </a:spcAft>
              <a:buNone/>
            </a:pPr>
            <a:r>
              <a:rPr lang="en" sz="1400" b="1">
                <a:solidFill>
                  <a:srgbClr val="0000FF"/>
                </a:solidFill>
              </a:rPr>
              <a:t>Mandates </a:t>
            </a:r>
            <a:r>
              <a:rPr lang="en" sz="1000">
                <a:solidFill>
                  <a:schemeClr val="dk1"/>
                </a:solidFill>
              </a:rPr>
              <a:t>Terms set by the national government that states must meet whether or not they accept federal grants.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Funded Mandate</a:t>
            </a:r>
            <a:r>
              <a:rPr lang="en" sz="1000" b="1">
                <a:solidFill>
                  <a:schemeClr val="dk1"/>
                </a:solidFill>
                <a:highlight>
                  <a:schemeClr val="lt1"/>
                </a:highlight>
              </a:rPr>
              <a:t>:</a:t>
            </a:r>
            <a:r>
              <a:rPr lang="en" sz="1000" b="1">
                <a:solidFill>
                  <a:srgbClr val="FF0000"/>
                </a:solidFill>
              </a:rPr>
              <a:t> </a:t>
            </a:r>
            <a:r>
              <a:rPr lang="en" sz="1000">
                <a:solidFill>
                  <a:srgbClr val="222222"/>
                </a:solidFill>
              </a:rPr>
              <a:t>An funded mandate is a statute or regulation that requires a state or local government to perform certain actions, with money provided for fulfilling the requirements.</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Unfunded Mandate</a:t>
            </a:r>
            <a:r>
              <a:rPr lang="en" sz="1000" b="1">
                <a:solidFill>
                  <a:schemeClr val="dk1"/>
                </a:solidFill>
                <a:highlight>
                  <a:schemeClr val="lt1"/>
                </a:highlight>
              </a:rPr>
              <a:t>:</a:t>
            </a:r>
            <a:r>
              <a:rPr lang="en" sz="1000" b="1">
                <a:solidFill>
                  <a:srgbClr val="FF0000"/>
                </a:solidFill>
              </a:rPr>
              <a:t> </a:t>
            </a:r>
            <a:r>
              <a:rPr lang="en" sz="1000">
                <a:solidFill>
                  <a:srgbClr val="222222"/>
                </a:solidFill>
              </a:rPr>
              <a:t>An unfunded mandate is a statute or regulation that requires a state or local government to perform certain actions, with no money provided for fulfilling the requirements. Public individuals or organizations can also be required to fulfill public mandates. (Wiki)</a:t>
            </a:r>
            <a:endParaRPr sz="1000">
              <a:solidFill>
                <a:srgbClr val="222222"/>
              </a:solidFill>
            </a:endParaRPr>
          </a:p>
          <a:p>
            <a:pPr marL="0" lvl="0" indent="0" algn="l" rtl="0">
              <a:lnSpc>
                <a:spcPct val="115000"/>
              </a:lnSpc>
              <a:spcBef>
                <a:spcPts val="1000"/>
              </a:spcBef>
              <a:spcAft>
                <a:spcPts val="0"/>
              </a:spcAft>
              <a:buNone/>
            </a:pPr>
            <a:r>
              <a:rPr lang="en" sz="1400" b="1">
                <a:solidFill>
                  <a:srgbClr val="0000FF"/>
                </a:solidFill>
              </a:rPr>
              <a:t>Types of Democracy</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Direct Democracy</a:t>
            </a:r>
            <a:r>
              <a:rPr lang="en" sz="1000" b="1">
                <a:solidFill>
                  <a:schemeClr val="dk1"/>
                </a:solidFill>
                <a:highlight>
                  <a:schemeClr val="lt1"/>
                </a:highlight>
              </a:rPr>
              <a:t>:</a:t>
            </a:r>
            <a:r>
              <a:rPr lang="en" sz="1000">
                <a:solidFill>
                  <a:schemeClr val="dk1"/>
                </a:solidFill>
              </a:rPr>
              <a:t> A government in which all or most citizens participate directly. (1)</a:t>
            </a:r>
            <a:endParaRPr sz="1000">
              <a:solidFill>
                <a:schemeClr val="dk1"/>
              </a:solidFill>
            </a:endParaRPr>
          </a:p>
          <a:p>
            <a:pPr marL="0" lvl="0" indent="0" algn="l" rtl="0">
              <a:lnSpc>
                <a:spcPct val="115000"/>
              </a:lnSpc>
              <a:spcBef>
                <a:spcPts val="1000"/>
              </a:spcBef>
              <a:spcAft>
                <a:spcPts val="0"/>
              </a:spcAft>
              <a:buNone/>
            </a:pPr>
            <a:r>
              <a:rPr lang="en" sz="1000" b="1">
                <a:solidFill>
                  <a:srgbClr val="FF0000"/>
                </a:solidFill>
              </a:rPr>
              <a:t>Representative Democracy</a:t>
            </a:r>
            <a:r>
              <a:rPr lang="en" sz="1000" b="1">
                <a:solidFill>
                  <a:schemeClr val="dk1"/>
                </a:solidFill>
                <a:highlight>
                  <a:schemeClr val="lt1"/>
                </a:highlight>
              </a:rPr>
              <a:t>:</a:t>
            </a:r>
            <a:r>
              <a:rPr lang="en" sz="1000">
                <a:solidFill>
                  <a:schemeClr val="dk1"/>
                </a:solidFill>
              </a:rPr>
              <a:t> A government in which leaders make decisions by winning a competitive struggle for the popular vote. (1)</a:t>
            </a:r>
            <a:endParaRPr sz="1000">
              <a:solidFill>
                <a:schemeClr val="dk1"/>
              </a:solidFill>
            </a:endParaRPr>
          </a:p>
          <a:p>
            <a:pPr marL="0" lvl="0" indent="0" algn="l" rtl="0">
              <a:lnSpc>
                <a:spcPct val="115000"/>
              </a:lnSpc>
              <a:spcBef>
                <a:spcPts val="1000"/>
              </a:spcBef>
              <a:spcAft>
                <a:spcPts val="0"/>
              </a:spcAft>
              <a:buNone/>
            </a:pPr>
            <a:r>
              <a:rPr lang="en" sz="1400" b="1">
                <a:solidFill>
                  <a:srgbClr val="0000FF"/>
                </a:solidFill>
              </a:rPr>
              <a:t>Political Ideology</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Liberal</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Conservative</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0" lvl="0" indent="0" algn="l" rtl="0">
              <a:lnSpc>
                <a:spcPct val="115000"/>
              </a:lnSpc>
              <a:spcBef>
                <a:spcPts val="1000"/>
              </a:spcBef>
              <a:spcAft>
                <a:spcPts val="1000"/>
              </a:spcAft>
              <a:buNone/>
            </a:pPr>
            <a:r>
              <a:rPr lang="en" sz="1000" b="1">
                <a:solidFill>
                  <a:srgbClr val="FF0000"/>
                </a:solidFill>
              </a:rPr>
              <a:t>Moderates</a:t>
            </a:r>
            <a:r>
              <a:rPr lang="en" sz="1000" b="1">
                <a:solidFill>
                  <a:schemeClr val="dk1"/>
                </a:solidFill>
                <a:highlight>
                  <a:schemeClr val="lt1"/>
                </a:highlight>
              </a:rPr>
              <a:t>:</a:t>
            </a:r>
            <a:endParaRPr sz="1000" b="1">
              <a:solidFill>
                <a:srgbClr val="FF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128b4bc4a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128b4bc4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FF"/>
                </a:solidFill>
              </a:rPr>
              <a:t>Systems of Government</a:t>
            </a:r>
            <a:endParaRPr sz="1400" b="1">
              <a:solidFill>
                <a:srgbClr val="0000FF"/>
              </a:solidFill>
            </a:endParaRPr>
          </a:p>
          <a:p>
            <a:pPr marL="0" lvl="0" indent="0" algn="l" rtl="0">
              <a:lnSpc>
                <a:spcPct val="115000"/>
              </a:lnSpc>
              <a:spcBef>
                <a:spcPts val="1000"/>
              </a:spcBef>
              <a:spcAft>
                <a:spcPts val="0"/>
              </a:spcAft>
              <a:buNone/>
            </a:pPr>
            <a:r>
              <a:rPr lang="en" sz="1000" b="1">
                <a:solidFill>
                  <a:srgbClr val="FF9900"/>
                </a:solidFill>
                <a:highlight>
                  <a:srgbClr val="FFFFFF"/>
                </a:highlight>
              </a:rPr>
              <a:t>Confederate System of Government</a:t>
            </a:r>
            <a:r>
              <a:rPr lang="en" sz="1000" b="1">
                <a:solidFill>
                  <a:schemeClr val="dk1"/>
                </a:solidFill>
                <a:highlight>
                  <a:schemeClr val="lt1"/>
                </a:highlight>
              </a:rPr>
              <a:t>:</a:t>
            </a:r>
            <a:r>
              <a:rPr lang="en" sz="1000" b="1">
                <a:solidFill>
                  <a:srgbClr val="FF9900"/>
                </a:solidFill>
                <a:highlight>
                  <a:srgbClr val="FFFFFF"/>
                </a:highlight>
              </a:rPr>
              <a:t> </a:t>
            </a:r>
            <a:r>
              <a:rPr lang="en" sz="1000">
                <a:solidFill>
                  <a:srgbClr val="222222"/>
                </a:solidFill>
                <a:highlight>
                  <a:schemeClr val="lt1"/>
                </a:highlight>
              </a:rPr>
              <a:t>When the state governments have more power/control than the federal government</a:t>
            </a:r>
            <a:endParaRPr sz="1000" b="1">
              <a:solidFill>
                <a:srgbClr val="FF9900"/>
              </a:solidFill>
              <a:highlight>
                <a:srgbClr val="FFFFFF"/>
              </a:highlight>
            </a:endParaRPr>
          </a:p>
          <a:p>
            <a:pPr marL="0" lvl="0" indent="0" algn="l" rtl="0">
              <a:lnSpc>
                <a:spcPct val="115000"/>
              </a:lnSpc>
              <a:spcBef>
                <a:spcPts val="1000"/>
              </a:spcBef>
              <a:spcAft>
                <a:spcPts val="0"/>
              </a:spcAft>
              <a:buNone/>
            </a:pPr>
            <a:r>
              <a:rPr lang="en" sz="1000" b="1">
                <a:solidFill>
                  <a:srgbClr val="FF9900"/>
                </a:solidFill>
                <a:highlight>
                  <a:srgbClr val="FFFFFF"/>
                </a:highlight>
              </a:rPr>
              <a:t>Unitary System of Government</a:t>
            </a:r>
            <a:r>
              <a:rPr lang="en" sz="1000" b="1">
                <a:solidFill>
                  <a:schemeClr val="dk1"/>
                </a:solidFill>
                <a:highlight>
                  <a:schemeClr val="lt1"/>
                </a:highlight>
              </a:rPr>
              <a:t>:</a:t>
            </a:r>
            <a:r>
              <a:rPr lang="en" sz="1000" b="1">
                <a:solidFill>
                  <a:srgbClr val="FF9900"/>
                </a:solidFill>
                <a:highlight>
                  <a:srgbClr val="FFFFFF"/>
                </a:highlight>
              </a:rPr>
              <a:t> </a:t>
            </a:r>
            <a:r>
              <a:rPr lang="en" sz="1000">
                <a:solidFill>
                  <a:srgbClr val="222222"/>
                </a:solidFill>
                <a:highlight>
                  <a:schemeClr val="lt1"/>
                </a:highlight>
              </a:rPr>
              <a:t>When the federal government has more power/control than the state governments</a:t>
            </a:r>
            <a:endParaRPr sz="1000" b="1">
              <a:solidFill>
                <a:srgbClr val="FF9900"/>
              </a:solidFill>
              <a:highlight>
                <a:srgbClr val="FFFFFF"/>
              </a:highlight>
            </a:endParaRPr>
          </a:p>
          <a:p>
            <a:pPr marL="0" lvl="0" indent="0" algn="l" rtl="0">
              <a:lnSpc>
                <a:spcPct val="115000"/>
              </a:lnSpc>
              <a:spcBef>
                <a:spcPts val="1000"/>
              </a:spcBef>
              <a:spcAft>
                <a:spcPts val="0"/>
              </a:spcAft>
              <a:buNone/>
            </a:pPr>
            <a:r>
              <a:rPr lang="en" sz="1000" b="1">
                <a:solidFill>
                  <a:srgbClr val="FF9900"/>
                </a:solidFill>
                <a:highlight>
                  <a:srgbClr val="FFFFFF"/>
                </a:highlight>
              </a:rPr>
              <a:t>Federal System of Government</a:t>
            </a:r>
            <a:r>
              <a:rPr lang="en" sz="1000" b="1">
                <a:solidFill>
                  <a:schemeClr val="dk1"/>
                </a:solidFill>
                <a:highlight>
                  <a:schemeClr val="lt1"/>
                </a:highlight>
              </a:rPr>
              <a:t>:</a:t>
            </a:r>
            <a:r>
              <a:rPr lang="en" sz="1000" b="1">
                <a:solidFill>
                  <a:srgbClr val="FF9900"/>
                </a:solidFill>
                <a:highlight>
                  <a:srgbClr val="FFFFFF"/>
                </a:highlight>
              </a:rPr>
              <a:t> </a:t>
            </a:r>
            <a:r>
              <a:rPr lang="en" sz="1000">
                <a:solidFill>
                  <a:srgbClr val="222222"/>
                </a:solidFill>
                <a:highlight>
                  <a:schemeClr val="lt1"/>
                </a:highlight>
              </a:rPr>
              <a:t>When the federal and state governments share some power, but also have their own powers.</a:t>
            </a:r>
            <a:endParaRPr sz="1000" b="1">
              <a:solidFill>
                <a:srgbClr val="FF9900"/>
              </a:solidFill>
              <a:highlight>
                <a:srgbClr val="FFFFFF"/>
              </a:highlight>
            </a:endParaRPr>
          </a:p>
          <a:p>
            <a:pPr marL="0" lvl="0" indent="0" algn="l" rtl="0">
              <a:lnSpc>
                <a:spcPct val="115000"/>
              </a:lnSpc>
              <a:spcBef>
                <a:spcPts val="1000"/>
              </a:spcBef>
              <a:spcAft>
                <a:spcPts val="0"/>
              </a:spcAft>
              <a:buNone/>
            </a:pPr>
            <a:r>
              <a:rPr lang="en" sz="1400" b="1">
                <a:solidFill>
                  <a:srgbClr val="0000FF"/>
                </a:solidFill>
              </a:rPr>
              <a:t>Grants in Aid </a:t>
            </a:r>
            <a:r>
              <a:rPr lang="en" sz="1000">
                <a:solidFill>
                  <a:schemeClr val="dk1"/>
                </a:solidFill>
              </a:rPr>
              <a:t>Money given by the national government to the states.</a:t>
            </a:r>
            <a:endParaRPr sz="1000" b="1">
              <a:solidFill>
                <a:srgbClr val="0000FF"/>
              </a:solidFill>
            </a:endParaRPr>
          </a:p>
          <a:p>
            <a:pPr marL="0" lvl="0" indent="0" algn="l" rtl="0">
              <a:lnSpc>
                <a:spcPct val="115000"/>
              </a:lnSpc>
              <a:spcBef>
                <a:spcPts val="1000"/>
              </a:spcBef>
              <a:spcAft>
                <a:spcPts val="0"/>
              </a:spcAft>
              <a:buNone/>
            </a:pPr>
            <a:r>
              <a:rPr lang="en" sz="1000" b="1">
                <a:solidFill>
                  <a:srgbClr val="FF9900"/>
                </a:solidFill>
                <a:highlight>
                  <a:srgbClr val="FFFFFF"/>
                </a:highlight>
              </a:rPr>
              <a:t>Block Grant</a:t>
            </a:r>
            <a:r>
              <a:rPr lang="en" sz="1000" b="1">
                <a:solidFill>
                  <a:schemeClr val="dk1"/>
                </a:solidFill>
                <a:highlight>
                  <a:schemeClr val="lt1"/>
                </a:highlight>
              </a:rPr>
              <a:t>:</a:t>
            </a:r>
            <a:r>
              <a:rPr lang="en" sz="1000" b="1">
                <a:solidFill>
                  <a:srgbClr val="FF9900"/>
                </a:solidFill>
                <a:highlight>
                  <a:srgbClr val="FFFFFF"/>
                </a:highlight>
              </a:rPr>
              <a:t> </a:t>
            </a:r>
            <a:r>
              <a:rPr lang="en" sz="1000">
                <a:solidFill>
                  <a:srgbClr val="222222"/>
                </a:solidFill>
                <a:highlight>
                  <a:srgbClr val="FFFFFF"/>
                </a:highlight>
              </a:rPr>
              <a:t>a </a:t>
            </a:r>
            <a:r>
              <a:rPr lang="en" sz="1000">
                <a:solidFill>
                  <a:srgbClr val="222222"/>
                </a:solidFill>
              </a:rPr>
              <a:t>block grant</a:t>
            </a:r>
            <a:r>
              <a:rPr lang="en" sz="1000">
                <a:solidFill>
                  <a:srgbClr val="222222"/>
                </a:solidFill>
                <a:highlight>
                  <a:srgbClr val="FFFFFF"/>
                </a:highlight>
              </a:rPr>
              <a:t> is a large sum of money granted by the national government to a regional government with only general provisions as to the way it is to be spent, in contrast to a categor</a:t>
            </a:r>
            <a:r>
              <a:rPr lang="en" sz="1000" b="1">
                <a:solidFill>
                  <a:srgbClr val="222222"/>
                </a:solidFill>
                <a:highlight>
                  <a:srgbClr val="FFFFFF"/>
                </a:highlight>
              </a:rPr>
              <a:t>ical </a:t>
            </a:r>
            <a:r>
              <a:rPr lang="en" sz="1000">
                <a:solidFill>
                  <a:srgbClr val="222222"/>
                </a:solidFill>
              </a:rPr>
              <a:t>grant</a:t>
            </a:r>
            <a:r>
              <a:rPr lang="en" sz="1000">
                <a:solidFill>
                  <a:srgbClr val="222222"/>
                </a:solidFill>
                <a:highlight>
                  <a:srgbClr val="FFFFFF"/>
                </a:highlight>
              </a:rPr>
              <a:t>, which has stricter and specific provisions on the way it is to be spent. (Wiki)</a:t>
            </a:r>
            <a:endParaRPr sz="1000" b="1">
              <a:solidFill>
                <a:srgbClr val="FF99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Categorical Grants</a:t>
            </a:r>
            <a:r>
              <a:rPr lang="en" sz="1000" b="1">
                <a:solidFill>
                  <a:schemeClr val="dk1"/>
                </a:solidFill>
                <a:highlight>
                  <a:schemeClr val="lt1"/>
                </a:highlight>
              </a:rPr>
              <a:t>:</a:t>
            </a:r>
            <a:r>
              <a:rPr lang="en" sz="1000">
                <a:highlight>
                  <a:srgbClr val="FFFFFF"/>
                </a:highlight>
              </a:rPr>
              <a:t> Federal grants for specific purposes, such as building an airport. (3)</a:t>
            </a:r>
            <a:endParaRPr sz="1000">
              <a:highlight>
                <a:srgbClr val="FFFFFF"/>
              </a:highlight>
            </a:endParaRPr>
          </a:p>
          <a:p>
            <a:pPr marL="0" marR="50800" lvl="0" indent="0" algn="l" rtl="0">
              <a:lnSpc>
                <a:spcPct val="115000"/>
              </a:lnSpc>
              <a:spcBef>
                <a:spcPts val="1000"/>
              </a:spcBef>
              <a:spcAft>
                <a:spcPts val="0"/>
              </a:spcAft>
              <a:buNone/>
            </a:pPr>
            <a:r>
              <a:rPr lang="en" sz="1400" b="1">
                <a:solidFill>
                  <a:srgbClr val="0000FF"/>
                </a:solidFill>
              </a:rPr>
              <a:t>Culture War</a:t>
            </a:r>
            <a:endParaRPr sz="1400" b="1">
              <a:solidFill>
                <a:srgbClr val="0000FF"/>
              </a:solidFill>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Progressive View</a:t>
            </a:r>
            <a:r>
              <a:rPr lang="en" sz="1000" b="1">
                <a:solidFill>
                  <a:schemeClr val="dk1"/>
                </a:solidFill>
                <a:highlight>
                  <a:schemeClr val="lt1"/>
                </a:highlight>
              </a:rPr>
              <a:t>:</a:t>
            </a:r>
            <a:r>
              <a:rPr lang="en" sz="1000">
                <a:highlight>
                  <a:srgbClr val="FFFFFF"/>
                </a:highlight>
              </a:rPr>
              <a:t>A belief that personal freedom and solving social problems are more important than religion. (4)</a:t>
            </a:r>
            <a:endParaRPr sz="1000">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Orthodox View</a:t>
            </a:r>
            <a:r>
              <a:rPr lang="en" sz="1000" b="1">
                <a:solidFill>
                  <a:schemeClr val="dk1"/>
                </a:solidFill>
                <a:highlight>
                  <a:schemeClr val="lt1"/>
                </a:highlight>
              </a:rPr>
              <a:t>:</a:t>
            </a:r>
            <a:r>
              <a:rPr lang="en" sz="1000">
                <a:highlight>
                  <a:srgbClr val="FFFFFF"/>
                </a:highlight>
              </a:rPr>
              <a:t> A belief that morality and religion ought to be of decisive importance. (4)</a:t>
            </a:r>
            <a:endParaRPr sz="1000">
              <a:highlight>
                <a:srgbClr val="FFFFFF"/>
              </a:highlight>
            </a:endParaRPr>
          </a:p>
          <a:p>
            <a:pPr marL="0" marR="50800" lvl="0" indent="0" algn="l" rtl="0">
              <a:lnSpc>
                <a:spcPct val="115000"/>
              </a:lnSpc>
              <a:spcBef>
                <a:spcPts val="1000"/>
              </a:spcBef>
              <a:spcAft>
                <a:spcPts val="0"/>
              </a:spcAft>
              <a:buNone/>
            </a:pPr>
            <a:r>
              <a:rPr lang="en" sz="1400" b="1">
                <a:solidFill>
                  <a:srgbClr val="0000FF"/>
                </a:solidFill>
              </a:rPr>
              <a:t>Tickets</a:t>
            </a:r>
            <a:endParaRPr sz="1400" b="1">
              <a:solidFill>
                <a:srgbClr val="0000FF"/>
              </a:solidFill>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Straight Ticket</a:t>
            </a:r>
            <a:r>
              <a:rPr lang="en" sz="1000" b="1">
                <a:solidFill>
                  <a:schemeClr val="dk1"/>
                </a:solidFill>
                <a:highlight>
                  <a:schemeClr val="lt1"/>
                </a:highlight>
              </a:rPr>
              <a:t>:</a:t>
            </a:r>
            <a:r>
              <a:rPr lang="en" sz="1000">
                <a:highlight>
                  <a:srgbClr val="FFFFFF"/>
                </a:highlight>
              </a:rPr>
              <a:t> Voting for candidates of the same party. (9)</a:t>
            </a:r>
            <a:endParaRPr sz="1000">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Split Ticket</a:t>
            </a:r>
            <a:r>
              <a:rPr lang="en" sz="1000" b="1">
                <a:solidFill>
                  <a:schemeClr val="dk1"/>
                </a:solidFill>
                <a:highlight>
                  <a:schemeClr val="lt1"/>
                </a:highlight>
              </a:rPr>
              <a:t>:</a:t>
            </a:r>
            <a:r>
              <a:rPr lang="en" sz="1000">
                <a:highlight>
                  <a:srgbClr val="FFFFFF"/>
                </a:highlight>
              </a:rPr>
              <a:t> Voting for candidates of different parties for various offices in the same election. (9)</a:t>
            </a:r>
            <a:endParaRPr sz="1000">
              <a:highlight>
                <a:srgbClr val="FFFFFF"/>
              </a:highlight>
            </a:endParaRPr>
          </a:p>
          <a:p>
            <a:pPr marL="0" marR="50800" lvl="0" indent="0" algn="l" rtl="0">
              <a:lnSpc>
                <a:spcPct val="115000"/>
              </a:lnSpc>
              <a:spcBef>
                <a:spcPts val="1000"/>
              </a:spcBef>
              <a:spcAft>
                <a:spcPts val="0"/>
              </a:spcAft>
              <a:buNone/>
            </a:pPr>
            <a:r>
              <a:rPr lang="en" sz="1400" b="1">
                <a:solidFill>
                  <a:srgbClr val="0000FF"/>
                </a:solidFill>
              </a:rPr>
              <a:t>Drawing District Lines</a:t>
            </a:r>
            <a:endParaRPr sz="1400" b="1">
              <a:solidFill>
                <a:srgbClr val="0000FF"/>
              </a:solidFill>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Census</a:t>
            </a:r>
            <a:r>
              <a:rPr lang="en" sz="1000" b="1">
                <a:solidFill>
                  <a:schemeClr val="dk1"/>
                </a:solidFill>
                <a:highlight>
                  <a:schemeClr val="lt1"/>
                </a:highlight>
              </a:rPr>
              <a:t>:</a:t>
            </a:r>
            <a:endParaRPr sz="1000">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Apportionment/ Reapportionment</a:t>
            </a:r>
            <a:r>
              <a:rPr lang="en" sz="1000" b="1">
                <a:solidFill>
                  <a:schemeClr val="dk1"/>
                </a:solidFill>
                <a:highlight>
                  <a:schemeClr val="lt1"/>
                </a:highlight>
              </a:rPr>
              <a:t>:</a:t>
            </a:r>
            <a:endParaRPr sz="1000" b="1">
              <a:solidFill>
                <a:srgbClr val="FF0000"/>
              </a:solidFill>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Malapportionment</a:t>
            </a:r>
            <a:r>
              <a:rPr lang="en" sz="1000" b="1">
                <a:solidFill>
                  <a:schemeClr val="dk1"/>
                </a:solidFill>
                <a:highlight>
                  <a:schemeClr val="lt1"/>
                </a:highlight>
              </a:rPr>
              <a:t>:</a:t>
            </a:r>
            <a:r>
              <a:rPr lang="en" sz="1000">
                <a:highlight>
                  <a:srgbClr val="FFFFFF"/>
                </a:highlight>
              </a:rPr>
              <a:t> Drawing the boundaries of legislative districts so they are unequal in population. (10)</a:t>
            </a:r>
            <a:endParaRPr sz="1000">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Redistricting</a:t>
            </a:r>
            <a:r>
              <a:rPr lang="en" sz="1000" b="1">
                <a:solidFill>
                  <a:schemeClr val="dk1"/>
                </a:solidFill>
                <a:highlight>
                  <a:schemeClr val="lt1"/>
                </a:highlight>
              </a:rPr>
              <a:t>:</a:t>
            </a:r>
            <a:endParaRPr sz="1000" b="1">
              <a:solidFill>
                <a:srgbClr val="FF0000"/>
              </a:solidFill>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Gerrymandering</a:t>
            </a:r>
            <a:r>
              <a:rPr lang="en" sz="1000" b="1">
                <a:solidFill>
                  <a:schemeClr val="dk1"/>
                </a:solidFill>
                <a:highlight>
                  <a:schemeClr val="lt1"/>
                </a:highlight>
              </a:rPr>
              <a:t>:</a:t>
            </a:r>
            <a:r>
              <a:rPr lang="en" sz="1000">
                <a:highlight>
                  <a:srgbClr val="FFFFFF"/>
                </a:highlight>
              </a:rPr>
              <a:t> Drawing the boundaries of legislative districts in bizarre or unusual shapes to favor one party. (10)</a:t>
            </a:r>
            <a:endParaRPr sz="1000">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State Legislature</a:t>
            </a:r>
            <a:r>
              <a:rPr lang="en" sz="1000" b="1">
                <a:solidFill>
                  <a:schemeClr val="dk1"/>
                </a:solidFill>
                <a:highlight>
                  <a:schemeClr val="lt1"/>
                </a:highlight>
              </a:rPr>
              <a:t>:</a:t>
            </a:r>
            <a:r>
              <a:rPr lang="en" sz="1000" b="1">
                <a:solidFill>
                  <a:srgbClr val="FF0000"/>
                </a:solidFill>
                <a:highlight>
                  <a:srgbClr val="FFFFFF"/>
                </a:highlight>
              </a:rPr>
              <a:t> </a:t>
            </a:r>
            <a:r>
              <a:rPr lang="en" sz="1000">
                <a:solidFill>
                  <a:schemeClr val="dk1"/>
                </a:solidFill>
                <a:highlight>
                  <a:schemeClr val="lt1"/>
                </a:highlight>
              </a:rPr>
              <a:t>The ones who draw the district boundaries every ten years (for the purpose of reapportionment and redistricting)</a:t>
            </a:r>
            <a:endParaRPr sz="1000" b="1">
              <a:solidFill>
                <a:srgbClr val="FF0000"/>
              </a:solidFill>
              <a:highlight>
                <a:srgbClr val="FFFFFF"/>
              </a:highlight>
            </a:endParaRPr>
          </a:p>
          <a:p>
            <a:pPr marL="0" marR="50800" lvl="0" indent="0" algn="l" rtl="0">
              <a:lnSpc>
                <a:spcPct val="115000"/>
              </a:lnSpc>
              <a:spcBef>
                <a:spcPts val="1000"/>
              </a:spcBef>
              <a:spcAft>
                <a:spcPts val="0"/>
              </a:spcAft>
              <a:buNone/>
            </a:pPr>
            <a:r>
              <a:rPr lang="en" sz="1400" b="1">
                <a:solidFill>
                  <a:srgbClr val="0000FF"/>
                </a:solidFill>
              </a:rPr>
              <a:t>Districts</a:t>
            </a:r>
            <a:endParaRPr sz="1400" b="1">
              <a:solidFill>
                <a:srgbClr val="0000FF"/>
              </a:solidFill>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Safe District</a:t>
            </a:r>
            <a:r>
              <a:rPr lang="en" sz="1000" b="1">
                <a:solidFill>
                  <a:schemeClr val="dk1"/>
                </a:solidFill>
                <a:highlight>
                  <a:schemeClr val="lt1"/>
                </a:highlight>
              </a:rPr>
              <a:t>:</a:t>
            </a:r>
            <a:r>
              <a:rPr lang="en" sz="1000" b="1">
                <a:solidFill>
                  <a:srgbClr val="FF0000"/>
                </a:solidFill>
                <a:highlight>
                  <a:srgbClr val="FFFFFF"/>
                </a:highlight>
              </a:rPr>
              <a:t> </a:t>
            </a:r>
            <a:r>
              <a:rPr lang="en" sz="1000">
                <a:solidFill>
                  <a:schemeClr val="dk1"/>
                </a:solidFill>
                <a:highlight>
                  <a:schemeClr val="lt1"/>
                </a:highlight>
              </a:rPr>
              <a:t>House districts in which candidates elected to the House of Representatives win in not so close elections, typically by more than 55 percent of the vote</a:t>
            </a:r>
            <a:endParaRPr sz="1000" b="1">
              <a:solidFill>
                <a:srgbClr val="FF0000"/>
              </a:solidFill>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Marginal Districts</a:t>
            </a:r>
            <a:r>
              <a:rPr lang="en" sz="1000" b="1">
                <a:solidFill>
                  <a:schemeClr val="dk1"/>
                </a:solidFill>
                <a:highlight>
                  <a:schemeClr val="lt1"/>
                </a:highlight>
              </a:rPr>
              <a:t>:</a:t>
            </a:r>
            <a:r>
              <a:rPr lang="en" sz="1000">
                <a:highlight>
                  <a:srgbClr val="FFFFFF"/>
                </a:highlight>
              </a:rPr>
              <a:t> House districts in which candidates elected to the House of Representatives win in close elections, typically by less than 55 percent of the vote. (13)</a:t>
            </a:r>
            <a:endParaRPr sz="1000">
              <a:highlight>
                <a:srgbClr val="FFFFFF"/>
              </a:highlight>
            </a:endParaRPr>
          </a:p>
          <a:p>
            <a:pPr marL="0" marR="50800" lvl="0" indent="0" algn="l" rtl="0">
              <a:lnSpc>
                <a:spcPct val="115000"/>
              </a:lnSpc>
              <a:spcBef>
                <a:spcPts val="1000"/>
              </a:spcBef>
              <a:spcAft>
                <a:spcPts val="0"/>
              </a:spcAft>
              <a:buNone/>
            </a:pPr>
            <a:r>
              <a:rPr lang="en" sz="1400" b="1">
                <a:solidFill>
                  <a:srgbClr val="0000FF"/>
                </a:solidFill>
              </a:rPr>
              <a:t>Issues</a:t>
            </a:r>
            <a:endParaRPr sz="1400" b="1">
              <a:solidFill>
                <a:srgbClr val="0000FF"/>
              </a:solidFill>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Valence Issue</a:t>
            </a:r>
            <a:r>
              <a:rPr lang="en" sz="1000" b="1">
                <a:solidFill>
                  <a:schemeClr val="dk1"/>
                </a:solidFill>
                <a:highlight>
                  <a:schemeClr val="lt1"/>
                </a:highlight>
              </a:rPr>
              <a:t>:</a:t>
            </a:r>
            <a:r>
              <a:rPr lang="en" sz="1000">
                <a:highlight>
                  <a:srgbClr val="FFFFFF"/>
                </a:highlight>
              </a:rPr>
              <a:t> An issue about which the public is united and rival candidates or political parties adopt similar positions in hopes that each will be thought to best represent those widely shared beliefs. (10)</a:t>
            </a:r>
            <a:endParaRPr sz="1000">
              <a:highlight>
                <a:srgbClr val="FFFFFF"/>
              </a:highlight>
            </a:endParaRPr>
          </a:p>
          <a:p>
            <a:pPr marL="0" marR="50800" lvl="0" indent="0" algn="l" rtl="0">
              <a:lnSpc>
                <a:spcPct val="115000"/>
              </a:lnSpc>
              <a:spcBef>
                <a:spcPts val="1000"/>
              </a:spcBef>
              <a:spcAft>
                <a:spcPts val="1000"/>
              </a:spcAft>
              <a:buNone/>
            </a:pPr>
            <a:r>
              <a:rPr lang="en" sz="1000" b="1">
                <a:solidFill>
                  <a:srgbClr val="FF0000"/>
                </a:solidFill>
                <a:highlight>
                  <a:srgbClr val="FFFFFF"/>
                </a:highlight>
              </a:rPr>
              <a:t>Position Issue</a:t>
            </a:r>
            <a:r>
              <a:rPr lang="en" sz="1000" b="1">
                <a:solidFill>
                  <a:schemeClr val="dk1"/>
                </a:solidFill>
                <a:highlight>
                  <a:schemeClr val="lt1"/>
                </a:highlight>
              </a:rPr>
              <a:t>:</a:t>
            </a:r>
            <a:r>
              <a:rPr lang="en" sz="1000">
                <a:highlight>
                  <a:srgbClr val="FFFFFF"/>
                </a:highlight>
              </a:rPr>
              <a:t> An issue about which the public is divided and rival candidates or political parties adopt different policy positions. (10)</a:t>
            </a:r>
            <a:endParaRPr sz="1000">
              <a:highlight>
                <a:srgbClr val="FFFFFF"/>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17833dfa0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17833dfa0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128cd38c3d_3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128cd38c3d_3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chemeClr val="dk1"/>
                </a:solidFill>
                <a:highlight>
                  <a:srgbClr val="FFFFFF"/>
                </a:highlight>
              </a:rPr>
              <a:t>In </a:t>
            </a:r>
            <a:r>
              <a:rPr lang="en" sz="1000" i="1">
                <a:solidFill>
                  <a:schemeClr val="dk1"/>
                </a:solidFill>
                <a:highlight>
                  <a:srgbClr val="FFFFFF"/>
                </a:highlight>
              </a:rPr>
              <a:t>Win the White House</a:t>
            </a:r>
            <a:r>
              <a:rPr lang="en" sz="1000">
                <a:solidFill>
                  <a:schemeClr val="dk1"/>
                </a:solidFill>
                <a:highlight>
                  <a:srgbClr val="FFFFFF"/>
                </a:highlight>
              </a:rPr>
              <a:t>, you get to manage your very own presidential campaign by strategically raising funds, polling voters, launching media campaigns, and making personal appearances. Keep a close eye on the map as you battle over electoral votes and popular support. </a:t>
            </a:r>
            <a:endParaRPr sz="1000">
              <a:solidFill>
                <a:schemeClr val="dk1"/>
              </a:solidFill>
              <a:highlight>
                <a:srgbClr val="FFFFFF"/>
              </a:highlight>
            </a:endParaRPr>
          </a:p>
          <a:p>
            <a:pPr marL="0" lvl="0" indent="0" algn="l" rtl="0">
              <a:lnSpc>
                <a:spcPct val="115000"/>
              </a:lnSpc>
              <a:spcBef>
                <a:spcPts val="1100"/>
              </a:spcBef>
              <a:spcAft>
                <a:spcPts val="0"/>
              </a:spcAft>
              <a:buNone/>
            </a:pPr>
            <a:r>
              <a:rPr lang="en" sz="1000">
                <a:solidFill>
                  <a:schemeClr val="dk1"/>
                </a:solidFill>
                <a:highlight>
                  <a:srgbClr val="FFFFFF"/>
                </a:highlight>
              </a:rPr>
              <a:t>--------</a:t>
            </a:r>
            <a:endParaRPr sz="1200">
              <a:solidFill>
                <a:schemeClr val="dk1"/>
              </a:solidFill>
              <a:highlight>
                <a:srgbClr val="FFFFFF"/>
              </a:highlight>
            </a:endParaRPr>
          </a:p>
          <a:p>
            <a:pPr marL="0" lvl="0" indent="0" algn="l" rtl="0">
              <a:lnSpc>
                <a:spcPct val="115000"/>
              </a:lnSpc>
              <a:spcBef>
                <a:spcPts val="1100"/>
              </a:spcBef>
              <a:spcAft>
                <a:spcPts val="0"/>
              </a:spcAft>
              <a:buNone/>
            </a:pPr>
            <a:r>
              <a:rPr lang="en" sz="1200" b="1" i="1">
                <a:solidFill>
                  <a:schemeClr val="dk1"/>
                </a:solidFill>
                <a:latin typeface="Georgia"/>
                <a:ea typeface="Georgia"/>
                <a:cs typeface="Georgia"/>
                <a:sym typeface="Georgia"/>
              </a:rPr>
              <a:t>A Supreme Court Pioneer, Now Making Her Mark on Video Games</a:t>
            </a:r>
            <a:endParaRPr sz="1200" b="1" i="1">
              <a:solidFill>
                <a:schemeClr val="dk1"/>
              </a:solidFill>
              <a:latin typeface="Georgia"/>
              <a:ea typeface="Georgia"/>
              <a:cs typeface="Georgia"/>
              <a:sym typeface="Georgia"/>
            </a:endParaRPr>
          </a:p>
          <a:p>
            <a:pPr marL="0" marR="431800" lvl="0" indent="0" algn="l" rtl="0">
              <a:lnSpc>
                <a:spcPct val="115000"/>
              </a:lnSpc>
              <a:spcBef>
                <a:spcPts val="800"/>
              </a:spcBef>
              <a:spcAft>
                <a:spcPts val="0"/>
              </a:spcAft>
              <a:buNone/>
            </a:pPr>
            <a:r>
              <a:rPr lang="en" sz="1200">
                <a:solidFill>
                  <a:srgbClr val="333333"/>
                </a:solidFill>
                <a:latin typeface="Georgia"/>
                <a:ea typeface="Georgia"/>
                <a:cs typeface="Georgia"/>
                <a:sym typeface="Georgia"/>
              </a:rPr>
              <a:t>NY Times</a:t>
            </a:r>
            <a:endParaRPr sz="1200">
              <a:solidFill>
                <a:srgbClr val="333333"/>
              </a:solidFill>
              <a:latin typeface="Georgia"/>
              <a:ea typeface="Georgia"/>
              <a:cs typeface="Georgia"/>
              <a:sym typeface="Georgia"/>
            </a:endParaRPr>
          </a:p>
          <a:p>
            <a:pPr marL="0" marR="431800" lvl="0" indent="0" algn="l" rtl="0">
              <a:lnSpc>
                <a:spcPct val="115000"/>
              </a:lnSpc>
              <a:spcBef>
                <a:spcPts val="0"/>
              </a:spcBef>
              <a:spcAft>
                <a:spcPts val="0"/>
              </a:spcAft>
              <a:buNone/>
            </a:pPr>
            <a:r>
              <a:rPr lang="en" sz="1200">
                <a:solidFill>
                  <a:schemeClr val="dk1"/>
                </a:solidFill>
                <a:latin typeface="Georgia"/>
                <a:ea typeface="Georgia"/>
                <a:cs typeface="Georgia"/>
                <a:sym typeface="Georgia"/>
              </a:rPr>
              <a:t>March  2016</a:t>
            </a:r>
            <a:endParaRPr sz="1200">
              <a:solidFill>
                <a:schemeClr val="dk1"/>
              </a:solidFill>
              <a:latin typeface="Georgia"/>
              <a:ea typeface="Georgia"/>
              <a:cs typeface="Georgia"/>
              <a:sym typeface="Georgia"/>
            </a:endParaRPr>
          </a:p>
          <a:p>
            <a:pPr marL="0" lvl="0" indent="0" algn="l" rtl="0">
              <a:lnSpc>
                <a:spcPct val="115000"/>
              </a:lnSpc>
              <a:spcBef>
                <a:spcPts val="0"/>
              </a:spcBef>
              <a:spcAft>
                <a:spcPts val="0"/>
              </a:spcAft>
              <a:buNone/>
            </a:pPr>
            <a:endParaRPr sz="1200">
              <a:solidFill>
                <a:schemeClr val="dk1"/>
              </a:solidFill>
              <a:highlight>
                <a:srgbClr val="FFFFFF"/>
              </a:highlight>
            </a:endParaRPr>
          </a:p>
          <a:p>
            <a:pPr marL="571500" marR="571500" lvl="0" indent="0" algn="l" rtl="0">
              <a:lnSpc>
                <a:spcPct val="115000"/>
              </a:lnSpc>
              <a:spcBef>
                <a:spcPts val="1100"/>
              </a:spcBef>
              <a:spcAft>
                <a:spcPts val="0"/>
              </a:spcAft>
              <a:buNone/>
            </a:pPr>
            <a:r>
              <a:rPr lang="en" sz="1200">
                <a:solidFill>
                  <a:srgbClr val="333333"/>
                </a:solidFill>
                <a:latin typeface="Georgia"/>
                <a:ea typeface="Georgia"/>
                <a:cs typeface="Georgia"/>
                <a:sym typeface="Georgia"/>
              </a:rPr>
              <a:t>Justice Sandra Day O’Connor, who turned 86 on Saturday, has many achievements to her name, including serving as a state senator in Arizona and becoming the first woman appointed to the Supreme Court, where she served for almost a quarter-century.</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Now she can add an accomplishment for the digital era: video game impresario.</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Justice O’Connor is behind an animated civics education game called </a:t>
            </a:r>
            <a:r>
              <a:rPr lang="en" sz="1200" u="sng">
                <a:solidFill>
                  <a:srgbClr val="326891"/>
                </a:solidFill>
                <a:latin typeface="Georgia"/>
                <a:ea typeface="Georgia"/>
                <a:cs typeface="Georgia"/>
                <a:sym typeface="Georgia"/>
                <a:hlinkClick r:id="rId3"/>
              </a:rPr>
              <a:t>Win the White House,</a:t>
            </a:r>
            <a:r>
              <a:rPr lang="en" sz="1200">
                <a:solidFill>
                  <a:srgbClr val="333333"/>
                </a:solidFill>
                <a:latin typeface="Georgia"/>
                <a:ea typeface="Georgia"/>
                <a:cs typeface="Georgia"/>
                <a:sym typeface="Georgia"/>
              </a:rPr>
              <a:t> whose latest edition was recently released. The game has been played by more than 250,000 students just this month and is barnstorming its way through middle schools across the United States.</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In the game — timed to this election cycle — students take on the role of imaginary presidential candidates who must learn how to compete civilly against opponents with divergent views on issues like immigration and gun control.</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That Justice O’Connor would become an interactive game enthusiast may seem unexpected. Until a few years ago, she had never watched a video game — let alone played one.</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“I was one of the uneducated adults,” she joked in a recent telephone interview from her home in Phoenix. Speaking of the learning objective of Win the White House, she explained, “We have to have a system that allows young people to approach problem solving from many different viewpoints.”</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Justice O’Connor became involved in digital games after retiring from the Supreme Court in 2006. She started </a:t>
            </a:r>
            <a:r>
              <a:rPr lang="en" sz="1200" u="sng">
                <a:solidFill>
                  <a:srgbClr val="326891"/>
                </a:solidFill>
                <a:latin typeface="Georgia"/>
                <a:ea typeface="Georgia"/>
                <a:cs typeface="Georgia"/>
                <a:sym typeface="Georgia"/>
                <a:hlinkClick r:id="rId4"/>
              </a:rPr>
              <a:t>iCivics, a nonprofit civics education group</a:t>
            </a:r>
            <a:r>
              <a:rPr lang="en" sz="1200">
                <a:solidFill>
                  <a:srgbClr val="333333"/>
                </a:solidFill>
                <a:latin typeface="Georgia"/>
                <a:ea typeface="Georgia"/>
                <a:cs typeface="Georgia"/>
                <a:sym typeface="Georgia"/>
              </a:rPr>
              <a:t>, in 2009.</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The group has since released 19 free online games, along with accompanying lesson plans, with the idea of making civics education less about rote learning and more about giving middle school students an animated glimpse into how different branches of government and the Constitution work. About 3.2 million students played iCivics games last year, the group said.</a:t>
            </a:r>
            <a:endParaRPr sz="1200">
              <a:solidFill>
                <a:srgbClr val="326891"/>
              </a:solidFill>
              <a:uFill>
                <a:noFill/>
              </a:uFill>
              <a:latin typeface="Georgia"/>
              <a:ea typeface="Georgia"/>
              <a:cs typeface="Georgia"/>
              <a:sym typeface="Georgia"/>
              <a:hlinkClick r:id="rId5"/>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Justice O’Connor is getting colleagues involved in the effort as well. </a:t>
            </a:r>
            <a:r>
              <a:rPr lang="en" sz="1200" u="sng">
                <a:solidFill>
                  <a:srgbClr val="326891"/>
                </a:solidFill>
                <a:latin typeface="Georgia"/>
                <a:ea typeface="Georgia"/>
                <a:cs typeface="Georgia"/>
                <a:sym typeface="Georgia"/>
                <a:hlinkClick r:id="rId6"/>
              </a:rPr>
              <a:t>Justice Sonia Sotomayor</a:t>
            </a:r>
            <a:r>
              <a:rPr lang="en" sz="1200">
                <a:solidFill>
                  <a:srgbClr val="333333"/>
                </a:solidFill>
                <a:latin typeface="Georgia"/>
                <a:ea typeface="Georgia"/>
                <a:cs typeface="Georgia"/>
                <a:sym typeface="Georgia"/>
              </a:rPr>
              <a:t> joined iCivics’ governing board last November.</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In a phone interview on Friday, Justice Sotomayor said she thought it was “brilliant of Justice O’Connor to realize that computer games could be a very successful way to interest kids in civics education.” Justice Sotomayor, who said she developed an early interest in law after watching the “Perry Mason” television show, said she had incorporated iCivics into her own frequent visits to schools, where she encourages students to learn how government works and to get involved in their communities.</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“I thought this was really in keeping with my message to kids about how laws affect you every single day,” Justice Sotomayor said, adding that she has played the games. “They’re fun. I’ve challenged my clerks to play them to see how they do.”</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The involvement of the two justices in digital educational games underscores a growing belief among educators that interactive tools may improve students’ engagement in their own learning. In January, Microsoft introduced </a:t>
            </a:r>
            <a:r>
              <a:rPr lang="en" sz="1200" u="sng">
                <a:solidFill>
                  <a:srgbClr val="326891"/>
                </a:solidFill>
                <a:latin typeface="Georgia"/>
                <a:ea typeface="Georgia"/>
                <a:cs typeface="Georgia"/>
                <a:sym typeface="Georgia"/>
                <a:hlinkClick r:id="rId7"/>
              </a:rPr>
              <a:t>an educational version of Minecraft</a:t>
            </a:r>
            <a:r>
              <a:rPr lang="en" sz="1200">
                <a:solidFill>
                  <a:srgbClr val="333333"/>
                </a:solidFill>
                <a:latin typeface="Georgia"/>
                <a:ea typeface="Georgia"/>
                <a:cs typeface="Georgia"/>
                <a:sym typeface="Georgia"/>
              </a:rPr>
              <a:t>, the popular game in which players use blocks to construct elaborate virtual worlds. Last fall, Google unveiled </a:t>
            </a:r>
            <a:r>
              <a:rPr lang="en" sz="1200" u="sng">
                <a:solidFill>
                  <a:srgbClr val="326891"/>
                </a:solidFill>
                <a:latin typeface="Georgia"/>
                <a:ea typeface="Georgia"/>
                <a:cs typeface="Georgia"/>
                <a:sym typeface="Georgia"/>
                <a:hlinkClick r:id="rId8"/>
              </a:rPr>
              <a:t>Expeditions</a:t>
            </a:r>
            <a:r>
              <a:rPr lang="en" sz="1200">
                <a:solidFill>
                  <a:srgbClr val="333333"/>
                </a:solidFill>
                <a:latin typeface="Georgia"/>
                <a:ea typeface="Georgia"/>
                <a:cs typeface="Georgia"/>
                <a:sym typeface="Georgia"/>
              </a:rPr>
              <a:t>, a virtual reality system for classroom use that takes students on simulated field trips around the world.</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Teachers who have used Win the White House said the game helped their students experience and understand the complicated trade-offs that candidates often make.</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Anna Nelson, assistant principal at Bronx Latin, a high school in New York City, recently divided </a:t>
            </a:r>
            <a:r>
              <a:rPr lang="en" sz="1200" u="sng">
                <a:solidFill>
                  <a:srgbClr val="326891"/>
                </a:solidFill>
                <a:latin typeface="Georgia"/>
                <a:ea typeface="Georgia"/>
                <a:cs typeface="Georgia"/>
                <a:sym typeface="Georgia"/>
                <a:hlinkClick r:id="rId9"/>
              </a:rPr>
              <a:t>her 12th-grade honors civics class</a:t>
            </a:r>
            <a:r>
              <a:rPr lang="en" sz="1200">
                <a:solidFill>
                  <a:srgbClr val="333333"/>
                </a:solidFill>
                <a:latin typeface="Georgia"/>
                <a:ea typeface="Georgia"/>
                <a:cs typeface="Georgia"/>
                <a:sym typeface="Georgia"/>
              </a:rPr>
              <a:t> into Democratic and Republican teams and assigned them to play the game. Along the way, her students learned the difference between conservative and liberal political beliefs, and that candidates had to stick to the platforms they had chosen, she said. They also learned to select running mates from different backgrounds to broaden their appeal with voters.</a:t>
            </a:r>
            <a:endParaRPr sz="1200">
              <a:solidFill>
                <a:srgbClr val="999999"/>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“It taught them so many things in one short simulation,” Ms. Nelson said. Now, when they come to class, they want to discuss new developments in the actual presidential primaries with her, she said.</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Justice Sotomayor suggested parents play the games with their children as well. “Do you know how many adults don’t know anything about civics?” she said.</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Justice O’Connor said she started iCivics out of concern that many schools had abandoned the idea of teaching students to become engaged citizens. She said she worried that students would not grow up to become good leaders, or even active voters, if they did not understand, say, the importance of an independent judiciary or their right to due process.</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“A quarter of students cannot demonstrate a proficient knowledge of how our government works,” Justice O’Connor said, while “their knowledge of TV shows like ‘American Idol’ is way up there.”</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She said she began to seriously investigate the idea of educational games after consulting with </a:t>
            </a:r>
            <a:r>
              <a:rPr lang="en" sz="1200" u="sng">
                <a:solidFill>
                  <a:srgbClr val="326891"/>
                </a:solidFill>
                <a:latin typeface="Georgia"/>
                <a:ea typeface="Georgia"/>
                <a:cs typeface="Georgia"/>
                <a:sym typeface="Georgia"/>
                <a:hlinkClick r:id="rId10"/>
              </a:rPr>
              <a:t>James Gee</a:t>
            </a:r>
            <a:r>
              <a:rPr lang="en" sz="1200">
                <a:solidFill>
                  <a:srgbClr val="333333"/>
                </a:solidFill>
                <a:latin typeface="Georgia"/>
                <a:ea typeface="Georgia"/>
                <a:cs typeface="Georgia"/>
                <a:sym typeface="Georgia"/>
              </a:rPr>
              <a:t>, a professor of literacy studies at Arizona State University and the author of a book titled “What Video Games Have to Teach Us About Learning and Literacy.”</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“I explained to her that games were not about shooting people,” Professor Gee said. “They were about problem solving.”</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u="sng">
                <a:solidFill>
                  <a:srgbClr val="326891"/>
                </a:solidFill>
                <a:latin typeface="Georgia"/>
                <a:ea typeface="Georgia"/>
                <a:cs typeface="Georgia"/>
                <a:sym typeface="Georgia"/>
                <a:hlinkClick r:id="rId11"/>
              </a:rPr>
              <a:t>Filament Games</a:t>
            </a:r>
            <a:r>
              <a:rPr lang="en" sz="1200">
                <a:solidFill>
                  <a:srgbClr val="333333"/>
                </a:solidFill>
                <a:latin typeface="Georgia"/>
                <a:ea typeface="Georgia"/>
                <a:cs typeface="Georgia"/>
                <a:sym typeface="Georgia"/>
              </a:rPr>
              <a:t>, a learning games company in Madison, Wis., one of whose founders is a former student of Professor Gee, designed the games for iCivics, which is based in Cambridge, Mass. Justice O’Connor’s own passions and priorities were central to the development of a number of the games — among them </a:t>
            </a:r>
            <a:r>
              <a:rPr lang="en" sz="1200" u="sng">
                <a:solidFill>
                  <a:srgbClr val="326891"/>
                </a:solidFill>
                <a:latin typeface="Georgia"/>
                <a:ea typeface="Georgia"/>
                <a:cs typeface="Georgia"/>
                <a:sym typeface="Georgia"/>
                <a:hlinkClick r:id="rId12"/>
              </a:rPr>
              <a:t>Supreme Decision</a:t>
            </a:r>
            <a:r>
              <a:rPr lang="en" sz="1200">
                <a:solidFill>
                  <a:srgbClr val="333333"/>
                </a:solidFill>
                <a:latin typeface="Georgia"/>
                <a:ea typeface="Georgia"/>
                <a:cs typeface="Georgia"/>
                <a:sym typeface="Georgia"/>
              </a:rPr>
              <a:t>, in which students take on the role of an imaginary Supreme Court justice who must cast the deciding vote in a case.</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In one of the most popular iCivics games, called </a:t>
            </a:r>
            <a:r>
              <a:rPr lang="en" sz="1200" u="sng">
                <a:solidFill>
                  <a:srgbClr val="326891"/>
                </a:solidFill>
                <a:latin typeface="Georgia"/>
                <a:ea typeface="Georgia"/>
                <a:cs typeface="Georgia"/>
                <a:sym typeface="Georgia"/>
                <a:hlinkClick r:id="rId13"/>
              </a:rPr>
              <a:t>Do I Have a Right?,</a:t>
            </a:r>
            <a:r>
              <a:rPr lang="en" sz="1200">
                <a:solidFill>
                  <a:srgbClr val="333333"/>
                </a:solidFill>
                <a:latin typeface="Georgia"/>
                <a:ea typeface="Georgia"/>
                <a:cs typeface="Georgia"/>
                <a:sym typeface="Georgia"/>
              </a:rPr>
              <a:t>students run a fictional constitutional law firm, taking on clients, figuring out which rights apply to them and arguing their cases. Although the game could not have anticipated recent contentious issues like the </a:t>
            </a:r>
            <a:r>
              <a:rPr lang="en" sz="1200" u="sng">
                <a:solidFill>
                  <a:srgbClr val="326891"/>
                </a:solidFill>
                <a:latin typeface="Georgia"/>
                <a:ea typeface="Georgia"/>
                <a:cs typeface="Georgia"/>
                <a:sym typeface="Georgia"/>
                <a:hlinkClick r:id="rId14"/>
              </a:rPr>
              <a:t>iPhone privacy fight between Apple and the F.B.I.</a:t>
            </a:r>
            <a:r>
              <a:rPr lang="en" sz="1200">
                <a:solidFill>
                  <a:srgbClr val="333333"/>
                </a:solidFill>
                <a:latin typeface="Georgia"/>
                <a:ea typeface="Georgia"/>
                <a:cs typeface="Georgia"/>
                <a:sym typeface="Georgia"/>
              </a:rPr>
              <a:t>, it covers topics that may give students insights into current events or their own experiences.</a:t>
            </a:r>
            <a:endParaRPr sz="1200">
              <a:solidFill>
                <a:srgbClr val="333333"/>
              </a:solidFill>
              <a:uFill>
                <a:noFill/>
              </a:uFill>
              <a:latin typeface="Georgia"/>
              <a:ea typeface="Georgia"/>
              <a:cs typeface="Georgia"/>
              <a:sym typeface="Georgia"/>
              <a:hlinkClick r:id="rId15"/>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“I was struck that many students did not know their rights,” said Danny O’Sullivan, a 17-year-old high school senior in Washington. The son of one of Justice O’Connor’s former clerks, he helped test the iCivics game with students at a different local high school. “They didn’t know that if a cop stopped them and searched them without a reason, it was illegal,” he said.</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The game also has playful elements. Students who collect enough points to buy a virtual coffee maker for their imaginary law firm will find that the game speeds up, in a nod to the availability of virtual caffeine.</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Justice O’Connor said it was important for the games to be inclusive and nonpartisan.</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Students who play Win the White House may choose avatars, male or female; blond or brunet; goateed or clean-shaven; Democratic or Republican; beige or brown. But whether players decide to support, say, gun rights or gun control, the game provides neutral explanations of each stance.</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Justice O’Connor will go down in the annals of American history for being the </a:t>
            </a:r>
            <a:r>
              <a:rPr lang="en" sz="1200" u="sng">
                <a:solidFill>
                  <a:srgbClr val="326891"/>
                </a:solidFill>
                <a:latin typeface="Georgia"/>
                <a:ea typeface="Georgia"/>
                <a:cs typeface="Georgia"/>
                <a:sym typeface="Georgia"/>
                <a:hlinkClick r:id="rId16"/>
              </a:rPr>
              <a:t>FWOTSC</a:t>
            </a:r>
            <a:r>
              <a:rPr lang="en" sz="1200">
                <a:solidFill>
                  <a:srgbClr val="333333"/>
                </a:solidFill>
                <a:latin typeface="Georgia"/>
                <a:ea typeface="Georgia"/>
                <a:cs typeface="Georgia"/>
                <a:sym typeface="Georgia"/>
              </a:rPr>
              <a:t> — her nickname for First Woman on the Supreme Court — not to mention the swing vote in Bush v. Gore, the Supreme Court case that effectively settled the contested 2000 presidential election. But these days, she likes to say her efforts to encourage students to understand and participate in government represent her most important legacy.</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When she attended a recent reunion of her former clerks, she insisted that they bring laptops so she and their children — she calls them the grandclerks — could play iCivics games together.</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“Government isn’t handed down in the genes,” Justice O’Connor said. “It has to be taught through every generation.”</a:t>
            </a:r>
            <a:endParaRPr sz="1200">
              <a:solidFill>
                <a:srgbClr val="333333"/>
              </a:solidFill>
              <a:latin typeface="Georgia"/>
              <a:ea typeface="Georgia"/>
              <a:cs typeface="Georgia"/>
              <a:sym typeface="Georgia"/>
            </a:endParaRPr>
          </a:p>
          <a:p>
            <a:pPr marL="0" lvl="0" indent="0" algn="l" rtl="0">
              <a:lnSpc>
                <a:spcPct val="115000"/>
              </a:lnSpc>
              <a:spcBef>
                <a:spcPts val="1200"/>
              </a:spcBef>
              <a:spcAft>
                <a:spcPts val="0"/>
              </a:spcAft>
              <a:buClr>
                <a:schemeClr val="dk1"/>
              </a:buClr>
              <a:buSzPts val="1100"/>
              <a:buFont typeface="Arial"/>
              <a:buNone/>
            </a:pPr>
            <a:endParaRPr sz="1000">
              <a:solidFill>
                <a:schemeClr val="dk1"/>
              </a:solidFill>
              <a:highlight>
                <a:srgbClr val="FFFFFF"/>
              </a:highlight>
            </a:endParaRPr>
          </a:p>
          <a:p>
            <a:pPr marL="0" lvl="0" indent="0" algn="l" rtl="0">
              <a:lnSpc>
                <a:spcPct val="100000"/>
              </a:lnSpc>
              <a:spcBef>
                <a:spcPts val="1100"/>
              </a:spcBef>
              <a:spcAft>
                <a:spcPts val="0"/>
              </a:spcAft>
              <a:buClr>
                <a:schemeClr val="dk1"/>
              </a:buClr>
              <a:buSzPts val="1100"/>
              <a:buFont typeface="Arial"/>
              <a:buNone/>
            </a:pPr>
            <a:endParaRPr sz="1000">
              <a:solidFill>
                <a:schemeClr val="dk1"/>
              </a:solidFill>
              <a:highlight>
                <a:srgbClr val="FFFFFF"/>
              </a:highlight>
            </a:endParaRPr>
          </a:p>
          <a:p>
            <a:pPr marL="0" lvl="0" indent="0" algn="l" rtl="0">
              <a:lnSpc>
                <a:spcPct val="100000"/>
              </a:lnSpc>
              <a:spcBef>
                <a:spcPts val="0"/>
              </a:spcBef>
              <a:spcAft>
                <a:spcPts val="0"/>
              </a:spcAft>
              <a:buNone/>
            </a:pPr>
            <a:endParaRPr sz="10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128dfd15b3_2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128dfd15b3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chemeClr val="dk1"/>
                </a:solidFill>
                <a:highlight>
                  <a:srgbClr val="FFFFFF"/>
                </a:highlight>
              </a:rPr>
              <a:t>In </a:t>
            </a:r>
            <a:r>
              <a:rPr lang="en" sz="1000" i="1">
                <a:solidFill>
                  <a:schemeClr val="dk1"/>
                </a:solidFill>
                <a:highlight>
                  <a:srgbClr val="FFFFFF"/>
                </a:highlight>
              </a:rPr>
              <a:t>Do I Have A Right?</a:t>
            </a:r>
            <a:r>
              <a:rPr lang="en" sz="1000">
                <a:solidFill>
                  <a:schemeClr val="dk1"/>
                </a:solidFill>
                <a:highlight>
                  <a:srgbClr val="FFFFFF"/>
                </a:highlight>
              </a:rPr>
              <a:t>, you’ll run your own firm of lawyers who specialize in constitutional law.</a:t>
            </a:r>
            <a:endParaRPr sz="1000">
              <a:solidFill>
                <a:schemeClr val="dk1"/>
              </a:solidFill>
              <a:highlight>
                <a:srgbClr val="FFFFFF"/>
              </a:highlight>
            </a:endParaRPr>
          </a:p>
          <a:p>
            <a:pPr marL="0" lvl="0" indent="0" algn="l" rtl="0">
              <a:lnSpc>
                <a:spcPct val="140000"/>
              </a:lnSpc>
              <a:spcBef>
                <a:spcPts val="1100"/>
              </a:spcBef>
              <a:spcAft>
                <a:spcPts val="1100"/>
              </a:spcAft>
              <a:buNone/>
            </a:pPr>
            <a:r>
              <a:rPr lang="en" sz="1000">
                <a:solidFill>
                  <a:schemeClr val="dk1"/>
                </a:solidFill>
                <a:highlight>
                  <a:srgbClr val="FFFFFF"/>
                </a:highlight>
              </a:rPr>
              <a:t>You’ll need to decide whether potential clients “have a right,” and if so, match them with the right lawyer. The more clients you serve and the more cases you win, the faster your law firm will grow! Can you think on your feet? You're going to have to!.</a:t>
            </a:r>
            <a:endParaRPr sz="10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128dfd15b3_2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128dfd15b3_2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40000"/>
              </a:lnSpc>
              <a:spcBef>
                <a:spcPts val="0"/>
              </a:spcBef>
              <a:spcAft>
                <a:spcPts val="0"/>
              </a:spcAft>
              <a:buClr>
                <a:schemeClr val="dk1"/>
              </a:buClr>
              <a:buSzPts val="1100"/>
              <a:buFont typeface="Arial"/>
              <a:buNone/>
            </a:pPr>
            <a:r>
              <a:rPr lang="en" sz="1000">
                <a:solidFill>
                  <a:schemeClr val="dk1"/>
                </a:solidFill>
                <a:highlight>
                  <a:srgbClr val="FFFFFF"/>
                </a:highlight>
              </a:rPr>
              <a:t>Ever wondered how the Supreme Court really works? In </a:t>
            </a:r>
            <a:r>
              <a:rPr lang="en" sz="1000" i="1">
                <a:solidFill>
                  <a:schemeClr val="dk1"/>
                </a:solidFill>
                <a:highlight>
                  <a:srgbClr val="FFFFFF"/>
                </a:highlight>
              </a:rPr>
              <a:t>Supreme Decision</a:t>
            </a:r>
            <a:r>
              <a:rPr lang="en" sz="1000">
                <a:solidFill>
                  <a:schemeClr val="dk1"/>
                </a:solidFill>
                <a:highlight>
                  <a:srgbClr val="FFFFFF"/>
                </a:highlight>
              </a:rPr>
              <a:t>, you help cast the deciding vote. At stake is the suspension of Ben Brewer who wore his favor band t-shirt to school against dress policy. You’ll help the final Justice make up her mind and influence the outcome of the case! </a:t>
            </a:r>
            <a:endParaRPr sz="1000">
              <a:solidFill>
                <a:schemeClr val="dk1"/>
              </a:solidFill>
              <a:highlight>
                <a:srgbClr val="FFFFFF"/>
              </a:highlight>
            </a:endParaRPr>
          </a:p>
          <a:p>
            <a:pPr marL="0" lvl="0" indent="0" algn="l" rtl="0">
              <a:lnSpc>
                <a:spcPct val="140000"/>
              </a:lnSpc>
              <a:spcBef>
                <a:spcPts val="1200"/>
              </a:spcBef>
              <a:spcAft>
                <a:spcPts val="1100"/>
              </a:spcAft>
              <a:buNone/>
            </a:pPr>
            <a:endParaRPr sz="1000">
              <a:solidFill>
                <a:schemeClr val="dk1"/>
              </a:solidFill>
              <a:highlight>
                <a:srgbClr val="FFFFFF"/>
              </a:highlight>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128b844a9c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128b844a9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b="1">
                <a:solidFill>
                  <a:srgbClr val="FF0000"/>
                </a:solidFill>
              </a:rPr>
              <a:t>Ratify</a:t>
            </a:r>
            <a:r>
              <a:rPr lang="en" sz="1000" b="1">
                <a:solidFill>
                  <a:schemeClr val="dk1"/>
                </a:solidFill>
                <a:highlight>
                  <a:schemeClr val="lt1"/>
                </a:highlight>
              </a:rPr>
              <a:t>:</a:t>
            </a:r>
            <a:r>
              <a:rPr lang="en" sz="1000" b="1">
                <a:solidFill>
                  <a:srgbClr val="FF0000"/>
                </a:solidFill>
              </a:rPr>
              <a:t> </a:t>
            </a:r>
            <a:r>
              <a:rPr lang="en" sz="1000">
                <a:solidFill>
                  <a:schemeClr val="dk1"/>
                </a:solidFill>
              </a:rPr>
              <a:t>Amendments and treaties</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Confirm: </a:t>
            </a:r>
            <a:r>
              <a:rPr lang="en" sz="1000">
                <a:solidFill>
                  <a:schemeClr val="dk1"/>
                </a:solidFill>
              </a:rPr>
              <a:t>USSC justices, Cabinet secretaries, ambassadors, federal district and federal circuit court judges, </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Nominate (appoint)</a:t>
            </a:r>
            <a:r>
              <a:rPr lang="en" sz="1000" b="1">
                <a:solidFill>
                  <a:schemeClr val="dk1"/>
                </a:solidFill>
                <a:highlight>
                  <a:schemeClr val="lt1"/>
                </a:highlight>
              </a:rPr>
              <a:t>: </a:t>
            </a:r>
            <a:r>
              <a:rPr lang="en" sz="1000">
                <a:solidFill>
                  <a:schemeClr val="dk1"/>
                </a:solidFill>
              </a:rPr>
              <a:t>USSC justices, Cabinet secretaries, ambassadors, federal district and federal circuit court judges, white house chief of staff, press secretary, etc</a:t>
            </a:r>
            <a:endParaRPr sz="1000" b="1">
              <a:solidFill>
                <a:schemeClr val="dk1"/>
              </a:solidFill>
              <a:highlight>
                <a:schemeClr val="lt1"/>
              </a:highlight>
            </a:endParaRPr>
          </a:p>
          <a:p>
            <a:pPr marL="0" lvl="0" indent="0" algn="l" rtl="0">
              <a:lnSpc>
                <a:spcPct val="115000"/>
              </a:lnSpc>
              <a:spcBef>
                <a:spcPts val="1000"/>
              </a:spcBef>
              <a:spcAft>
                <a:spcPts val="0"/>
              </a:spcAft>
              <a:buNone/>
            </a:pPr>
            <a:r>
              <a:rPr lang="en" sz="1000" b="1">
                <a:solidFill>
                  <a:srgbClr val="FF0000"/>
                </a:solidFill>
              </a:rPr>
              <a:t>Override</a:t>
            </a:r>
            <a:r>
              <a:rPr lang="en" sz="1000" b="1">
                <a:solidFill>
                  <a:schemeClr val="dk1"/>
                </a:solidFill>
                <a:highlight>
                  <a:schemeClr val="lt1"/>
                </a:highlight>
              </a:rPr>
              <a:t>:</a:t>
            </a:r>
            <a:r>
              <a:rPr lang="en" sz="1000" b="1">
                <a:solidFill>
                  <a:srgbClr val="FF0000"/>
                </a:solidFill>
              </a:rPr>
              <a:t> </a:t>
            </a:r>
            <a:r>
              <a:rPr lang="en" sz="1000">
                <a:solidFill>
                  <a:schemeClr val="dk1"/>
                </a:solidFill>
              </a:rPr>
              <a:t>Congress</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Veto</a:t>
            </a:r>
            <a:r>
              <a:rPr lang="en" sz="1000" b="1">
                <a:solidFill>
                  <a:schemeClr val="dk1"/>
                </a:solidFill>
                <a:highlight>
                  <a:schemeClr val="lt1"/>
                </a:highlight>
              </a:rPr>
              <a:t>:</a:t>
            </a:r>
            <a:r>
              <a:rPr lang="en" sz="1000"/>
              <a:t> Literally, “I forbid”: It refers to the power of a president to disapprove a bill; it may be overridden by a two-thirds vote of each house of Congress. (13)</a:t>
            </a:r>
            <a:endParaRPr sz="1000"/>
          </a:p>
          <a:p>
            <a:pPr marL="0" marR="50800" lvl="0" indent="0" algn="l" rtl="0">
              <a:lnSpc>
                <a:spcPct val="115000"/>
              </a:lnSpc>
              <a:spcBef>
                <a:spcPts val="1000"/>
              </a:spcBef>
              <a:spcAft>
                <a:spcPts val="0"/>
              </a:spcAft>
              <a:buNone/>
            </a:pPr>
            <a:r>
              <a:rPr lang="en" sz="1000" b="1">
                <a:solidFill>
                  <a:srgbClr val="FF0000"/>
                </a:solidFill>
              </a:rPr>
              <a:t>Impeach</a:t>
            </a:r>
            <a:r>
              <a:rPr lang="en" sz="1000" b="1">
                <a:solidFill>
                  <a:schemeClr val="dk1"/>
                </a:solidFill>
                <a:highlight>
                  <a:schemeClr val="lt1"/>
                </a:highlight>
              </a:rPr>
              <a:t>:</a:t>
            </a:r>
            <a:r>
              <a:rPr lang="en" sz="1000" b="1">
                <a:solidFill>
                  <a:srgbClr val="FF0000"/>
                </a:solidFill>
              </a:rPr>
              <a:t> </a:t>
            </a:r>
            <a:r>
              <a:rPr lang="en" sz="1000">
                <a:solidFill>
                  <a:schemeClr val="dk1"/>
                </a:solidFill>
              </a:rPr>
              <a:t>House</a:t>
            </a:r>
            <a:endParaRPr sz="1000" b="1">
              <a:solidFill>
                <a:srgbClr val="FF0000"/>
              </a:solidFill>
            </a:endParaRPr>
          </a:p>
          <a:p>
            <a:pPr marL="0" marR="50800" lvl="0" indent="0" algn="l" rtl="0">
              <a:lnSpc>
                <a:spcPct val="115000"/>
              </a:lnSpc>
              <a:spcBef>
                <a:spcPts val="1000"/>
              </a:spcBef>
              <a:spcAft>
                <a:spcPts val="0"/>
              </a:spcAft>
              <a:buNone/>
            </a:pPr>
            <a:r>
              <a:rPr lang="en" sz="1000" b="1">
                <a:solidFill>
                  <a:srgbClr val="FF0000"/>
                </a:solidFill>
              </a:rPr>
              <a:t>Try</a:t>
            </a:r>
            <a:r>
              <a:rPr lang="en" sz="1000" b="1">
                <a:solidFill>
                  <a:schemeClr val="dk1"/>
                </a:solidFill>
                <a:highlight>
                  <a:schemeClr val="lt1"/>
                </a:highlight>
              </a:rPr>
              <a:t> </a:t>
            </a:r>
            <a:r>
              <a:rPr lang="en" sz="1000" b="1">
                <a:solidFill>
                  <a:srgbClr val="FF0000"/>
                </a:solidFill>
              </a:rPr>
              <a:t>(following impeachment):</a:t>
            </a:r>
            <a:r>
              <a:rPr lang="en" sz="1000"/>
              <a:t> </a:t>
            </a:r>
            <a:r>
              <a:rPr lang="en" sz="1000">
                <a:solidFill>
                  <a:schemeClr val="dk1"/>
                </a:solidFill>
              </a:rPr>
              <a:t>Senate</a:t>
            </a:r>
            <a:endParaRPr sz="1000"/>
          </a:p>
          <a:p>
            <a:pPr marL="0" marR="50800" lvl="0" indent="0" algn="l" rtl="0">
              <a:lnSpc>
                <a:spcPct val="115000"/>
              </a:lnSpc>
              <a:spcBef>
                <a:spcPts val="1000"/>
              </a:spcBef>
              <a:spcAft>
                <a:spcPts val="0"/>
              </a:spcAft>
              <a:buNone/>
            </a:pPr>
            <a:r>
              <a:rPr lang="en" sz="1000" b="1">
                <a:solidFill>
                  <a:srgbClr val="FF0000"/>
                </a:solidFill>
              </a:rPr>
              <a:t>Grant (pardons and reprieves): </a:t>
            </a:r>
            <a:r>
              <a:rPr lang="en" sz="1000"/>
              <a:t>President</a:t>
            </a:r>
            <a:endParaRPr sz="1000"/>
          </a:p>
          <a:p>
            <a:pPr marL="0" marR="50800" lvl="0" indent="0" algn="l" rtl="0">
              <a:lnSpc>
                <a:spcPct val="115000"/>
              </a:lnSpc>
              <a:spcBef>
                <a:spcPts val="1000"/>
              </a:spcBef>
              <a:spcAft>
                <a:spcPts val="0"/>
              </a:spcAft>
              <a:buNone/>
            </a:pPr>
            <a:r>
              <a:rPr lang="en" sz="1000" b="1">
                <a:solidFill>
                  <a:srgbClr val="FF0000"/>
                </a:solidFill>
              </a:rPr>
              <a:t>Lobby</a:t>
            </a:r>
            <a:r>
              <a:rPr lang="en" sz="1000" b="1">
                <a:solidFill>
                  <a:schemeClr val="dk1"/>
                </a:solidFill>
                <a:highlight>
                  <a:schemeClr val="lt1"/>
                </a:highlight>
              </a:rPr>
              <a:t>:</a:t>
            </a:r>
            <a:r>
              <a:rPr lang="en" sz="1000"/>
              <a:t> </a:t>
            </a:r>
            <a:r>
              <a:rPr lang="en" sz="1000">
                <a:solidFill>
                  <a:schemeClr val="dk1"/>
                </a:solidFill>
              </a:rPr>
              <a:t>Lobbyist and interest group representatives</a:t>
            </a:r>
            <a:endParaRPr sz="1000"/>
          </a:p>
          <a:p>
            <a:pPr marL="0" marR="50800" lvl="0" indent="0" algn="l" rtl="0">
              <a:lnSpc>
                <a:spcPct val="115000"/>
              </a:lnSpc>
              <a:spcBef>
                <a:spcPts val="1000"/>
              </a:spcBef>
              <a:spcAft>
                <a:spcPts val="0"/>
              </a:spcAft>
              <a:buNone/>
            </a:pPr>
            <a:r>
              <a:rPr lang="en" sz="1000" b="1">
                <a:solidFill>
                  <a:srgbClr val="FF0000"/>
                </a:solidFill>
              </a:rPr>
              <a:t>Filibuster</a:t>
            </a:r>
            <a:r>
              <a:rPr lang="en" sz="1000" b="1">
                <a:solidFill>
                  <a:schemeClr val="dk1"/>
                </a:solidFill>
                <a:highlight>
                  <a:schemeClr val="lt1"/>
                </a:highlight>
              </a:rPr>
              <a:t>:</a:t>
            </a:r>
            <a:r>
              <a:rPr lang="en" sz="1000"/>
              <a:t> </a:t>
            </a:r>
            <a:r>
              <a:rPr lang="en" sz="1000">
                <a:solidFill>
                  <a:schemeClr val="dk1"/>
                </a:solidFill>
              </a:rPr>
              <a:t>Senators. </a:t>
            </a:r>
            <a:r>
              <a:rPr lang="en" sz="1000"/>
              <a:t>An attempt to defeat a bill in the Senate by talking indefinitely, thus preventing the Senate from taking action on the bill. (13) Using the filibuster to delay or block legislative action has a long history. The term filibuster:- from a Dutch word meaning "pirate":- became popular in the 1850s, when it was applied to efforts to hold the Senate floor in order to prevent a vote on a bill.</a:t>
            </a:r>
            <a:endParaRPr sz="1000"/>
          </a:p>
          <a:p>
            <a:pPr marL="0" lvl="0" indent="0" algn="l" rtl="0">
              <a:lnSpc>
                <a:spcPct val="115000"/>
              </a:lnSpc>
              <a:spcBef>
                <a:spcPts val="1000"/>
              </a:spcBef>
              <a:spcAft>
                <a:spcPts val="0"/>
              </a:spcAft>
              <a:buClr>
                <a:schemeClr val="dk1"/>
              </a:buClr>
              <a:buSzPts val="1100"/>
              <a:buFont typeface="Arial"/>
              <a:buNone/>
            </a:pPr>
            <a:r>
              <a:rPr lang="en" sz="1000"/>
              <a:t>In the early years of Congress, representatives as well as senators could filibuster. As the House of Representatives grew in numbers, however, revisions to the House rules limited debate. In the smaller Senate, unlimited debate continued on the grounds that any senator should have the right to speak as long as necessary on any issue.</a:t>
            </a:r>
            <a:endParaRPr sz="1000"/>
          </a:p>
          <a:p>
            <a:pPr marL="0" lvl="0" indent="0" algn="l" rtl="0">
              <a:lnSpc>
                <a:spcPct val="115000"/>
              </a:lnSpc>
              <a:spcBef>
                <a:spcPts val="500"/>
              </a:spcBef>
              <a:spcAft>
                <a:spcPts val="0"/>
              </a:spcAft>
              <a:buClr>
                <a:schemeClr val="dk1"/>
              </a:buClr>
              <a:buSzPts val="1100"/>
              <a:buFont typeface="Arial"/>
              <a:buNone/>
            </a:pPr>
            <a:r>
              <a:rPr lang="en" sz="1000"/>
              <a:t>In 1841, when the Democratic minority hoped to block a bank bill promoted by Kentucky Senator </a:t>
            </a:r>
            <a:r>
              <a:rPr lang="en" sz="1000" u="sng">
                <a:hlinkClick r:id="rId3"/>
              </a:rPr>
              <a:t>Henry Clay</a:t>
            </a:r>
            <a:r>
              <a:rPr lang="en" sz="1000"/>
              <a:t>, he threatened to change Senate rules to allow the majority to close debate. Missouri Senator </a:t>
            </a:r>
            <a:r>
              <a:rPr lang="en" sz="1000" u="sng">
                <a:hlinkClick r:id="rId4"/>
              </a:rPr>
              <a:t>Thomas Hart Benton</a:t>
            </a:r>
            <a:r>
              <a:rPr lang="en" sz="1000"/>
              <a:t> rebuked Clay for trying to stifle the Senate's right to unlimited debate.</a:t>
            </a:r>
            <a:endParaRPr sz="1000"/>
          </a:p>
          <a:p>
            <a:pPr marL="0" lvl="0" indent="0" algn="l" rtl="0">
              <a:lnSpc>
                <a:spcPct val="115000"/>
              </a:lnSpc>
              <a:spcBef>
                <a:spcPts val="500"/>
              </a:spcBef>
              <a:spcAft>
                <a:spcPts val="0"/>
              </a:spcAft>
              <a:buClr>
                <a:schemeClr val="dk1"/>
              </a:buClr>
              <a:buSzPts val="1100"/>
              <a:buFont typeface="Arial"/>
              <a:buNone/>
            </a:pPr>
            <a:r>
              <a:rPr lang="en" sz="1000"/>
              <a:t>Three quarters of a century later, in 1917, senators adopted a rule (Rule 22), at the urging of President Woodrow Wilson, that allowed the Senate to end a debate with a two-thirds majority vote, a device known as "</a:t>
            </a:r>
            <a:r>
              <a:rPr lang="en" sz="1000" u="sng">
                <a:hlinkClick r:id="rId5"/>
              </a:rPr>
              <a:t>cloture</a:t>
            </a:r>
            <a:r>
              <a:rPr lang="en" sz="1000"/>
              <a:t>." The new Senate rule was first put to the test in 1919, when the Senate invoked cloture to end a filibuster against the Treaty of Versailles. Even with the new cloture rule, filibusters remained an effective means to block legislation, since a two-thirds vote is difficult to obtain. Over the next five decades, the Senate occasionally tried to invoke cloture, but usually failed to gain the necessary two-thirds vote. Filibusters were particularly useful to Southern senators who sought to block civil rights legislation, including anti-lynching legislation, until cloture was invoked after a 60 day filibuster against the Civil Right Act of 1964. In 1975, the Senate reduced the number of votes required for cloture from two-thirds to three-fifths, or 60 of the current one hundred senators.</a:t>
            </a:r>
            <a:endParaRPr sz="1000"/>
          </a:p>
          <a:p>
            <a:pPr marL="0" lvl="0" indent="0" algn="l" rtl="0">
              <a:lnSpc>
                <a:spcPct val="100000"/>
              </a:lnSpc>
              <a:spcBef>
                <a:spcPts val="500"/>
              </a:spcBef>
              <a:spcAft>
                <a:spcPts val="0"/>
              </a:spcAft>
              <a:buNone/>
            </a:pPr>
            <a:r>
              <a:rPr lang="en" sz="1000"/>
              <a:t>Many Americans are familiar with the filibuster conducted by Jimmy Stewart, playing Senator Jefferson Smith in Frank Capra's film </a:t>
            </a:r>
            <a:r>
              <a:rPr lang="en" sz="1000" u="sng">
                <a:hlinkClick r:id="rId6"/>
              </a:rPr>
              <a:t>Mr. Smith Goes to Washington</a:t>
            </a:r>
            <a:r>
              <a:rPr lang="en" sz="1000"/>
              <a:t>, but there have been some famous filibusters in the real-life Senate as well. </a:t>
            </a:r>
            <a:endParaRPr sz="1000"/>
          </a:p>
          <a:p>
            <a:pPr marL="0" lvl="0" indent="0" algn="l" rtl="0">
              <a:lnSpc>
                <a:spcPct val="100000"/>
              </a:lnSpc>
              <a:spcBef>
                <a:spcPts val="500"/>
              </a:spcBef>
              <a:spcAft>
                <a:spcPts val="0"/>
              </a:spcAft>
              <a:buNone/>
            </a:pPr>
            <a:r>
              <a:rPr lang="en" sz="1000"/>
              <a:t>During the 1930s, Senator </a:t>
            </a:r>
            <a:r>
              <a:rPr lang="en" sz="1000" u="sng">
                <a:hlinkClick r:id="rId7"/>
              </a:rPr>
              <a:t>Huey P. Long</a:t>
            </a:r>
            <a:r>
              <a:rPr lang="en" sz="1000"/>
              <a:t> effectively used the filibuster against bills that he thought favored the rich over the poor. The Louisiana senator frustrated his colleagues while entertaining spectators with his recitations of Shakespeare and his reading of recipes for "pot-likkers." Long once held the Senate floor for 15 hours. The record for the longest individual speech goes to South Carolina's </a:t>
            </a:r>
            <a:r>
              <a:rPr lang="en" sz="1000" u="sng">
                <a:hlinkClick r:id="rId8"/>
              </a:rPr>
              <a:t>J. Strom Thurmond</a:t>
            </a:r>
            <a:r>
              <a:rPr lang="en" sz="1000"/>
              <a:t> who filibustered for </a:t>
            </a:r>
            <a:r>
              <a:rPr lang="en" sz="1000" u="sng">
                <a:hlinkClick r:id="rId9"/>
              </a:rPr>
              <a:t>24 hours and 18 minutes</a:t>
            </a:r>
            <a:r>
              <a:rPr lang="en" sz="1000"/>
              <a:t> against the Civil Rights Act of 1957.</a:t>
            </a:r>
            <a:endParaRPr sz="1000" b="1">
              <a:solidFill>
                <a:srgbClr val="FF0000"/>
              </a:solidFill>
            </a:endParaRPr>
          </a:p>
          <a:p>
            <a:pPr marL="0" marR="50800" lvl="0" indent="0" algn="l" rtl="0">
              <a:lnSpc>
                <a:spcPct val="100000"/>
              </a:lnSpc>
              <a:spcBef>
                <a:spcPts val="0"/>
              </a:spcBef>
              <a:spcAft>
                <a:spcPts val="0"/>
              </a:spcAft>
              <a:buNone/>
            </a:pPr>
            <a:endParaRPr sz="1000" b="1">
              <a:solidFill>
                <a:srgbClr val="FF0000"/>
              </a:solidFill>
            </a:endParaRPr>
          </a:p>
          <a:p>
            <a:pPr marL="0" marR="50800" lvl="0" indent="0" algn="l" rtl="0">
              <a:lnSpc>
                <a:spcPct val="100000"/>
              </a:lnSpc>
              <a:spcBef>
                <a:spcPts val="1000"/>
              </a:spcBef>
              <a:spcAft>
                <a:spcPts val="0"/>
              </a:spcAft>
              <a:buNone/>
            </a:pPr>
            <a:r>
              <a:rPr lang="en" sz="1000" b="1">
                <a:solidFill>
                  <a:srgbClr val="FF0000"/>
                </a:solidFill>
              </a:rPr>
              <a:t>Declare unconstitutional</a:t>
            </a:r>
            <a:r>
              <a:rPr lang="en" sz="1000" b="1">
                <a:solidFill>
                  <a:schemeClr val="dk1"/>
                </a:solidFill>
                <a:highlight>
                  <a:schemeClr val="lt1"/>
                </a:highlight>
              </a:rPr>
              <a:t>:</a:t>
            </a:r>
            <a:r>
              <a:rPr lang="en" sz="1000" b="1">
                <a:solidFill>
                  <a:srgbClr val="FF0000"/>
                </a:solidFill>
              </a:rPr>
              <a:t> </a:t>
            </a:r>
            <a:r>
              <a:rPr lang="en" sz="1000">
                <a:solidFill>
                  <a:schemeClr val="dk1"/>
                </a:solidFill>
              </a:rPr>
              <a:t>USSC </a:t>
            </a:r>
            <a:endParaRPr sz="1000" b="1">
              <a:solidFill>
                <a:srgbClr val="FF0000"/>
              </a:solidFill>
            </a:endParaRPr>
          </a:p>
          <a:p>
            <a:pPr marL="0" marR="50800" lvl="0" indent="0" algn="l" rtl="0">
              <a:lnSpc>
                <a:spcPct val="115000"/>
              </a:lnSpc>
              <a:spcBef>
                <a:spcPts val="1000"/>
              </a:spcBef>
              <a:spcAft>
                <a:spcPts val="0"/>
              </a:spcAft>
              <a:buNone/>
            </a:pPr>
            <a:r>
              <a:rPr lang="en" sz="1000" b="1">
                <a:solidFill>
                  <a:srgbClr val="FF0000"/>
                </a:solidFill>
              </a:rPr>
              <a:t>Give</a:t>
            </a:r>
            <a:r>
              <a:rPr lang="en" sz="1000" b="1">
                <a:solidFill>
                  <a:srgbClr val="FF0000"/>
                </a:solidFill>
                <a:highlight>
                  <a:schemeClr val="lt1"/>
                </a:highlight>
              </a:rPr>
              <a:t> </a:t>
            </a:r>
            <a:r>
              <a:rPr lang="en" sz="1000" b="1">
                <a:solidFill>
                  <a:srgbClr val="FF0000"/>
                </a:solidFill>
              </a:rPr>
              <a:t>(aka give the opinion of the court):</a:t>
            </a:r>
            <a:r>
              <a:rPr lang="en" sz="1000"/>
              <a:t> USSC (gives majority opinion, minority opinion, concurring opinion, dissenting opinion</a:t>
            </a:r>
            <a:endParaRPr sz="1000"/>
          </a:p>
          <a:p>
            <a:pPr marL="0" marR="50800" lvl="0" indent="0" algn="l" rtl="0">
              <a:lnSpc>
                <a:spcPct val="115000"/>
              </a:lnSpc>
              <a:spcBef>
                <a:spcPts val="1000"/>
              </a:spcBef>
              <a:spcAft>
                <a:spcPts val="0"/>
              </a:spcAft>
              <a:buNone/>
            </a:pPr>
            <a:r>
              <a:rPr lang="en" sz="1000" b="1">
                <a:solidFill>
                  <a:srgbClr val="FF0000"/>
                </a:solidFill>
              </a:rPr>
              <a:t>Make</a:t>
            </a:r>
            <a:r>
              <a:rPr lang="en" sz="1000" b="1">
                <a:solidFill>
                  <a:schemeClr val="dk1"/>
                </a:solidFill>
                <a:highlight>
                  <a:schemeClr val="lt1"/>
                </a:highlight>
              </a:rPr>
              <a:t>:</a:t>
            </a:r>
            <a:r>
              <a:rPr lang="en" sz="1000" b="1">
                <a:solidFill>
                  <a:srgbClr val="FF0000"/>
                </a:solidFill>
              </a:rPr>
              <a:t> </a:t>
            </a:r>
            <a:r>
              <a:rPr lang="en" sz="1000">
                <a:solidFill>
                  <a:schemeClr val="dk1"/>
                </a:solidFill>
              </a:rPr>
              <a:t>Congress (legislative branch)</a:t>
            </a:r>
            <a:endParaRPr sz="1000" b="1">
              <a:solidFill>
                <a:srgbClr val="FF0000"/>
              </a:solidFill>
            </a:endParaRPr>
          </a:p>
          <a:p>
            <a:pPr marL="0" marR="50800" lvl="0" indent="0" algn="l" rtl="0">
              <a:lnSpc>
                <a:spcPct val="115000"/>
              </a:lnSpc>
              <a:spcBef>
                <a:spcPts val="1000"/>
              </a:spcBef>
              <a:spcAft>
                <a:spcPts val="0"/>
              </a:spcAft>
              <a:buNone/>
            </a:pPr>
            <a:r>
              <a:rPr lang="en" sz="1000" b="1">
                <a:solidFill>
                  <a:srgbClr val="FF0000"/>
                </a:solidFill>
              </a:rPr>
              <a:t>Execute</a:t>
            </a:r>
            <a:r>
              <a:rPr lang="en" sz="1000" b="1">
                <a:solidFill>
                  <a:srgbClr val="FF0000"/>
                </a:solidFill>
                <a:highlight>
                  <a:schemeClr val="lt1"/>
                </a:highlight>
              </a:rPr>
              <a:t> </a:t>
            </a:r>
            <a:r>
              <a:rPr lang="en" sz="1000" b="1">
                <a:solidFill>
                  <a:srgbClr val="FF0000"/>
                </a:solidFill>
              </a:rPr>
              <a:t>(carry out):</a:t>
            </a:r>
            <a:r>
              <a:rPr lang="en" sz="1000"/>
              <a:t> President (executive branch)</a:t>
            </a:r>
            <a:endParaRPr sz="1000"/>
          </a:p>
          <a:p>
            <a:pPr marL="0" marR="50800" lvl="0" indent="0" algn="l" rtl="0">
              <a:lnSpc>
                <a:spcPct val="115000"/>
              </a:lnSpc>
              <a:spcBef>
                <a:spcPts val="1000"/>
              </a:spcBef>
              <a:spcAft>
                <a:spcPts val="0"/>
              </a:spcAft>
              <a:buNone/>
            </a:pPr>
            <a:r>
              <a:rPr lang="en" sz="1000" b="1">
                <a:solidFill>
                  <a:srgbClr val="FF0000"/>
                </a:solidFill>
              </a:rPr>
              <a:t>Interpret</a:t>
            </a:r>
            <a:r>
              <a:rPr lang="en" sz="1000" b="1">
                <a:solidFill>
                  <a:schemeClr val="dk1"/>
                </a:solidFill>
                <a:highlight>
                  <a:schemeClr val="lt1"/>
                </a:highlight>
              </a:rPr>
              <a:t>:</a:t>
            </a:r>
            <a:r>
              <a:rPr lang="en" sz="1000" b="1">
                <a:solidFill>
                  <a:srgbClr val="FF0000"/>
                </a:solidFill>
              </a:rPr>
              <a:t> </a:t>
            </a:r>
            <a:r>
              <a:rPr lang="en" sz="1000">
                <a:solidFill>
                  <a:schemeClr val="dk1"/>
                </a:solidFill>
              </a:rPr>
              <a:t>USSC (judicial branch)</a:t>
            </a:r>
            <a:endParaRPr sz="1000" b="1">
              <a:solidFill>
                <a:srgbClr val="FF0000"/>
              </a:solidFill>
            </a:endParaRPr>
          </a:p>
          <a:p>
            <a:pPr marL="0" marR="50800" lvl="0" indent="0" algn="l" rtl="0">
              <a:lnSpc>
                <a:spcPct val="115000"/>
              </a:lnSpc>
              <a:spcBef>
                <a:spcPts val="1000"/>
              </a:spcBef>
              <a:spcAft>
                <a:spcPts val="0"/>
              </a:spcAft>
              <a:buNone/>
            </a:pPr>
            <a:r>
              <a:rPr lang="en" sz="1000" b="1">
                <a:solidFill>
                  <a:srgbClr val="FF0000"/>
                </a:solidFill>
              </a:rPr>
              <a:t>Attack Journalism</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0" marR="50800" lvl="0" indent="0" algn="l" rtl="0">
              <a:lnSpc>
                <a:spcPct val="115000"/>
              </a:lnSpc>
              <a:spcBef>
                <a:spcPts val="1000"/>
              </a:spcBef>
              <a:spcAft>
                <a:spcPts val="0"/>
              </a:spcAft>
              <a:buNone/>
            </a:pPr>
            <a:r>
              <a:rPr lang="en" sz="1000" b="1">
                <a:solidFill>
                  <a:srgbClr val="FF0000"/>
                </a:solidFill>
              </a:rPr>
              <a:t>Horserace Journalism</a:t>
            </a:r>
            <a:r>
              <a:rPr lang="en" sz="1000" b="1">
                <a:solidFill>
                  <a:schemeClr val="dk1"/>
                </a:solidFill>
                <a:highlight>
                  <a:schemeClr val="lt1"/>
                </a:highlight>
              </a:rPr>
              <a:t>:</a:t>
            </a:r>
            <a:r>
              <a:rPr lang="en" sz="1000"/>
              <a:t> News coverage that focuses on who is ahead rather than on the issues</a:t>
            </a:r>
            <a:endParaRPr sz="1000"/>
          </a:p>
          <a:p>
            <a:pPr marL="0" marR="50800" lvl="0" indent="0" algn="l" rtl="0">
              <a:lnSpc>
                <a:spcPct val="115000"/>
              </a:lnSpc>
              <a:spcBef>
                <a:spcPts val="1000"/>
              </a:spcBef>
              <a:spcAft>
                <a:spcPts val="0"/>
              </a:spcAft>
              <a:buNone/>
            </a:pPr>
            <a:r>
              <a:rPr lang="en" sz="1000" b="1">
                <a:solidFill>
                  <a:srgbClr val="FF0000"/>
                </a:solidFill>
              </a:rPr>
              <a:t>Yellow Journalism</a:t>
            </a:r>
            <a:r>
              <a:rPr lang="en" sz="1000" b="1">
                <a:solidFill>
                  <a:schemeClr val="dk1"/>
                </a:solidFill>
                <a:highlight>
                  <a:schemeClr val="lt1"/>
                </a:highlight>
              </a:rPr>
              <a:t>:</a:t>
            </a:r>
            <a:endParaRPr sz="1000" b="1">
              <a:solidFill>
                <a:srgbClr val="FF0000"/>
              </a:solidFill>
            </a:endParaRPr>
          </a:p>
          <a:p>
            <a:pPr marL="0" marR="50800" lvl="0" indent="0" algn="l" rtl="0">
              <a:lnSpc>
                <a:spcPct val="115000"/>
              </a:lnSpc>
              <a:spcBef>
                <a:spcPts val="1000"/>
              </a:spcBef>
              <a:spcAft>
                <a:spcPts val="0"/>
              </a:spcAft>
              <a:buNone/>
            </a:pPr>
            <a:r>
              <a:rPr lang="en" sz="1000" b="1">
                <a:solidFill>
                  <a:srgbClr val="FF0000"/>
                </a:solidFill>
              </a:rPr>
              <a:t>Investigative Journalism</a:t>
            </a:r>
            <a:r>
              <a:rPr lang="en" sz="1000" b="1">
                <a:solidFill>
                  <a:schemeClr val="dk1"/>
                </a:solidFill>
                <a:highlight>
                  <a:schemeClr val="lt1"/>
                </a:highlight>
              </a:rPr>
              <a:t>:</a:t>
            </a:r>
            <a:endParaRPr sz="1000" b="1">
              <a:solidFill>
                <a:srgbClr val="FF0000"/>
              </a:solidFill>
            </a:endParaRPr>
          </a:p>
          <a:p>
            <a:pPr marL="0" marR="50800" lvl="0" indent="0" algn="l" rtl="0">
              <a:lnSpc>
                <a:spcPct val="115000"/>
              </a:lnSpc>
              <a:spcBef>
                <a:spcPts val="1000"/>
              </a:spcBef>
              <a:spcAft>
                <a:spcPts val="0"/>
              </a:spcAft>
              <a:buNone/>
            </a:pPr>
            <a:r>
              <a:rPr lang="en" sz="1000" b="1">
                <a:solidFill>
                  <a:srgbClr val="FF0000"/>
                </a:solidFill>
              </a:rPr>
              <a:t>Annual Budget</a:t>
            </a:r>
            <a:r>
              <a:rPr lang="en" sz="1000" b="1">
                <a:solidFill>
                  <a:schemeClr val="dk1"/>
                </a:solidFill>
                <a:highlight>
                  <a:schemeClr val="lt1"/>
                </a:highlight>
              </a:rPr>
              <a:t>:</a:t>
            </a:r>
            <a:r>
              <a:rPr lang="en" sz="1000" b="1">
                <a:solidFill>
                  <a:srgbClr val="FF0000"/>
                </a:solidFill>
              </a:rPr>
              <a:t> </a:t>
            </a:r>
            <a:r>
              <a:rPr lang="en" sz="1000">
                <a:solidFill>
                  <a:schemeClr val="dk1"/>
                </a:solidFill>
              </a:rPr>
              <a:t>The document that says what the government plans to take in and what it plans to spend</a:t>
            </a:r>
            <a:endParaRPr sz="1000" b="1">
              <a:solidFill>
                <a:srgbClr val="FF0000"/>
              </a:solidFill>
            </a:endParaRPr>
          </a:p>
          <a:p>
            <a:pPr marL="0" marR="50800" lvl="0" indent="0" algn="l" rtl="0">
              <a:lnSpc>
                <a:spcPct val="115000"/>
              </a:lnSpc>
              <a:spcBef>
                <a:spcPts val="1000"/>
              </a:spcBef>
              <a:spcAft>
                <a:spcPts val="0"/>
              </a:spcAft>
              <a:buNone/>
            </a:pPr>
            <a:r>
              <a:rPr lang="en" sz="1000" b="1">
                <a:solidFill>
                  <a:srgbClr val="FF0000"/>
                </a:solidFill>
              </a:rPr>
              <a:t>Balanced Budget</a:t>
            </a:r>
            <a:r>
              <a:rPr lang="en" sz="1000" b="1">
                <a:solidFill>
                  <a:schemeClr val="dk1"/>
                </a:solidFill>
                <a:highlight>
                  <a:schemeClr val="lt1"/>
                </a:highlight>
              </a:rPr>
              <a:t>:</a:t>
            </a:r>
            <a:r>
              <a:rPr lang="en" sz="1000" b="1">
                <a:solidFill>
                  <a:srgbClr val="FF0000"/>
                </a:solidFill>
              </a:rPr>
              <a:t> </a:t>
            </a:r>
            <a:r>
              <a:rPr lang="en" sz="1000"/>
              <a:t>When a government says it will take in only what it spends</a:t>
            </a:r>
            <a:endParaRPr sz="1000"/>
          </a:p>
          <a:p>
            <a:pPr marL="0" marR="50800" lvl="0" indent="0" algn="l" rtl="0">
              <a:lnSpc>
                <a:spcPct val="115000"/>
              </a:lnSpc>
              <a:spcBef>
                <a:spcPts val="1000"/>
              </a:spcBef>
              <a:spcAft>
                <a:spcPts val="0"/>
              </a:spcAft>
              <a:buNone/>
            </a:pPr>
            <a:r>
              <a:rPr lang="en" sz="1000" b="1">
                <a:solidFill>
                  <a:srgbClr val="FF0000"/>
                </a:solidFill>
              </a:rPr>
              <a:t>Budget Surplus</a:t>
            </a:r>
            <a:r>
              <a:rPr lang="en" sz="1000" b="1">
                <a:solidFill>
                  <a:schemeClr val="dk1"/>
                </a:solidFill>
                <a:highlight>
                  <a:schemeClr val="lt1"/>
                </a:highlight>
              </a:rPr>
              <a:t>:</a:t>
            </a:r>
            <a:r>
              <a:rPr lang="en" sz="1000" b="1">
                <a:solidFill>
                  <a:srgbClr val="FF0000"/>
                </a:solidFill>
              </a:rPr>
              <a:t> </a:t>
            </a:r>
            <a:r>
              <a:rPr lang="en" sz="1000">
                <a:solidFill>
                  <a:schemeClr val="dk1"/>
                </a:solidFill>
              </a:rPr>
              <a:t>When a government says it will take in more than what it spends</a:t>
            </a:r>
            <a:endParaRPr sz="1000" b="1">
              <a:solidFill>
                <a:srgbClr val="FF0000"/>
              </a:solidFill>
            </a:endParaRPr>
          </a:p>
          <a:p>
            <a:pPr marL="0" marR="50800" lvl="0" indent="0" algn="l" rtl="0">
              <a:lnSpc>
                <a:spcPct val="115000"/>
              </a:lnSpc>
              <a:spcBef>
                <a:spcPts val="1000"/>
              </a:spcBef>
              <a:spcAft>
                <a:spcPts val="0"/>
              </a:spcAft>
              <a:buNone/>
            </a:pPr>
            <a:r>
              <a:rPr lang="en" sz="1000" b="1">
                <a:solidFill>
                  <a:srgbClr val="FF0000"/>
                </a:solidFill>
              </a:rPr>
              <a:t>Budget Deficit</a:t>
            </a:r>
            <a:r>
              <a:rPr lang="en" sz="1000" b="1">
                <a:solidFill>
                  <a:schemeClr val="dk1"/>
                </a:solidFill>
                <a:highlight>
                  <a:schemeClr val="lt1"/>
                </a:highlight>
              </a:rPr>
              <a:t>:</a:t>
            </a:r>
            <a:r>
              <a:rPr lang="en" sz="1000" b="1">
                <a:solidFill>
                  <a:srgbClr val="FF0000"/>
                </a:solidFill>
              </a:rPr>
              <a:t> </a:t>
            </a:r>
            <a:r>
              <a:rPr lang="en" sz="1000">
                <a:solidFill>
                  <a:schemeClr val="dk1"/>
                </a:solidFill>
              </a:rPr>
              <a:t>When a government says it will take in less than what it spends</a:t>
            </a:r>
            <a:endParaRPr sz="1000" b="1">
              <a:solidFill>
                <a:srgbClr val="FF0000"/>
              </a:solidFill>
            </a:endParaRPr>
          </a:p>
          <a:p>
            <a:pPr marL="0" marR="50800" lvl="0" indent="0" algn="l" rtl="0">
              <a:lnSpc>
                <a:spcPct val="115000"/>
              </a:lnSpc>
              <a:spcBef>
                <a:spcPts val="1000"/>
              </a:spcBef>
              <a:spcAft>
                <a:spcPts val="1000"/>
              </a:spcAft>
              <a:buNone/>
            </a:pPr>
            <a:r>
              <a:rPr lang="en" sz="1000" b="1">
                <a:solidFill>
                  <a:srgbClr val="FF0000"/>
                </a:solidFill>
              </a:rPr>
              <a:t>Budget Resolution</a:t>
            </a:r>
            <a:r>
              <a:rPr lang="en" sz="1000" b="1">
                <a:solidFill>
                  <a:schemeClr val="dk1"/>
                </a:solidFill>
                <a:highlight>
                  <a:schemeClr val="lt1"/>
                </a:highlight>
              </a:rPr>
              <a:t>:</a:t>
            </a:r>
            <a:r>
              <a:rPr lang="en" sz="1000"/>
              <a:t> A congressional decision that states the maximum amount of money the government should spend</a:t>
            </a:r>
            <a:endParaRPr sz="10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128b844a9c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128b844a9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b="1">
                <a:solidFill>
                  <a:srgbClr val="FF0000"/>
                </a:solidFill>
                <a:highlight>
                  <a:srgbClr val="FFFFFF"/>
                </a:highlight>
              </a:rPr>
              <a:t>Implied Power</a:t>
            </a:r>
            <a:r>
              <a:rPr lang="en" sz="1000" b="1">
                <a:solidFill>
                  <a:schemeClr val="dk1"/>
                </a:solidFill>
                <a:highlight>
                  <a:schemeClr val="lt1"/>
                </a:highlight>
              </a:rPr>
              <a: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Express Power / Enumerated Power</a:t>
            </a:r>
            <a:r>
              <a:rPr lang="en" sz="1000" b="1">
                <a:solidFill>
                  <a:schemeClr val="dk1"/>
                </a:solidFill>
                <a:highlight>
                  <a:schemeClr val="lt1"/>
                </a:highlight>
              </a:rPr>
              <a: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Formal Power / Informal Power</a:t>
            </a:r>
            <a:r>
              <a:rPr lang="en" sz="1000" b="1">
                <a:solidFill>
                  <a:schemeClr val="dk1"/>
                </a:solidFill>
                <a:highlight>
                  <a:schemeClr val="lt1"/>
                </a:highlight>
              </a:rPr>
              <a: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Liberty</a:t>
            </a:r>
            <a:r>
              <a:rPr lang="en" sz="1000" b="1">
                <a:solidFill>
                  <a:schemeClr val="dk1"/>
                </a:solidFill>
                <a:highlight>
                  <a:schemeClr val="lt1"/>
                </a:highlight>
              </a:rPr>
              <a: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Equality</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Democracy</a:t>
            </a:r>
            <a:r>
              <a:rPr lang="en" sz="1000" b="1">
                <a:solidFill>
                  <a:schemeClr val="dk1"/>
                </a:solidFill>
                <a:highlight>
                  <a:schemeClr val="lt1"/>
                </a:highlight>
              </a:rPr>
              <a:t>:</a:t>
            </a:r>
            <a:r>
              <a:rPr lang="en" sz="1000">
                <a:highlight>
                  <a:srgbClr val="FFFFFF"/>
                </a:highlight>
              </a:rPr>
              <a:t> The rule of the many. (1)</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Civic Duty</a:t>
            </a:r>
            <a:r>
              <a:rPr lang="en" sz="1000" b="1">
                <a:solidFill>
                  <a:schemeClr val="dk1"/>
                </a:solidFill>
                <a:highlight>
                  <a:schemeClr val="lt1"/>
                </a:highlight>
              </a:rPr>
              <a:t>:</a:t>
            </a:r>
            <a:r>
              <a:rPr lang="en" sz="1000">
                <a:highlight>
                  <a:srgbClr val="FFFFFF"/>
                </a:highlight>
              </a:rPr>
              <a:t> A belief that one has an obligation to participate in civic and political affairs. (4)</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Individual Responsibility</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Enumerated</a:t>
            </a:r>
            <a:r>
              <a:rPr lang="en" sz="1000" b="1">
                <a:solidFill>
                  <a:schemeClr val="dk1"/>
                </a:solidFill>
                <a:highlight>
                  <a:schemeClr val="lt1"/>
                </a:highlight>
              </a:rPr>
              <a:t>:</a:t>
            </a:r>
            <a:r>
              <a:rPr lang="en" sz="1000">
                <a:highlight>
                  <a:srgbClr val="FFFFFF"/>
                </a:highlight>
              </a:rPr>
              <a:t> Powers given to the national government alone. (2)</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Reserved</a:t>
            </a:r>
            <a:r>
              <a:rPr lang="en" sz="1000" b="1">
                <a:solidFill>
                  <a:schemeClr val="dk1"/>
                </a:solidFill>
                <a:highlight>
                  <a:schemeClr val="lt1"/>
                </a:highlight>
              </a:rPr>
              <a:t>:</a:t>
            </a:r>
            <a:r>
              <a:rPr lang="en" sz="1000" b="1">
                <a:solidFill>
                  <a:srgbClr val="FF0000"/>
                </a:solidFill>
                <a:highlight>
                  <a:srgbClr val="FFFFFF"/>
                </a:highlight>
              </a:rPr>
              <a:t> Powers</a:t>
            </a:r>
            <a:r>
              <a:rPr lang="en" sz="1000">
                <a:highlight>
                  <a:srgbClr val="FFFFFF"/>
                </a:highlight>
              </a:rPr>
              <a:t> given to the state government alone. (2)</a:t>
            </a:r>
            <a:endParaRPr sz="1000">
              <a:highlight>
                <a:srgbClr val="FFFFFF"/>
              </a:highlight>
            </a:endParaRPr>
          </a:p>
          <a:p>
            <a:pPr marL="0" lvl="0" indent="0" algn="l" rtl="0">
              <a:lnSpc>
                <a:spcPct val="115000"/>
              </a:lnSpc>
              <a:spcBef>
                <a:spcPts val="1000"/>
              </a:spcBef>
              <a:spcAft>
                <a:spcPts val="1000"/>
              </a:spcAft>
              <a:buNone/>
            </a:pPr>
            <a:r>
              <a:rPr lang="en" sz="1000" b="1">
                <a:solidFill>
                  <a:srgbClr val="FF0000"/>
                </a:solidFill>
                <a:highlight>
                  <a:srgbClr val="FFFFFF"/>
                </a:highlight>
              </a:rPr>
              <a:t>Concurrent</a:t>
            </a:r>
            <a:r>
              <a:rPr lang="en" sz="1000" b="1">
                <a:solidFill>
                  <a:schemeClr val="dk1"/>
                </a:solidFill>
                <a:highlight>
                  <a:schemeClr val="lt1"/>
                </a:highlight>
              </a:rPr>
              <a:t>:</a:t>
            </a:r>
            <a:r>
              <a:rPr lang="en" sz="1000">
                <a:highlight>
                  <a:srgbClr val="FFFFFF"/>
                </a:highlight>
              </a:rPr>
              <a:t> Powers shared by the national and state governments. (2)</a:t>
            </a:r>
            <a:endParaRPr sz="1000">
              <a:highlight>
                <a:srgbClr val="FFFFFF"/>
              </a:highlight>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128eeb9756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128eeb975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262626"/>
                </a:solidFill>
                <a:highlight>
                  <a:srgbClr val="FFFF00"/>
                </a:highlight>
              </a:rPr>
              <a:t>At one time scholars described the relationship between an agency, a committee, and an interest group as an </a:t>
            </a:r>
            <a:r>
              <a:rPr lang="en" sz="1000">
                <a:solidFill>
                  <a:srgbClr val="063C7E"/>
                </a:solidFill>
                <a:highlight>
                  <a:srgbClr val="FFFF00"/>
                </a:highlight>
              </a:rPr>
              <a:t>iron triangle</a:t>
            </a:r>
            <a:r>
              <a:rPr lang="en" sz="1000">
                <a:solidFill>
                  <a:srgbClr val="262626"/>
                </a:solidFill>
                <a:highlight>
                  <a:srgbClr val="FFFF00"/>
                </a:highlight>
              </a:rPr>
              <a:t>.</a:t>
            </a:r>
            <a:endParaRPr sz="1000">
              <a:solidFill>
                <a:srgbClr val="262626"/>
              </a:solidFill>
              <a:highlight>
                <a:srgbClr val="FFFF00"/>
              </a:highlight>
            </a:endParaRPr>
          </a:p>
          <a:p>
            <a:pPr marL="0" lvl="0" indent="0" algn="l" rtl="0">
              <a:spcBef>
                <a:spcPts val="0"/>
              </a:spcBef>
              <a:spcAft>
                <a:spcPts val="0"/>
              </a:spcAft>
              <a:buNone/>
            </a:pPr>
            <a:endParaRPr sz="1000">
              <a:solidFill>
                <a:srgbClr val="262626"/>
              </a:solidFill>
            </a:endParaRPr>
          </a:p>
          <a:p>
            <a:pPr marL="0" lvl="0" indent="0" algn="l" rtl="0">
              <a:spcBef>
                <a:spcPts val="0"/>
              </a:spcBef>
              <a:spcAft>
                <a:spcPts val="0"/>
              </a:spcAft>
              <a:buNone/>
            </a:pPr>
            <a:r>
              <a:rPr lang="en" sz="1000">
                <a:solidFill>
                  <a:srgbClr val="262626"/>
                </a:solidFill>
              </a:rPr>
              <a:t>For example, the Department of Veterans Affairs, the House and Senate committees on veterans' affairs, and veterans' organizations (such as the American Legion) would form a tight, mutually advantageous alliance. The department would do what the committees wanted and in return get political support and budget appropriations; the committee members would do what the veterans' groups wanted and in return get votes and campaign contributions. Iron triangles are examples of what are called client politics.</a:t>
            </a:r>
            <a:endParaRPr sz="1000">
              <a:solidFill>
                <a:srgbClr val="262626"/>
              </a:solidFill>
            </a:endParaRPr>
          </a:p>
          <a:p>
            <a:pPr marL="0" lvl="0" indent="0" algn="l" rtl="0">
              <a:spcBef>
                <a:spcPts val="0"/>
              </a:spcBef>
              <a:spcAft>
                <a:spcPts val="0"/>
              </a:spcAft>
              <a:buNone/>
            </a:pPr>
            <a:r>
              <a:rPr lang="en" sz="1000">
                <a:solidFill>
                  <a:srgbClr val="063C7E"/>
                </a:solidFill>
              </a:rPr>
              <a:t> </a:t>
            </a:r>
            <a:r>
              <a:rPr lang="en" sz="1000">
                <a:solidFill>
                  <a:srgbClr val="262626"/>
                </a:solidFill>
              </a:rPr>
              <a:t> </a:t>
            </a:r>
            <a:endParaRPr sz="1000">
              <a:solidFill>
                <a:srgbClr val="262626"/>
              </a:solidFill>
            </a:endParaRPr>
          </a:p>
          <a:p>
            <a:pPr marL="0" lvl="0" indent="0" algn="l" rtl="0">
              <a:spcBef>
                <a:spcPts val="0"/>
              </a:spcBef>
              <a:spcAft>
                <a:spcPts val="0"/>
              </a:spcAft>
              <a:buNone/>
            </a:pPr>
            <a:r>
              <a:rPr lang="en" sz="1000">
                <a:solidFill>
                  <a:srgbClr val="262626"/>
                </a:solidFill>
              </a:rPr>
              <a:t>Many agencies still have important allies in Congress and the private sector, especially those bureaus that serve the needs of specific sectors of the economy or regions of the country. The Department of Agriculture works closely with farm organizations, the Department of the Interior with groups interested in obtaining low-cost irrigation or grazing rights, and the Department of Housing and Urban Development with mayors and real-estate developers.</a:t>
            </a:r>
            <a:endParaRPr sz="1000">
              <a:solidFill>
                <a:srgbClr val="262626"/>
              </a:solidFill>
            </a:endParaRPr>
          </a:p>
          <a:p>
            <a:pPr marL="0" lvl="0" indent="0" algn="l" rtl="0">
              <a:spcBef>
                <a:spcPts val="0"/>
              </a:spcBef>
              <a:spcAft>
                <a:spcPts val="0"/>
              </a:spcAft>
              <a:buNone/>
            </a:pPr>
            <a:endParaRPr sz="1000">
              <a:solidFill>
                <a:srgbClr val="262626"/>
              </a:solidFill>
            </a:endParaRPr>
          </a:p>
          <a:p>
            <a:pPr marL="0" lvl="0" indent="0" algn="l" rtl="0">
              <a:spcBef>
                <a:spcPts val="0"/>
              </a:spcBef>
              <a:spcAft>
                <a:spcPts val="0"/>
              </a:spcAft>
              <a:buNone/>
            </a:pPr>
            <a:r>
              <a:rPr lang="en" sz="1000">
                <a:solidFill>
                  <a:srgbClr val="262626"/>
                </a:solidFill>
              </a:rPr>
              <a:t>Sometimes these allies are so strong that they can defeat a popular president. For years, President Reagan tried to abolish the Small Business Administration (SBA), arguing that its program of loans to small firms was wasteful and ridden with favoritism. But Congress, reacting to pressures from small-business groups, rallied to the SBA's defense. As a result, Reagan had to oversee an agency that he didn't want.</a:t>
            </a:r>
            <a:endParaRPr sz="1000">
              <a:solidFill>
                <a:srgbClr val="262626"/>
              </a:solidFill>
            </a:endParaRPr>
          </a:p>
          <a:p>
            <a:pPr marL="0" lvl="0" indent="0" algn="l" rtl="0">
              <a:spcBef>
                <a:spcPts val="0"/>
              </a:spcBef>
              <a:spcAft>
                <a:spcPts val="0"/>
              </a:spcAft>
              <a:buNone/>
            </a:pPr>
            <a:endParaRPr sz="1000">
              <a:solidFill>
                <a:srgbClr val="262626"/>
              </a:solidFill>
            </a:endParaRPr>
          </a:p>
          <a:p>
            <a:pPr marL="0" lvl="0" indent="0" algn="l" rtl="0">
              <a:spcBef>
                <a:spcPts val="0"/>
              </a:spcBef>
              <a:spcAft>
                <a:spcPts val="0"/>
              </a:spcAft>
              <a:buNone/>
            </a:pPr>
            <a:r>
              <a:rPr lang="en" sz="1000">
                <a:solidFill>
                  <a:srgbClr val="262626"/>
                </a:solidFill>
                <a:highlight>
                  <a:srgbClr val="FFFF00"/>
                </a:highlight>
              </a:rPr>
              <a:t>But iron triangles are much less common today than once was the case. Politics of late has become far more complicated. For one thing, the number and variety of interest groups have increased so much in recent years that scarcely any agency is not subject to pressures from several competing interests instead of only from one powerful interest. For another, the growth of subcommittees in Congress has meant most agencies are subject to control by many different legislative groups, often with very different concerns. Finally, the courts have made it much easier for all kinds of individuals and interests to intervene in agency affairs.</a:t>
            </a:r>
            <a:endParaRPr sz="1000">
              <a:solidFill>
                <a:srgbClr val="262626"/>
              </a:solidFill>
              <a:highlight>
                <a:srgbClr val="FFFF00"/>
              </a:highlight>
            </a:endParaRPr>
          </a:p>
          <a:p>
            <a:pPr marL="0" lvl="0" indent="0" algn="l" rtl="0">
              <a:spcBef>
                <a:spcPts val="0"/>
              </a:spcBef>
              <a:spcAft>
                <a:spcPts val="0"/>
              </a:spcAft>
              <a:buNone/>
            </a:pPr>
            <a:endParaRPr sz="1000">
              <a:solidFill>
                <a:srgbClr val="262626"/>
              </a:solidFill>
            </a:endParaRPr>
          </a:p>
          <a:p>
            <a:pPr marL="0" lvl="0" indent="0" algn="l" rtl="0">
              <a:spcBef>
                <a:spcPts val="0"/>
              </a:spcBef>
              <a:spcAft>
                <a:spcPts val="0"/>
              </a:spcAft>
              <a:buNone/>
            </a:pPr>
            <a:r>
              <a:rPr lang="en" sz="1000">
                <a:solidFill>
                  <a:srgbClr val="262626"/>
                </a:solidFill>
                <a:highlight>
                  <a:srgbClr val="FFFF00"/>
                </a:highlight>
              </a:rPr>
              <a:t>As a result, nowadays government agencies face a bewildering variety of competing groups and legislative subcommittees that constitute not a loyal group of allies, but a fiercely contentious collection of critics</a:t>
            </a:r>
            <a:r>
              <a:rPr lang="en" sz="1000">
                <a:solidFill>
                  <a:srgbClr val="262626"/>
                </a:solidFill>
              </a:rPr>
              <a:t>. The Environmental Protection Agency is caught between the demands of environmentalists and those of industry organizations, the Occupational Safety and Health Administration between the pressures of labor and those of business, and the Federal Communications Commission between the desires of broadcasters and those of cable television companies. Even the Department of Agriculture faces not a unified group of farmers, but many different farmers split into rival groups, depending on the crops they raise, the regions in which they live, and the attitudes they have toward the relative merits of farm subsidies or free markets.</a:t>
            </a:r>
            <a:endParaRPr sz="1000">
              <a:solidFill>
                <a:srgbClr val="262626"/>
              </a:solidFill>
            </a:endParaRPr>
          </a:p>
          <a:p>
            <a:pPr marL="0" lvl="0" indent="0" algn="l" rtl="0">
              <a:spcBef>
                <a:spcPts val="0"/>
              </a:spcBef>
              <a:spcAft>
                <a:spcPts val="0"/>
              </a:spcAft>
              <a:buNone/>
            </a:pPr>
            <a:r>
              <a:rPr lang="en" sz="1000">
                <a:solidFill>
                  <a:srgbClr val="262626"/>
                </a:solidFill>
              </a:rPr>
              <a:t>Political scientist Hugh Heclo has described the typical government agency today as being embedded not in an iron triangle, but in an </a:t>
            </a:r>
            <a:r>
              <a:rPr lang="en" sz="1000">
                <a:solidFill>
                  <a:srgbClr val="063C7E"/>
                </a:solidFill>
              </a:rPr>
              <a:t>issue network</a:t>
            </a:r>
            <a:r>
              <a:rPr lang="en" sz="1000">
                <a:solidFill>
                  <a:srgbClr val="262626"/>
                </a:solidFill>
              </a:rPr>
              <a:t> .</a:t>
            </a:r>
            <a:r>
              <a:rPr lang="en" sz="1000" baseline="30000">
                <a:solidFill>
                  <a:srgbClr val="063C7E"/>
                </a:solidFill>
              </a:rPr>
              <a:t>25</a:t>
            </a:r>
            <a:r>
              <a:rPr lang="en" sz="1000" baseline="30000">
                <a:solidFill>
                  <a:srgbClr val="262626"/>
                </a:solidFill>
              </a:rPr>
              <a:t> </a:t>
            </a:r>
            <a:r>
              <a:rPr lang="en" sz="1000">
                <a:solidFill>
                  <a:srgbClr val="262626"/>
                </a:solidFill>
              </a:rPr>
              <a:t>These issue networks consist of people in Washington-based interest groups, on congressional staffs, in universities and think tanks, and in the mass media, who regularly debate government policy on a certain subject—say, health care or auto safety. The networks are contentious, split along political, ideological, and economic lines. When a president takes office, he often recruits key agency officials from those members of the issue network who are most sympathetic to his views.</a:t>
            </a:r>
            <a:endParaRPr sz="1000">
              <a:solidFill>
                <a:srgbClr val="262626"/>
              </a:solidFill>
            </a:endParaRPr>
          </a:p>
          <a:p>
            <a:pPr marL="0" lvl="0" indent="0" algn="l" rtl="0">
              <a:spcBef>
                <a:spcPts val="0"/>
              </a:spcBef>
              <a:spcAft>
                <a:spcPts val="0"/>
              </a:spcAft>
              <a:buNone/>
            </a:pPr>
            <a:endParaRPr sz="1000">
              <a:solidFill>
                <a:srgbClr val="262626"/>
              </a:solidFill>
            </a:endParaRPr>
          </a:p>
          <a:p>
            <a:pPr marL="0" lvl="0" indent="0" algn="l" rtl="0">
              <a:spcBef>
                <a:spcPts val="0"/>
              </a:spcBef>
              <a:spcAft>
                <a:spcPts val="0"/>
              </a:spcAft>
              <a:buNone/>
            </a:pPr>
            <a:r>
              <a:rPr lang="en" sz="1000">
                <a:solidFill>
                  <a:srgbClr val="262626"/>
                </a:solidFill>
              </a:rPr>
              <a:t>When Jimmy Carter, a Democrat, became president, he appointed to key posts in consumer agencies people who were from that part of the consumer issue network associated with Ralph Nader. Ronald Reagan, a conservative Republican, filled these same jobs with people who were from that part of the issue network holding free-market or antiregulation views. When George Bush the elder, a more centrist Republican, took office, he filled these posts with more centrist members of the issue network. Bill Clinton brought back the consumer activists. George W. Bush reversed Clinton, and Barack Obama reversed Bush. (from text)</a:t>
            </a:r>
            <a:endParaRPr sz="1000">
              <a:solidFill>
                <a:srgbClr val="262626"/>
              </a:solidFill>
            </a:endParaRPr>
          </a:p>
          <a:p>
            <a:pPr marL="0" lvl="0" indent="0" algn="l" rtl="0">
              <a:spcBef>
                <a:spcPts val="0"/>
              </a:spcBef>
              <a:spcAft>
                <a:spcPts val="0"/>
              </a:spcAft>
              <a:buNone/>
            </a:pPr>
            <a:endParaRPr sz="10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128f365464_2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128f365464_2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128f365464_2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128f365464_2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Capitalism a</a:t>
            </a:r>
            <a:r>
              <a:rPr lang="en" sz="1000">
                <a:highlight>
                  <a:srgbClr val="FFFFFF"/>
                </a:highlight>
              </a:rPr>
              <a:t>t the heart of the American Dream are beliefs in the rights to own private property and compete freely in </a:t>
            </a:r>
            <a:r>
              <a:rPr lang="en" sz="1000"/>
              <a:t>OPEN MARKETS with</a:t>
            </a:r>
            <a:r>
              <a:rPr lang="en" sz="1000">
                <a:highlight>
                  <a:srgbClr val="FFFFFF"/>
                </a:highlight>
              </a:rPr>
              <a:t> as little government involvement as possible.</a:t>
            </a:r>
            <a:endParaRPr sz="10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128f365464_2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128f365464_2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128f365464_8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6" name="Google Shape;646;g128f365464_8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17833dfa0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17833dfa0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128b844a9c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128b844a9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b="1">
                <a:solidFill>
                  <a:srgbClr val="FF0000"/>
                </a:solidFill>
                <a:highlight>
                  <a:srgbClr val="FFFFFF"/>
                </a:highlight>
              </a:rPr>
              <a:t>Elite Theory</a:t>
            </a:r>
            <a:r>
              <a:rPr lang="en" sz="1000" b="1">
                <a:solidFill>
                  <a:schemeClr val="dk1"/>
                </a:solidFill>
                <a:highlight>
                  <a:schemeClr val="lt1"/>
                </a:highlight>
              </a:rPr>
              <a:t>:</a:t>
            </a:r>
            <a:r>
              <a:rPr lang="en" sz="1000" b="1">
                <a:solidFill>
                  <a:srgbClr val="FF0000"/>
                </a:solidFill>
                <a:highlight>
                  <a:srgbClr val="FFFFFF"/>
                </a:highlight>
              </a:rPr>
              <a:t> </a:t>
            </a:r>
            <a:r>
              <a:rPr lang="en" sz="900">
                <a:solidFill>
                  <a:schemeClr val="dk1"/>
                </a:solidFill>
                <a:highlight>
                  <a:srgbClr val="FFFFFF"/>
                </a:highlight>
              </a:rPr>
              <a:t>View that the government is dominated by a few top leaders, most of whom are outside government.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Pluralistic Theory</a:t>
            </a:r>
            <a:r>
              <a:rPr lang="en" sz="1000" b="1">
                <a:solidFill>
                  <a:schemeClr val="dk1"/>
                </a:solidFill>
                <a:highlight>
                  <a:schemeClr val="lt1"/>
                </a:highlight>
              </a:rPr>
              <a:t>:</a:t>
            </a:r>
            <a:r>
              <a:rPr lang="en" sz="1000" b="1">
                <a:solidFill>
                  <a:srgbClr val="FF0000"/>
                </a:solidFill>
                <a:highlight>
                  <a:srgbClr val="FFFFFF"/>
                </a:highlight>
              </a:rPr>
              <a:t> </a:t>
            </a:r>
            <a:r>
              <a:rPr lang="en" sz="900">
                <a:solidFill>
                  <a:schemeClr val="dk1"/>
                </a:solidFill>
                <a:highlight>
                  <a:srgbClr val="FFFFFF"/>
                </a:highlight>
              </a:rPr>
              <a:t>The belief that competition among all affected interests shapes public policy.</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Bureaucratic Theory</a:t>
            </a:r>
            <a:r>
              <a:rPr lang="en" sz="1000" b="1">
                <a:solidFill>
                  <a:schemeClr val="dk1"/>
                </a:solidFill>
                <a:highlight>
                  <a:schemeClr val="lt1"/>
                </a:highlight>
              </a:rPr>
              <a:t>:</a:t>
            </a:r>
            <a:r>
              <a:rPr lang="en" sz="1000" b="1">
                <a:solidFill>
                  <a:srgbClr val="FF0000"/>
                </a:solidFill>
                <a:highlight>
                  <a:srgbClr val="FFFFFF"/>
                </a:highlight>
              </a:rPr>
              <a:t> </a:t>
            </a:r>
            <a:r>
              <a:rPr lang="en" sz="900">
                <a:solidFill>
                  <a:schemeClr val="dk1"/>
                </a:solidFill>
                <a:highlight>
                  <a:srgbClr val="FFFFFF"/>
                </a:highlight>
              </a:rPr>
              <a:t>View that the government is dominated by appointed officials.</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Class (Marxist) Theory</a:t>
            </a:r>
            <a:r>
              <a:rPr lang="en" sz="1000" b="1">
                <a:solidFill>
                  <a:schemeClr val="dk1"/>
                </a:solidFill>
                <a:highlight>
                  <a:schemeClr val="lt1"/>
                </a:highlight>
              </a:rPr>
              <a:t>:</a:t>
            </a:r>
            <a:r>
              <a:rPr lang="en" sz="1000" b="1">
                <a:solidFill>
                  <a:srgbClr val="FF0000"/>
                </a:solidFill>
                <a:highlight>
                  <a:srgbClr val="FFFFFF"/>
                </a:highlight>
              </a:rPr>
              <a:t> </a:t>
            </a:r>
            <a:r>
              <a:rPr lang="en" sz="900">
                <a:solidFill>
                  <a:schemeClr val="dk1"/>
                </a:solidFill>
                <a:highlight>
                  <a:srgbClr val="FFFFFF"/>
                </a:highlight>
              </a:rPr>
              <a:t>View that the government is dominated by capitalists.</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Majority Opinion</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Minority Opinion</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Concurring Opinion</a:t>
            </a:r>
            <a:r>
              <a:rPr lang="en" sz="1000" b="1">
                <a:solidFill>
                  <a:schemeClr val="dk1"/>
                </a:solidFill>
                <a:highlight>
                  <a:schemeClr val="lt1"/>
                </a:highlight>
              </a:rPr>
              <a:t>:</a:t>
            </a:r>
            <a:r>
              <a:rPr lang="en" sz="1000">
                <a:highlight>
                  <a:srgbClr val="FFFFFF"/>
                </a:highlight>
              </a:rPr>
              <a:t> A signed opinion in which one or more members agree with the majority view but for different reasons. (16)</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Dissenting Opinion</a:t>
            </a:r>
            <a:r>
              <a:rPr lang="en" sz="1000" b="1">
                <a:solidFill>
                  <a:schemeClr val="dk1"/>
                </a:solidFill>
                <a:highlight>
                  <a:schemeClr val="lt1"/>
                </a:highlight>
              </a:rPr>
              <a:t>:</a:t>
            </a:r>
            <a:r>
              <a:rPr lang="en" sz="1000" b="1">
                <a:solidFill>
                  <a:srgbClr val="FF0000"/>
                </a:solidFill>
                <a:highlight>
                  <a:srgbClr val="FFFFFF"/>
                </a:highlight>
              </a:rPr>
              <a:t> </a:t>
            </a:r>
            <a:r>
              <a:rPr lang="en" sz="1000">
                <a:highlight>
                  <a:srgbClr val="FFFFFF"/>
                </a:highlight>
              </a:rPr>
              <a:t>A signed opinion in which one or more justices disagree with the majority view. (16)</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Public Opinion</a:t>
            </a:r>
            <a:r>
              <a:rPr lang="en" sz="1000" b="1">
                <a:solidFill>
                  <a:schemeClr val="dk1"/>
                </a:solidFill>
                <a:highlight>
                  <a:schemeClr val="lt1"/>
                </a:highlight>
              </a:rPr>
              <a:t>:</a:t>
            </a:r>
            <a:r>
              <a:rPr lang="en" sz="1000">
                <a:highlight>
                  <a:srgbClr val="FFFFFF"/>
                </a:highlight>
              </a:rPr>
              <a:t> How people think or feel about particular things. (7)</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Public Opinion Poll</a:t>
            </a:r>
            <a:r>
              <a:rPr lang="en" sz="1000" b="1">
                <a:solidFill>
                  <a:schemeClr val="dk1"/>
                </a:solidFill>
                <a:highlight>
                  <a:schemeClr val="lt1"/>
                </a:highlight>
              </a:rPr>
              <a: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Bill</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Committee</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Rules Committee</a:t>
            </a:r>
            <a:r>
              <a:rPr lang="en" sz="1000">
                <a:highlight>
                  <a:srgbClr val="FFFFFF"/>
                </a:highlight>
              </a:rPr>
              <a:t> (open, closed, restrictive rule)</a:t>
            </a:r>
            <a:r>
              <a:rPr lang="en" sz="1000" b="1">
                <a:solidFill>
                  <a:schemeClr val="dk1"/>
                </a:solidFill>
                <a:highlight>
                  <a:schemeClr val="lt1"/>
                </a:highlight>
              </a:rPr>
              <a:t>:</a:t>
            </a:r>
            <a:r>
              <a:rPr lang="en" sz="1000">
                <a:highlight>
                  <a:srgbClr val="FFFFFF"/>
                </a:highlight>
              </a:rPr>
              <a:t> An order from the House Rules Committee that permits a bill to be amended on the floor. (13) ; </a:t>
            </a:r>
            <a:endParaRPr sz="1000">
              <a:highlight>
                <a:srgbClr val="FFFFFF"/>
              </a:highlight>
            </a:endParaRPr>
          </a:p>
          <a:p>
            <a:pPr marL="0" lvl="0" indent="0" algn="l" rtl="0">
              <a:lnSpc>
                <a:spcPct val="115000"/>
              </a:lnSpc>
              <a:spcBef>
                <a:spcPts val="1000"/>
              </a:spcBef>
              <a:spcAft>
                <a:spcPts val="0"/>
              </a:spcAft>
              <a:buNone/>
            </a:pPr>
            <a:r>
              <a:rPr lang="en" sz="1000">
                <a:highlight>
                  <a:srgbClr val="FFFFFF"/>
                </a:highlight>
              </a:rPr>
              <a:t>An order from the House Rules Committee that sets a time limit on debate; forbids a bill from being amended on the floor. (13) ; An order from the House Rules Committee that permits certain kinds of amendments but not others to be made into a bill on the floor. (13)</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Appropriations</a:t>
            </a:r>
            <a:r>
              <a:rPr lang="en" sz="1000" b="1">
                <a:solidFill>
                  <a:schemeClr val="dk1"/>
                </a:solidFill>
                <a:highlight>
                  <a:schemeClr val="lt1"/>
                </a:highlight>
              </a:rPr>
              <a:t>:</a:t>
            </a:r>
            <a:r>
              <a:rPr lang="en" sz="1000">
                <a:highlight>
                  <a:srgbClr val="FFFFFF"/>
                </a:highlight>
              </a:rPr>
              <a:t> House Ways and Means Committee: </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Discharge Petition</a:t>
            </a:r>
            <a:r>
              <a:rPr lang="en" sz="1000">
                <a:highlight>
                  <a:srgbClr val="FFFFFF"/>
                </a:highlight>
              </a:rPr>
              <a:t>: A device by which any member of the House, after a committee has had the bill for 30 days, may petition to have it brought to the floor. (13)</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Filibuster / Cloture</a:t>
            </a:r>
            <a:r>
              <a:rPr lang="en" sz="1000" b="1">
                <a:solidFill>
                  <a:schemeClr val="dk1"/>
                </a:solidFill>
                <a:highlight>
                  <a:schemeClr val="lt1"/>
                </a:highlight>
              </a:rPr>
              <a:t>:</a:t>
            </a:r>
            <a:r>
              <a:rPr lang="en" sz="1000" b="1">
                <a:solidFill>
                  <a:srgbClr val="FF0000"/>
                </a:solidFill>
                <a:highlight>
                  <a:srgbClr val="FFFFFF"/>
                </a:highlight>
              </a:rPr>
              <a:t> </a:t>
            </a:r>
            <a:r>
              <a:rPr lang="en" sz="1000">
                <a:highlight>
                  <a:srgbClr val="FFFFFF"/>
                </a:highlight>
              </a:rPr>
              <a:t>An attempt to defeat a bill in the Senate by talking indefinitely, thus preventing the Senate from taking action on the bill. (13) / A rule used by the Senate to end or limit debate. (13)</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Pork</a:t>
            </a:r>
            <a:r>
              <a:rPr lang="en" sz="1000" b="1">
                <a:solidFill>
                  <a:schemeClr val="dk1"/>
                </a:solidFill>
                <a:highlight>
                  <a:schemeClr val="lt1"/>
                </a:highlight>
              </a:rPr>
              <a:t>:</a:t>
            </a:r>
            <a:r>
              <a:rPr lang="en" sz="1000">
                <a:highlight>
                  <a:srgbClr val="FFFFFF"/>
                </a:highlight>
              </a:rPr>
              <a:t> </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Logrolling</a:t>
            </a:r>
            <a:r>
              <a:rPr lang="en" sz="1000" b="1">
                <a:solidFill>
                  <a:schemeClr val="dk1"/>
                </a:solidFill>
                <a:highlight>
                  <a:schemeClr val="lt1"/>
                </a:highlight>
              </a:rPr>
              <a:t>:</a:t>
            </a:r>
            <a:r>
              <a:rPr lang="en" sz="1000">
                <a:highlight>
                  <a:srgbClr val="FFFFFF"/>
                </a:highlight>
              </a:rPr>
              <a:t> A legislator supports a proposal favored by another in return for support of his or hers. (17)</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Earmarks</a:t>
            </a:r>
            <a:r>
              <a:rPr lang="en" sz="1000" b="1">
                <a:solidFill>
                  <a:schemeClr val="dk1"/>
                </a:solidFill>
                <a:highlight>
                  <a:schemeClr val="lt1"/>
                </a:highlight>
              </a:rPr>
              <a:t>:</a:t>
            </a:r>
            <a:r>
              <a:rPr lang="en" sz="1000">
                <a:highlight>
                  <a:srgbClr val="FFFFFF"/>
                </a:highlight>
              </a:rPr>
              <a:t> “Hidden” congressional provisions that direct the federal government to fund specific projects or that exempt specified persons or groups from paying specific federal taxes or fees. A provision in a law that provides a direct benefit to a client without the benefit having been reviewed on the merits by all of Congress. (11, 13)</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Roll Call vote</a:t>
            </a:r>
            <a:r>
              <a:rPr lang="en" sz="1000" b="1">
                <a:solidFill>
                  <a:schemeClr val="dk1"/>
                </a:solidFill>
                <a:highlight>
                  <a:schemeClr val="lt1"/>
                </a:highlight>
              </a:rPr>
              <a:t>:</a:t>
            </a:r>
            <a:r>
              <a:rPr lang="en" sz="1000">
                <a:highlight>
                  <a:srgbClr val="FFFFFF"/>
                </a:highlight>
              </a:rPr>
              <a:t> A congressional voting procedure that consists of members answering “yea” or “nay” to their names. (13)</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Quorum</a:t>
            </a:r>
            <a:r>
              <a:rPr lang="en" sz="1000" b="1">
                <a:solidFill>
                  <a:schemeClr val="dk1"/>
                </a:solidFill>
                <a:highlight>
                  <a:schemeClr val="lt1"/>
                </a:highlight>
              </a:rPr>
              <a:t>:</a:t>
            </a:r>
            <a:r>
              <a:rPr lang="en" sz="1000">
                <a:highlight>
                  <a:srgbClr val="FFFFFF"/>
                </a:highlight>
              </a:rPr>
              <a:t> The minimum number of members who must be present for business to be conducted in Congress. (13)</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Veto</a:t>
            </a:r>
            <a:r>
              <a:rPr lang="en" sz="1000" b="1">
                <a:solidFill>
                  <a:schemeClr val="dk1"/>
                </a:solidFill>
                <a:highlight>
                  <a:schemeClr val="lt1"/>
                </a:highlight>
              </a:rPr>
              <a:t>:</a:t>
            </a:r>
            <a:r>
              <a:rPr lang="en" sz="1000" b="1">
                <a:solidFill>
                  <a:srgbClr val="FF0000"/>
                </a:solidFill>
                <a:highlight>
                  <a:srgbClr val="FFFFFF"/>
                </a:highlight>
              </a:rPr>
              <a:t> L</a:t>
            </a:r>
            <a:r>
              <a:rPr lang="en" sz="1000">
                <a:highlight>
                  <a:srgbClr val="FFFFFF"/>
                </a:highlight>
              </a:rPr>
              <a:t>iterally, “I forbid”: It refers to the power of a president to disapprove a bill; it may be overridden by a two-thirds vote of each house of Congress. (13)</a:t>
            </a:r>
            <a:endParaRPr sz="1000">
              <a:highlight>
                <a:srgbClr val="FFFFFF"/>
              </a:highlight>
            </a:endParaRPr>
          </a:p>
          <a:p>
            <a:pPr marL="0" lvl="0" indent="0" algn="l" rtl="0">
              <a:lnSpc>
                <a:spcPct val="115000"/>
              </a:lnSpc>
              <a:spcBef>
                <a:spcPts val="1000"/>
              </a:spcBef>
              <a:spcAft>
                <a:spcPts val="1000"/>
              </a:spcAft>
              <a:buNone/>
            </a:pPr>
            <a:r>
              <a:rPr lang="en" sz="1000" b="1">
                <a:solidFill>
                  <a:srgbClr val="FF0000"/>
                </a:solidFill>
                <a:highlight>
                  <a:srgbClr val="FFFFFF"/>
                </a:highlight>
              </a:rPr>
              <a:t>Veto Override</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128f365464_8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128f365464_8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128f365464_8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128f365464_8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128f365464_2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128f365464_2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128f365464_2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128f365464_2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128f365464_4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128f365464_4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128f365464_4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128f365464_4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128a411855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128a411855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128a411855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128a411855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128f365464_9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0" name="Google Shape;710;g128f365464_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17833dfa0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17833dfa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128eeb9756_6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128eeb9756_6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128f365464_6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128f365464_6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FF"/>
                </a:solidFill>
              </a:rPr>
              <a:t>The Bureaucracy</a:t>
            </a:r>
            <a:endParaRPr sz="1400" b="1">
              <a:solidFill>
                <a:srgbClr val="0000FF"/>
              </a:solidFill>
            </a:endParaRPr>
          </a:p>
          <a:p>
            <a:pPr marL="0" lvl="0" indent="0" algn="l" rtl="0">
              <a:lnSpc>
                <a:spcPct val="115000"/>
              </a:lnSpc>
              <a:spcBef>
                <a:spcPts val="1000"/>
              </a:spcBef>
              <a:spcAft>
                <a:spcPts val="0"/>
              </a:spcAft>
              <a:buNone/>
            </a:pPr>
            <a:r>
              <a:rPr lang="en" sz="1000">
                <a:solidFill>
                  <a:srgbClr val="333333"/>
                </a:solidFill>
              </a:rPr>
              <a:t>The federal bureaucracy is huge: roughly 2.6 million employees, plus many freelance contractors. Everybody in the bureaucracy works to administer the law. For the most part, the executive branch manages the federal bureaucracy. Although the executive branch controls the majority of the federal bureaucracy, the legislative and judiciary branches also have some influence. Congress, for example, controls the Library of Congress, the Congressional Research Service, and the Government Accountability Office, among other bureaucracies. Through its power of oversight, Congress also monitors the federal bureaucracy to make sure that it acts properly. The courts sometimes get involved in the bureaucracy when issues of law and constitutionality arise, such as when a civil service regulation is violated or if an agency oversteps its jurisdiction.</a:t>
            </a:r>
            <a:endParaRPr sz="1000"/>
          </a:p>
          <a:p>
            <a:pPr marL="0" lvl="0" indent="0" algn="l" rtl="0">
              <a:lnSpc>
                <a:spcPct val="115000"/>
              </a:lnSpc>
              <a:spcBef>
                <a:spcPts val="1000"/>
              </a:spcBef>
              <a:spcAft>
                <a:spcPts val="0"/>
              </a:spcAft>
              <a:buNone/>
            </a:pPr>
            <a:r>
              <a:rPr lang="en" sz="1000">
                <a:solidFill>
                  <a:srgbClr val="333333"/>
                </a:solidFill>
              </a:rPr>
              <a:t>There are five types of organizations in the federal bureaucracy:</a:t>
            </a:r>
            <a:endParaRPr sz="1000">
              <a:solidFill>
                <a:srgbClr val="333333"/>
              </a:solidFill>
            </a:endParaRPr>
          </a:p>
          <a:p>
            <a:pPr marL="0" lvl="0" indent="0" algn="l" rtl="0">
              <a:lnSpc>
                <a:spcPct val="115000"/>
              </a:lnSpc>
              <a:spcBef>
                <a:spcPts val="1000"/>
              </a:spcBef>
              <a:spcAft>
                <a:spcPts val="0"/>
              </a:spcAft>
              <a:buNone/>
            </a:pPr>
            <a:r>
              <a:rPr lang="en" sz="1000">
                <a:solidFill>
                  <a:srgbClr val="333333"/>
                </a:solidFill>
              </a:rPr>
              <a:t>1.</a:t>
            </a:r>
            <a:r>
              <a:rPr lang="en" sz="700">
                <a:solidFill>
                  <a:srgbClr val="333333"/>
                </a:solidFill>
                <a:latin typeface="Times New Roman"/>
                <a:ea typeface="Times New Roman"/>
                <a:cs typeface="Times New Roman"/>
                <a:sym typeface="Times New Roman"/>
              </a:rPr>
              <a:t>     </a:t>
            </a:r>
            <a:r>
              <a:rPr lang="en" sz="1000">
                <a:solidFill>
                  <a:srgbClr val="333333"/>
                </a:solidFill>
              </a:rPr>
              <a:t>Cabinet departments</a:t>
            </a:r>
            <a:endParaRPr sz="1000">
              <a:solidFill>
                <a:srgbClr val="333333"/>
              </a:solidFill>
            </a:endParaRPr>
          </a:p>
          <a:p>
            <a:pPr marL="0" lvl="0" indent="0" algn="l" rtl="0">
              <a:lnSpc>
                <a:spcPct val="115000"/>
              </a:lnSpc>
              <a:spcBef>
                <a:spcPts val="1000"/>
              </a:spcBef>
              <a:spcAft>
                <a:spcPts val="0"/>
              </a:spcAft>
              <a:buNone/>
            </a:pPr>
            <a:r>
              <a:rPr lang="en" sz="1000">
                <a:solidFill>
                  <a:srgbClr val="333333"/>
                </a:solidFill>
              </a:rPr>
              <a:t>2.</a:t>
            </a:r>
            <a:r>
              <a:rPr lang="en" sz="700">
                <a:solidFill>
                  <a:srgbClr val="333333"/>
                </a:solidFill>
                <a:latin typeface="Times New Roman"/>
                <a:ea typeface="Times New Roman"/>
                <a:cs typeface="Times New Roman"/>
                <a:sym typeface="Times New Roman"/>
              </a:rPr>
              <a:t>     </a:t>
            </a:r>
            <a:r>
              <a:rPr lang="en" sz="1000">
                <a:solidFill>
                  <a:srgbClr val="333333"/>
                </a:solidFill>
              </a:rPr>
              <a:t>Independent executive agencies</a:t>
            </a:r>
            <a:endParaRPr sz="1000">
              <a:solidFill>
                <a:srgbClr val="333333"/>
              </a:solidFill>
            </a:endParaRPr>
          </a:p>
          <a:p>
            <a:pPr marL="0" lvl="0" indent="0" algn="l" rtl="0">
              <a:lnSpc>
                <a:spcPct val="115000"/>
              </a:lnSpc>
              <a:spcBef>
                <a:spcPts val="1000"/>
              </a:spcBef>
              <a:spcAft>
                <a:spcPts val="0"/>
              </a:spcAft>
              <a:buNone/>
            </a:pPr>
            <a:r>
              <a:rPr lang="en" sz="1000">
                <a:solidFill>
                  <a:srgbClr val="333333"/>
                </a:solidFill>
              </a:rPr>
              <a:t>3.</a:t>
            </a:r>
            <a:r>
              <a:rPr lang="en" sz="700">
                <a:solidFill>
                  <a:srgbClr val="333333"/>
                </a:solidFill>
                <a:latin typeface="Times New Roman"/>
                <a:ea typeface="Times New Roman"/>
                <a:cs typeface="Times New Roman"/>
                <a:sym typeface="Times New Roman"/>
              </a:rPr>
              <a:t>     </a:t>
            </a:r>
            <a:r>
              <a:rPr lang="en" sz="1000">
                <a:solidFill>
                  <a:srgbClr val="333333"/>
                </a:solidFill>
              </a:rPr>
              <a:t>Independent regulatory agencies</a:t>
            </a:r>
            <a:endParaRPr sz="1000">
              <a:solidFill>
                <a:srgbClr val="333333"/>
              </a:solidFill>
            </a:endParaRPr>
          </a:p>
          <a:p>
            <a:pPr marL="0" lvl="0" indent="0" algn="l" rtl="0">
              <a:lnSpc>
                <a:spcPct val="115000"/>
              </a:lnSpc>
              <a:spcBef>
                <a:spcPts val="1000"/>
              </a:spcBef>
              <a:spcAft>
                <a:spcPts val="0"/>
              </a:spcAft>
              <a:buNone/>
            </a:pPr>
            <a:r>
              <a:rPr lang="en" sz="1000">
                <a:solidFill>
                  <a:srgbClr val="333333"/>
                </a:solidFill>
              </a:rPr>
              <a:t>4.</a:t>
            </a:r>
            <a:r>
              <a:rPr lang="en" sz="700">
                <a:solidFill>
                  <a:srgbClr val="333333"/>
                </a:solidFill>
                <a:latin typeface="Times New Roman"/>
                <a:ea typeface="Times New Roman"/>
                <a:cs typeface="Times New Roman"/>
                <a:sym typeface="Times New Roman"/>
              </a:rPr>
              <a:t>     </a:t>
            </a:r>
            <a:r>
              <a:rPr lang="en" sz="1000">
                <a:solidFill>
                  <a:srgbClr val="333333"/>
                </a:solidFill>
              </a:rPr>
              <a:t>Government corporations</a:t>
            </a:r>
            <a:endParaRPr sz="1000">
              <a:solidFill>
                <a:srgbClr val="333333"/>
              </a:solidFill>
            </a:endParaRPr>
          </a:p>
          <a:p>
            <a:pPr marL="0" lvl="0" indent="0" algn="l" rtl="0">
              <a:lnSpc>
                <a:spcPct val="115000"/>
              </a:lnSpc>
              <a:spcBef>
                <a:spcPts val="1000"/>
              </a:spcBef>
              <a:spcAft>
                <a:spcPts val="0"/>
              </a:spcAft>
              <a:buNone/>
            </a:pPr>
            <a:r>
              <a:rPr lang="en" sz="1000">
                <a:solidFill>
                  <a:srgbClr val="333333"/>
                </a:solidFill>
              </a:rPr>
              <a:t>5.</a:t>
            </a:r>
            <a:r>
              <a:rPr lang="en" sz="700">
                <a:solidFill>
                  <a:srgbClr val="333333"/>
                </a:solidFill>
                <a:latin typeface="Times New Roman"/>
                <a:ea typeface="Times New Roman"/>
                <a:cs typeface="Times New Roman"/>
                <a:sym typeface="Times New Roman"/>
              </a:rPr>
              <a:t>     </a:t>
            </a:r>
            <a:r>
              <a:rPr lang="en" sz="1000">
                <a:solidFill>
                  <a:srgbClr val="333333"/>
                </a:solidFill>
              </a:rPr>
              <a:t>Presidential commissions</a:t>
            </a:r>
            <a:endParaRPr sz="1000">
              <a:solidFill>
                <a:srgbClr val="333333"/>
              </a:solidFill>
            </a:endParaRPr>
          </a:p>
          <a:p>
            <a:pPr marL="0" lvl="0" indent="0" algn="l" rtl="0">
              <a:lnSpc>
                <a:spcPct val="115000"/>
              </a:lnSpc>
              <a:spcBef>
                <a:spcPts val="1000"/>
              </a:spcBef>
              <a:spcAft>
                <a:spcPts val="0"/>
              </a:spcAft>
              <a:buNone/>
            </a:pPr>
            <a:r>
              <a:rPr lang="en" sz="1000">
                <a:solidFill>
                  <a:srgbClr val="333333"/>
                </a:solidFill>
              </a:rPr>
              <a:t>Bureaucratic Growth</a:t>
            </a:r>
            <a:endParaRPr sz="1000">
              <a:solidFill>
                <a:srgbClr val="333333"/>
              </a:solidFill>
            </a:endParaRPr>
          </a:p>
          <a:p>
            <a:pPr marL="0" lvl="0" indent="0" algn="l" rtl="0">
              <a:lnSpc>
                <a:spcPct val="115000"/>
              </a:lnSpc>
              <a:spcBef>
                <a:spcPts val="1000"/>
              </a:spcBef>
              <a:spcAft>
                <a:spcPts val="0"/>
              </a:spcAft>
              <a:buNone/>
            </a:pPr>
            <a:r>
              <a:rPr lang="en" sz="1000">
                <a:solidFill>
                  <a:srgbClr val="333333"/>
                </a:solidFill>
              </a:rPr>
              <a:t>The federal bureaucracy was small throughout much of American history. But the Great Depression, World War II, the Cold War, and President Lyndon Johnson’s Great Society programs greatly expanded the role of the federal government. George W. Bush’s War on Terror has also expanded and redefined the role of the federal government and has necessitated the creation of new organizations, such as the Department of Homeland Security.</a:t>
            </a:r>
            <a:endParaRPr sz="1000">
              <a:solidFill>
                <a:srgbClr val="333333"/>
              </a:solidFill>
            </a:endParaRPr>
          </a:p>
          <a:p>
            <a:pPr marL="0" lvl="0" indent="0" algn="l" rtl="0">
              <a:lnSpc>
                <a:spcPct val="115000"/>
              </a:lnSpc>
              <a:spcBef>
                <a:spcPts val="1000"/>
              </a:spcBef>
              <a:spcAft>
                <a:spcPts val="0"/>
              </a:spcAft>
              <a:buNone/>
            </a:pPr>
            <a:r>
              <a:rPr lang="en" sz="1000">
                <a:solidFill>
                  <a:srgbClr val="333333"/>
                </a:solidFill>
              </a:rPr>
              <a:t>Cabinet Departments</a:t>
            </a:r>
            <a:endParaRPr sz="1000">
              <a:solidFill>
                <a:srgbClr val="333333"/>
              </a:solidFill>
            </a:endParaRPr>
          </a:p>
          <a:p>
            <a:pPr marL="0" lvl="0" indent="0" algn="l" rtl="0">
              <a:lnSpc>
                <a:spcPct val="115000"/>
              </a:lnSpc>
              <a:spcBef>
                <a:spcPts val="1000"/>
              </a:spcBef>
              <a:spcAft>
                <a:spcPts val="0"/>
              </a:spcAft>
              <a:buNone/>
            </a:pPr>
            <a:r>
              <a:rPr lang="en" sz="1000">
                <a:solidFill>
                  <a:srgbClr val="333333"/>
                </a:solidFill>
              </a:rPr>
              <a:t>The executive office consists of fifteen departments. Each department is headed by a secretary.</a:t>
            </a:r>
            <a:endParaRPr sz="1000">
              <a:solidFill>
                <a:srgbClr val="333333"/>
              </a:solidFill>
            </a:endParaRPr>
          </a:p>
          <a:p>
            <a:pPr marL="0" lvl="0" indent="0" algn="l" rtl="0">
              <a:lnSpc>
                <a:spcPct val="100000"/>
              </a:lnSpc>
              <a:spcBef>
                <a:spcPts val="1000"/>
              </a:spcBef>
              <a:spcAft>
                <a:spcPts val="0"/>
              </a:spcAft>
              <a:buNone/>
            </a:pPr>
            <a:r>
              <a:rPr lang="en" sz="1000">
                <a:solidFill>
                  <a:srgbClr val="333333"/>
                </a:solidFill>
              </a:rPr>
              <a:t>Treasury</a:t>
            </a:r>
            <a:endParaRPr sz="1000">
              <a:solidFill>
                <a:srgbClr val="333333"/>
              </a:solidFill>
            </a:endParaRPr>
          </a:p>
          <a:p>
            <a:pPr marL="0" lvl="0" indent="0" algn="l" rtl="0">
              <a:lnSpc>
                <a:spcPct val="100000"/>
              </a:lnSpc>
              <a:spcBef>
                <a:spcPts val="0"/>
              </a:spcBef>
              <a:spcAft>
                <a:spcPts val="0"/>
              </a:spcAft>
              <a:buNone/>
            </a:pPr>
            <a:r>
              <a:rPr lang="en" sz="1000">
                <a:solidFill>
                  <a:srgbClr val="333333"/>
                </a:solidFill>
              </a:rPr>
              <a:t>Interior</a:t>
            </a:r>
            <a:endParaRPr sz="1000">
              <a:solidFill>
                <a:srgbClr val="333333"/>
              </a:solidFill>
            </a:endParaRPr>
          </a:p>
          <a:p>
            <a:pPr marL="0" lvl="0" indent="0" algn="l" rtl="0">
              <a:lnSpc>
                <a:spcPct val="100000"/>
              </a:lnSpc>
              <a:spcBef>
                <a:spcPts val="0"/>
              </a:spcBef>
              <a:spcAft>
                <a:spcPts val="0"/>
              </a:spcAft>
              <a:buNone/>
            </a:pPr>
            <a:r>
              <a:rPr lang="en" sz="1000">
                <a:solidFill>
                  <a:srgbClr val="333333"/>
                </a:solidFill>
              </a:rPr>
              <a:t>Justice</a:t>
            </a:r>
            <a:endParaRPr sz="1000">
              <a:solidFill>
                <a:srgbClr val="333333"/>
              </a:solidFill>
            </a:endParaRPr>
          </a:p>
          <a:p>
            <a:pPr marL="0" lvl="0" indent="0" algn="l" rtl="0">
              <a:lnSpc>
                <a:spcPct val="100000"/>
              </a:lnSpc>
              <a:spcBef>
                <a:spcPts val="0"/>
              </a:spcBef>
              <a:spcAft>
                <a:spcPts val="0"/>
              </a:spcAft>
              <a:buNone/>
            </a:pPr>
            <a:r>
              <a:rPr lang="en" sz="1000">
                <a:solidFill>
                  <a:srgbClr val="333333"/>
                </a:solidFill>
              </a:rPr>
              <a:t>Agriculture</a:t>
            </a:r>
            <a:endParaRPr sz="1000">
              <a:solidFill>
                <a:srgbClr val="333333"/>
              </a:solidFill>
            </a:endParaRPr>
          </a:p>
          <a:p>
            <a:pPr marL="0" lvl="0" indent="0" algn="l" rtl="0">
              <a:lnSpc>
                <a:spcPct val="100000"/>
              </a:lnSpc>
              <a:spcBef>
                <a:spcPts val="0"/>
              </a:spcBef>
              <a:spcAft>
                <a:spcPts val="0"/>
              </a:spcAft>
              <a:buNone/>
            </a:pPr>
            <a:r>
              <a:rPr lang="en" sz="1000">
                <a:solidFill>
                  <a:srgbClr val="333333"/>
                </a:solidFill>
              </a:rPr>
              <a:t>Commerce</a:t>
            </a:r>
            <a:endParaRPr sz="1000">
              <a:solidFill>
                <a:srgbClr val="333333"/>
              </a:solidFill>
            </a:endParaRPr>
          </a:p>
          <a:p>
            <a:pPr marL="0" lvl="0" indent="0" algn="l" rtl="0">
              <a:lnSpc>
                <a:spcPct val="100000"/>
              </a:lnSpc>
              <a:spcBef>
                <a:spcPts val="0"/>
              </a:spcBef>
              <a:spcAft>
                <a:spcPts val="0"/>
              </a:spcAft>
              <a:buNone/>
            </a:pPr>
            <a:r>
              <a:rPr lang="en" sz="1000">
                <a:solidFill>
                  <a:srgbClr val="333333"/>
                </a:solidFill>
              </a:rPr>
              <a:t>Labor</a:t>
            </a:r>
            <a:endParaRPr sz="1000">
              <a:solidFill>
                <a:srgbClr val="333333"/>
              </a:solidFill>
            </a:endParaRPr>
          </a:p>
          <a:p>
            <a:pPr marL="0" lvl="0" indent="0" algn="l" rtl="0">
              <a:lnSpc>
                <a:spcPct val="100000"/>
              </a:lnSpc>
              <a:spcBef>
                <a:spcPts val="0"/>
              </a:spcBef>
              <a:spcAft>
                <a:spcPts val="0"/>
              </a:spcAft>
              <a:buNone/>
            </a:pPr>
            <a:r>
              <a:rPr lang="en" sz="1000">
                <a:solidFill>
                  <a:srgbClr val="333333"/>
                </a:solidFill>
              </a:rPr>
              <a:t>Defense</a:t>
            </a:r>
            <a:endParaRPr sz="1000">
              <a:solidFill>
                <a:srgbClr val="333333"/>
              </a:solidFill>
            </a:endParaRPr>
          </a:p>
          <a:p>
            <a:pPr marL="0" lvl="0" indent="0" algn="l" rtl="0">
              <a:lnSpc>
                <a:spcPct val="100000"/>
              </a:lnSpc>
              <a:spcBef>
                <a:spcPts val="0"/>
              </a:spcBef>
              <a:spcAft>
                <a:spcPts val="0"/>
              </a:spcAft>
              <a:buNone/>
            </a:pPr>
            <a:r>
              <a:rPr lang="en" sz="1000">
                <a:solidFill>
                  <a:srgbClr val="333333"/>
                </a:solidFill>
              </a:rPr>
              <a:t>Housing and Urban Development</a:t>
            </a:r>
            <a:endParaRPr sz="1000">
              <a:solidFill>
                <a:srgbClr val="333333"/>
              </a:solidFill>
            </a:endParaRPr>
          </a:p>
          <a:p>
            <a:pPr marL="0" lvl="0" indent="0" algn="l" rtl="0">
              <a:lnSpc>
                <a:spcPct val="100000"/>
              </a:lnSpc>
              <a:spcBef>
                <a:spcPts val="0"/>
              </a:spcBef>
              <a:spcAft>
                <a:spcPts val="0"/>
              </a:spcAft>
              <a:buNone/>
            </a:pPr>
            <a:r>
              <a:rPr lang="en" sz="1000">
                <a:solidFill>
                  <a:srgbClr val="333333"/>
                </a:solidFill>
              </a:rPr>
              <a:t>Transportation</a:t>
            </a:r>
            <a:endParaRPr sz="1000">
              <a:solidFill>
                <a:srgbClr val="333333"/>
              </a:solidFill>
            </a:endParaRPr>
          </a:p>
          <a:p>
            <a:pPr marL="0" lvl="0" indent="0" algn="l" rtl="0">
              <a:lnSpc>
                <a:spcPct val="100000"/>
              </a:lnSpc>
              <a:spcBef>
                <a:spcPts val="0"/>
              </a:spcBef>
              <a:spcAft>
                <a:spcPts val="0"/>
              </a:spcAft>
              <a:buNone/>
            </a:pPr>
            <a:r>
              <a:rPr lang="en" sz="1000">
                <a:solidFill>
                  <a:srgbClr val="333333"/>
                </a:solidFill>
              </a:rPr>
              <a:t>Energy</a:t>
            </a:r>
            <a:endParaRPr sz="1000">
              <a:solidFill>
                <a:srgbClr val="333333"/>
              </a:solidFill>
            </a:endParaRPr>
          </a:p>
          <a:p>
            <a:pPr marL="0" lvl="0" indent="0" algn="l" rtl="0">
              <a:lnSpc>
                <a:spcPct val="100000"/>
              </a:lnSpc>
              <a:spcBef>
                <a:spcPts val="0"/>
              </a:spcBef>
              <a:spcAft>
                <a:spcPts val="0"/>
              </a:spcAft>
              <a:buNone/>
            </a:pPr>
            <a:r>
              <a:rPr lang="en" sz="1000">
                <a:solidFill>
                  <a:srgbClr val="333333"/>
                </a:solidFill>
              </a:rPr>
              <a:t>Health and Human Services</a:t>
            </a:r>
            <a:endParaRPr sz="1000">
              <a:solidFill>
                <a:srgbClr val="333333"/>
              </a:solidFill>
            </a:endParaRPr>
          </a:p>
          <a:p>
            <a:pPr marL="0" lvl="0" indent="0" algn="l" rtl="0">
              <a:lnSpc>
                <a:spcPct val="100000"/>
              </a:lnSpc>
              <a:spcBef>
                <a:spcPts val="0"/>
              </a:spcBef>
              <a:spcAft>
                <a:spcPts val="0"/>
              </a:spcAft>
              <a:buNone/>
            </a:pPr>
            <a:r>
              <a:rPr lang="en" sz="1000">
                <a:solidFill>
                  <a:srgbClr val="333333"/>
                </a:solidFill>
              </a:rPr>
              <a:t>Education</a:t>
            </a:r>
            <a:endParaRPr sz="1000">
              <a:solidFill>
                <a:srgbClr val="333333"/>
              </a:solidFill>
            </a:endParaRPr>
          </a:p>
          <a:p>
            <a:pPr marL="0" lvl="0" indent="0" algn="l" rtl="0">
              <a:lnSpc>
                <a:spcPct val="100000"/>
              </a:lnSpc>
              <a:spcBef>
                <a:spcPts val="0"/>
              </a:spcBef>
              <a:spcAft>
                <a:spcPts val="0"/>
              </a:spcAft>
              <a:buNone/>
            </a:pPr>
            <a:r>
              <a:rPr lang="en" sz="1000">
                <a:solidFill>
                  <a:srgbClr val="333333"/>
                </a:solidFill>
              </a:rPr>
              <a:t>Veterans’ Affairs</a:t>
            </a:r>
            <a:endParaRPr sz="1000">
              <a:solidFill>
                <a:srgbClr val="333333"/>
              </a:solidFill>
            </a:endParaRPr>
          </a:p>
          <a:p>
            <a:pPr marL="0" lvl="0" indent="0" algn="l" rtl="0">
              <a:lnSpc>
                <a:spcPct val="100000"/>
              </a:lnSpc>
              <a:spcBef>
                <a:spcPts val="0"/>
              </a:spcBef>
              <a:spcAft>
                <a:spcPts val="0"/>
              </a:spcAft>
              <a:buNone/>
            </a:pPr>
            <a:endParaRPr sz="1000">
              <a:solidFill>
                <a:srgbClr val="333333"/>
              </a:solidFill>
            </a:endParaRPr>
          </a:p>
          <a:p>
            <a:pPr marL="0" lvl="0" indent="0" algn="l" rtl="0">
              <a:lnSpc>
                <a:spcPct val="115000"/>
              </a:lnSpc>
              <a:spcBef>
                <a:spcPts val="0"/>
              </a:spcBef>
              <a:spcAft>
                <a:spcPts val="0"/>
              </a:spcAft>
              <a:buNone/>
            </a:pPr>
            <a:r>
              <a:rPr lang="en" sz="1000">
                <a:solidFill>
                  <a:srgbClr val="333333"/>
                </a:solidFill>
              </a:rPr>
              <a:t>The president must oversee the executive bureaucracy, which includes what are known as line organizations, or the federal agencies that report directly to the president. The fifteen cabinet departments are line organizations. Political scientists sometimes refer to modern presidents as managerial presidents because they spend so much time overseeing and managing the bureaucracy.</a:t>
            </a:r>
            <a:endParaRPr sz="1000">
              <a:solidFill>
                <a:srgbClr val="333333"/>
              </a:solidFill>
            </a:endParaRPr>
          </a:p>
          <a:p>
            <a:pPr marL="0" lvl="0" indent="0" algn="l" rtl="0">
              <a:lnSpc>
                <a:spcPct val="115000"/>
              </a:lnSpc>
              <a:spcBef>
                <a:spcPts val="1000"/>
              </a:spcBef>
              <a:spcAft>
                <a:spcPts val="0"/>
              </a:spcAft>
              <a:buNone/>
            </a:pPr>
            <a:r>
              <a:rPr lang="en" sz="1000">
                <a:solidFill>
                  <a:srgbClr val="333333"/>
                </a:solidFill>
              </a:rPr>
              <a:t>Independent Executive Agencies</a:t>
            </a:r>
            <a:endParaRPr sz="1000">
              <a:solidFill>
                <a:srgbClr val="333333"/>
              </a:solidFill>
            </a:endParaRPr>
          </a:p>
          <a:p>
            <a:pPr marL="0" lvl="0" indent="0" algn="l" rtl="0">
              <a:lnSpc>
                <a:spcPct val="115000"/>
              </a:lnSpc>
              <a:spcBef>
                <a:spcPts val="1000"/>
              </a:spcBef>
              <a:spcAft>
                <a:spcPts val="0"/>
              </a:spcAft>
              <a:buNone/>
            </a:pPr>
            <a:r>
              <a:rPr lang="en" sz="1000">
                <a:solidFill>
                  <a:srgbClr val="333333"/>
                </a:solidFill>
              </a:rPr>
              <a:t>Independent executive agencies are line organizations that do not fall under the control of any one department. Presidents often like new agencies to be independent so that they have more direct control over them. Congress decides how to fit new independent executive agencies within the existing bureaucracy.</a:t>
            </a:r>
            <a:endParaRPr sz="1000">
              <a:solidFill>
                <a:srgbClr val="333333"/>
              </a:solidFill>
            </a:endParaRPr>
          </a:p>
          <a:p>
            <a:pPr marL="0" lvl="0" indent="0" algn="l" rtl="0">
              <a:lnSpc>
                <a:spcPct val="115000"/>
              </a:lnSpc>
              <a:spcBef>
                <a:spcPts val="1000"/>
              </a:spcBef>
              <a:spcAft>
                <a:spcPts val="0"/>
              </a:spcAft>
              <a:buNone/>
            </a:pPr>
            <a:r>
              <a:rPr lang="en" sz="1000">
                <a:solidFill>
                  <a:srgbClr val="333333"/>
                </a:solidFill>
              </a:rPr>
              <a:t> Very Important Agencies</a:t>
            </a:r>
            <a:endParaRPr sz="1000">
              <a:solidFill>
                <a:srgbClr val="333333"/>
              </a:solidFill>
            </a:endParaRPr>
          </a:p>
          <a:p>
            <a:pPr marL="0" lvl="0" indent="0" algn="l" rtl="0">
              <a:lnSpc>
                <a:spcPct val="115000"/>
              </a:lnSpc>
              <a:spcBef>
                <a:spcPts val="1000"/>
              </a:spcBef>
              <a:spcAft>
                <a:spcPts val="0"/>
              </a:spcAft>
              <a:buNone/>
            </a:pPr>
            <a:r>
              <a:rPr lang="en" sz="1000">
                <a:solidFill>
                  <a:srgbClr val="333333"/>
                </a:solidFill>
              </a:rPr>
              <a:t>The government needs money to function, so generating revenue is crucial. A number of different federal agencies are revenue agencies: They raise money by collecting taxes and fees. The most notorious revenue agency is the Internal Revenue Service, but it is not the only one. The Department of the Interior, for example, collects fees from people who use national parks.</a:t>
            </a:r>
            <a:endParaRPr sz="1000">
              <a:solidFill>
                <a:srgbClr val="333333"/>
              </a:solidFill>
            </a:endParaRPr>
          </a:p>
          <a:p>
            <a:pPr marL="0" lvl="0" indent="0" algn="l" rtl="0">
              <a:lnSpc>
                <a:spcPct val="115000"/>
              </a:lnSpc>
              <a:spcBef>
                <a:spcPts val="1000"/>
              </a:spcBef>
              <a:spcAft>
                <a:spcPts val="0"/>
              </a:spcAft>
              <a:buNone/>
            </a:pPr>
            <a:endParaRPr sz="1000">
              <a:solidFill>
                <a:srgbClr val="333333"/>
              </a:solidFill>
            </a:endParaRPr>
          </a:p>
          <a:p>
            <a:pPr marL="0" lvl="0" indent="0" algn="l" rtl="0">
              <a:lnSpc>
                <a:spcPct val="115000"/>
              </a:lnSpc>
              <a:spcBef>
                <a:spcPts val="1000"/>
              </a:spcBef>
              <a:spcAft>
                <a:spcPts val="100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128f365464_6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128f365464_6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128f365464_6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128f365464_6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FF"/>
                </a:solidFill>
              </a:rPr>
              <a:t>Jurisdiction</a:t>
            </a:r>
            <a:endParaRPr sz="1400" b="1">
              <a:solidFill>
                <a:srgbClr val="0000FF"/>
              </a:solidFill>
            </a:endParaRPr>
          </a:p>
          <a:p>
            <a:pPr marL="0" lvl="0" indent="0" algn="l" rtl="0">
              <a:lnSpc>
                <a:spcPct val="115000"/>
              </a:lnSpc>
              <a:spcBef>
                <a:spcPts val="1000"/>
              </a:spcBef>
              <a:spcAft>
                <a:spcPts val="0"/>
              </a:spcAft>
              <a:buNone/>
            </a:pPr>
            <a:r>
              <a:rPr lang="en" sz="1000">
                <a:solidFill>
                  <a:srgbClr val="222222"/>
                </a:solidFill>
              </a:rPr>
              <a:t>The Supreme Court hears three types of cases:</a:t>
            </a:r>
            <a:endParaRPr sz="1000">
              <a:solidFill>
                <a:srgbClr val="222222"/>
              </a:solidFill>
            </a:endParaRPr>
          </a:p>
          <a:p>
            <a:pPr marL="457200" lvl="0" indent="-292100" algn="l" rtl="0">
              <a:lnSpc>
                <a:spcPct val="115000"/>
              </a:lnSpc>
              <a:spcBef>
                <a:spcPts val="1000"/>
              </a:spcBef>
              <a:spcAft>
                <a:spcPts val="0"/>
              </a:spcAft>
              <a:buClr>
                <a:srgbClr val="222222"/>
              </a:buClr>
              <a:buSzPts val="1000"/>
              <a:buChar char="●"/>
            </a:pPr>
            <a:r>
              <a:rPr lang="en" sz="1000">
                <a:solidFill>
                  <a:srgbClr val="222222"/>
                </a:solidFill>
              </a:rPr>
              <a:t>2/3 are cases appealed from lower federal courts.</a:t>
            </a:r>
            <a:endParaRPr sz="1000">
              <a:solidFill>
                <a:srgbClr val="222222"/>
              </a:solidFill>
            </a:endParaRPr>
          </a:p>
          <a:p>
            <a:pPr marL="457200" lvl="0" indent="-292100" algn="l" rtl="0">
              <a:lnSpc>
                <a:spcPct val="115000"/>
              </a:lnSpc>
              <a:spcBef>
                <a:spcPts val="1000"/>
              </a:spcBef>
              <a:spcAft>
                <a:spcPts val="0"/>
              </a:spcAft>
              <a:buClr>
                <a:srgbClr val="222222"/>
              </a:buClr>
              <a:buSzPts val="1000"/>
              <a:buChar char="●"/>
            </a:pPr>
            <a:r>
              <a:rPr lang="en" sz="1000">
                <a:solidFill>
                  <a:srgbClr val="222222"/>
                </a:solidFill>
              </a:rPr>
              <a:t>1/3 are cases appealed from state supreme courts.</a:t>
            </a:r>
            <a:endParaRPr sz="1000">
              <a:solidFill>
                <a:srgbClr val="222222"/>
              </a:solidFill>
            </a:endParaRPr>
          </a:p>
          <a:p>
            <a:pPr marL="457200" lvl="0" indent="-292100" algn="l" rtl="0">
              <a:lnSpc>
                <a:spcPct val="115000"/>
              </a:lnSpc>
              <a:spcBef>
                <a:spcPts val="1000"/>
              </a:spcBef>
              <a:spcAft>
                <a:spcPts val="0"/>
              </a:spcAft>
              <a:buClr>
                <a:srgbClr val="222222"/>
              </a:buClr>
              <a:buSzPts val="1000"/>
              <a:buChar char="●"/>
            </a:pPr>
            <a:r>
              <a:rPr lang="en" sz="1000">
                <a:solidFill>
                  <a:srgbClr val="222222"/>
                </a:solidFill>
              </a:rPr>
              <a:t>Rarely, they hear cases that have not been previously heard by a lower court, such as between one state's government and another.</a:t>
            </a:r>
            <a:endParaRPr sz="1000">
              <a:solidFill>
                <a:srgbClr val="222222"/>
              </a:solidFill>
            </a:endParaRPr>
          </a:p>
          <a:p>
            <a:pPr marL="0" lvl="0" indent="0" algn="l" rtl="0">
              <a:lnSpc>
                <a:spcPct val="115000"/>
              </a:lnSpc>
              <a:spcBef>
                <a:spcPts val="1100"/>
              </a:spcBef>
              <a:spcAft>
                <a:spcPts val="0"/>
              </a:spcAft>
              <a:buNone/>
            </a:pPr>
            <a:r>
              <a:rPr lang="en" sz="1000">
                <a:solidFill>
                  <a:srgbClr val="333333"/>
                </a:solidFill>
                <a:latin typeface="Roboto"/>
                <a:ea typeface="Roboto"/>
                <a:cs typeface="Roboto"/>
                <a:sym typeface="Roboto"/>
              </a:rPr>
              <a:t>Article III, Section II of the Constitution establishes the jurisdiction (legal ability to hear a case) of the Supreme Court. </a:t>
            </a:r>
            <a:endParaRPr sz="1000">
              <a:solidFill>
                <a:srgbClr val="333333"/>
              </a:solidFill>
              <a:latin typeface="Roboto"/>
              <a:ea typeface="Roboto"/>
              <a:cs typeface="Roboto"/>
              <a:sym typeface="Roboto"/>
            </a:endParaRPr>
          </a:p>
          <a:p>
            <a:pPr marL="0" lvl="0" indent="0" algn="l" rtl="0">
              <a:lnSpc>
                <a:spcPct val="115000"/>
              </a:lnSpc>
              <a:spcBef>
                <a:spcPts val="1100"/>
              </a:spcBef>
              <a:spcAft>
                <a:spcPts val="0"/>
              </a:spcAft>
              <a:buNone/>
            </a:pPr>
            <a:r>
              <a:rPr lang="en" sz="1000">
                <a:solidFill>
                  <a:srgbClr val="333333"/>
                </a:solidFill>
                <a:latin typeface="Roboto"/>
                <a:ea typeface="Roboto"/>
                <a:cs typeface="Roboto"/>
                <a:sym typeface="Roboto"/>
              </a:rPr>
              <a:t>The Court has original jurisdiction (a case is tried before the Court) over certain cases, e.g., suits </a:t>
            </a:r>
            <a:endParaRPr sz="1000">
              <a:solidFill>
                <a:srgbClr val="333333"/>
              </a:solidFill>
              <a:latin typeface="Roboto"/>
              <a:ea typeface="Roboto"/>
              <a:cs typeface="Roboto"/>
              <a:sym typeface="Roboto"/>
            </a:endParaRPr>
          </a:p>
          <a:p>
            <a:pPr marL="457200" lvl="0" indent="-292100" algn="l" rtl="0">
              <a:lnSpc>
                <a:spcPct val="115000"/>
              </a:lnSpc>
              <a:spcBef>
                <a:spcPts val="1100"/>
              </a:spcBef>
              <a:spcAft>
                <a:spcPts val="0"/>
              </a:spcAft>
              <a:buClr>
                <a:srgbClr val="333333"/>
              </a:buClr>
              <a:buSzPts val="1000"/>
              <a:buFont typeface="Roboto"/>
              <a:buChar char="●"/>
            </a:pPr>
            <a:r>
              <a:rPr lang="en" sz="1000">
                <a:solidFill>
                  <a:srgbClr val="333333"/>
                </a:solidFill>
                <a:latin typeface="Roboto"/>
                <a:ea typeface="Roboto"/>
                <a:cs typeface="Roboto"/>
                <a:sym typeface="Roboto"/>
              </a:rPr>
              <a:t>Suits between two or more states</a:t>
            </a:r>
            <a:endParaRPr sz="1000">
              <a:solidFill>
                <a:srgbClr val="333333"/>
              </a:solidFill>
              <a:latin typeface="Roboto"/>
              <a:ea typeface="Roboto"/>
              <a:cs typeface="Roboto"/>
              <a:sym typeface="Roboto"/>
            </a:endParaRPr>
          </a:p>
          <a:p>
            <a:pPr marL="457200" lvl="0" indent="-292100" algn="l" rtl="0">
              <a:lnSpc>
                <a:spcPct val="115000"/>
              </a:lnSpc>
              <a:spcBef>
                <a:spcPts val="1100"/>
              </a:spcBef>
              <a:spcAft>
                <a:spcPts val="0"/>
              </a:spcAft>
              <a:buClr>
                <a:srgbClr val="333333"/>
              </a:buClr>
              <a:buSzPts val="1000"/>
              <a:buFont typeface="Roboto"/>
              <a:buChar char="●"/>
            </a:pPr>
            <a:r>
              <a:rPr lang="en" sz="1000">
                <a:solidFill>
                  <a:srgbClr val="333333"/>
                </a:solidFill>
                <a:latin typeface="Roboto"/>
                <a:ea typeface="Roboto"/>
                <a:cs typeface="Roboto"/>
                <a:sym typeface="Roboto"/>
              </a:rPr>
              <a:t>Cases involving ambassadors and other public ministers. </a:t>
            </a:r>
            <a:endParaRPr sz="1000">
              <a:solidFill>
                <a:srgbClr val="333333"/>
              </a:solidFill>
              <a:latin typeface="Roboto"/>
              <a:ea typeface="Roboto"/>
              <a:cs typeface="Roboto"/>
              <a:sym typeface="Roboto"/>
            </a:endParaRPr>
          </a:p>
          <a:p>
            <a:pPr marL="0" lvl="0" indent="0" algn="l" rtl="0">
              <a:lnSpc>
                <a:spcPct val="115000"/>
              </a:lnSpc>
              <a:spcBef>
                <a:spcPts val="1100"/>
              </a:spcBef>
              <a:spcAft>
                <a:spcPts val="0"/>
              </a:spcAft>
              <a:buNone/>
            </a:pPr>
            <a:r>
              <a:rPr lang="en" sz="1000">
                <a:solidFill>
                  <a:srgbClr val="333333"/>
                </a:solidFill>
                <a:latin typeface="Roboto"/>
                <a:ea typeface="Roboto"/>
                <a:cs typeface="Roboto"/>
                <a:sym typeface="Roboto"/>
              </a:rPr>
              <a:t>The Court has appellate jurisdiction (the Court can hear the case on appeal) on almost any other case that involves a point of constitutional and/or federal law. Some examples include cases to which the United States is a party, cases involving Treaties, and cases involving ships on the high seas and navigable waterways (admiralty cases).</a:t>
            </a:r>
            <a:endParaRPr sz="1000">
              <a:solidFill>
                <a:srgbClr val="333333"/>
              </a:solidFill>
              <a:latin typeface="Roboto"/>
              <a:ea typeface="Roboto"/>
              <a:cs typeface="Roboto"/>
              <a:sym typeface="Roboto"/>
            </a:endParaRPr>
          </a:p>
          <a:p>
            <a:pPr marL="0" lvl="0" indent="0" algn="l" rtl="0">
              <a:lnSpc>
                <a:spcPct val="115000"/>
              </a:lnSpc>
              <a:spcBef>
                <a:spcPts val="1100"/>
              </a:spcBef>
              <a:spcAft>
                <a:spcPts val="0"/>
              </a:spcAft>
              <a:buNone/>
            </a:pPr>
            <a:r>
              <a:rPr lang="en" sz="1000" b="1"/>
              <a:t>Cases</a:t>
            </a:r>
            <a:endParaRPr sz="1000" b="1"/>
          </a:p>
          <a:p>
            <a:pPr marL="0" lvl="0" indent="0" algn="l" rtl="0">
              <a:lnSpc>
                <a:spcPct val="115000"/>
              </a:lnSpc>
              <a:spcBef>
                <a:spcPts val="1100"/>
              </a:spcBef>
              <a:spcAft>
                <a:spcPts val="0"/>
              </a:spcAft>
              <a:buNone/>
            </a:pPr>
            <a:r>
              <a:rPr lang="en" sz="1000">
                <a:solidFill>
                  <a:srgbClr val="333333"/>
                </a:solidFill>
                <a:latin typeface="Roboto"/>
                <a:ea typeface="Roboto"/>
                <a:cs typeface="Roboto"/>
                <a:sym typeface="Roboto"/>
              </a:rPr>
              <a:t>When exercising its appellate jurisdiction, the Court, with a few exceptions, does not have to hear a case. The Certiorari Act of 1925 gives the Court the discretion to decide whether or not to do so. In a petition for a writ of certiorari, a party asks the Court to review its case. Four of nine justices must agree into for cert to be granted. The Supreme Court agrees to hear about 100-150 of the more than 7,000 cases that it is asked to review each year.</a:t>
            </a:r>
            <a:endParaRPr sz="1000">
              <a:solidFill>
                <a:srgbClr val="333333"/>
              </a:solidFill>
              <a:latin typeface="Roboto"/>
              <a:ea typeface="Roboto"/>
              <a:cs typeface="Roboto"/>
              <a:sym typeface="Roboto"/>
            </a:endParaRPr>
          </a:p>
          <a:p>
            <a:pPr marL="0" lvl="0" indent="0" algn="l" rtl="0">
              <a:lnSpc>
                <a:spcPct val="115000"/>
              </a:lnSpc>
              <a:spcBef>
                <a:spcPts val="1000"/>
              </a:spcBef>
              <a:spcAft>
                <a:spcPts val="1000"/>
              </a:spcAft>
              <a:buNone/>
            </a:pPr>
            <a:endParaRPr sz="100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128f365464_6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3" name="Google Shape;743;g128f365464_6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12306add8e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0" name="Google Shape;750;g12306add8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12306add8e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12306add8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12306add8e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12306add8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t>Age and Education</a:t>
            </a:r>
            <a:endParaRPr sz="1000"/>
          </a:p>
          <a:p>
            <a:pPr marL="0" lvl="0" indent="0" algn="l" rtl="0">
              <a:spcBef>
                <a:spcPts val="0"/>
              </a:spcBef>
              <a:spcAft>
                <a:spcPts val="0"/>
              </a:spcAft>
              <a:buNone/>
            </a:pPr>
            <a:r>
              <a:rPr lang="en" sz="1000"/>
              <a:t>Failure to Register</a:t>
            </a:r>
            <a:endParaRPr sz="1000"/>
          </a:p>
          <a:p>
            <a:pPr marL="0" lvl="0" indent="0" algn="l" rtl="0">
              <a:spcBef>
                <a:spcPts val="0"/>
              </a:spcBef>
              <a:spcAft>
                <a:spcPts val="0"/>
              </a:spcAft>
              <a:buNone/>
            </a:pPr>
            <a:endParaRPr sz="1000"/>
          </a:p>
          <a:p>
            <a:pPr marL="0" lvl="0" indent="0" algn="l" rtl="0">
              <a:spcBef>
                <a:spcPts val="0"/>
              </a:spcBef>
              <a:spcAft>
                <a:spcPts val="0"/>
              </a:spcAft>
              <a:buClr>
                <a:schemeClr val="dk1"/>
              </a:buClr>
              <a:buSzPts val="1100"/>
              <a:buFont typeface="Arial"/>
              <a:buNone/>
            </a:pPr>
            <a:r>
              <a:rPr lang="en" sz="1000"/>
              <a:t>Competitiveness of Candidates: overall, people are more likely to vote in hotly contested elections</a:t>
            </a:r>
            <a:endParaRPr sz="100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12306add8e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12306add8e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1297662f4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1297662f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LtR</a:t>
            </a:r>
            <a:endParaRPr/>
          </a:p>
          <a:p>
            <a:pPr marL="0" lvl="0" indent="0" algn="l" rtl="0">
              <a:spcBef>
                <a:spcPts val="0"/>
              </a:spcBef>
              <a:spcAft>
                <a:spcPts val="0"/>
              </a:spcAft>
              <a:buNone/>
            </a:pPr>
            <a:r>
              <a:rPr lang="en"/>
              <a:t>Bill of Rights . . . Critical Elections . . . Pluralism</a:t>
            </a:r>
            <a:endParaRPr/>
          </a:p>
          <a:p>
            <a:pPr marL="0" lvl="0" indent="0" algn="l" rtl="0">
              <a:spcBef>
                <a:spcPts val="0"/>
              </a:spcBef>
              <a:spcAft>
                <a:spcPts val="0"/>
              </a:spcAft>
              <a:buNone/>
            </a:pPr>
            <a:r>
              <a:rPr lang="en"/>
              <a:t>Two party system . . . Labels (Conservative and Liberal) . . . Litigation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17833dfa0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17833dfa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128b844a9c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 name="Google Shape;787;g128b844a9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b="1">
                <a:solidFill>
                  <a:srgbClr val="FF0000"/>
                </a:solidFill>
              </a:rPr>
              <a:t>Adversarial Press</a:t>
            </a:r>
            <a:r>
              <a:rPr lang="en" sz="1000" b="1">
                <a:solidFill>
                  <a:schemeClr val="dk1"/>
                </a:solidFill>
                <a:highlight>
                  <a:schemeClr val="lt1"/>
                </a:highlight>
              </a:rPr>
              <a:t>: </a:t>
            </a:r>
            <a:r>
              <a:rPr lang="en" sz="1000">
                <a:solidFill>
                  <a:schemeClr val="dk1"/>
                </a:solidFill>
              </a:rPr>
              <a:t>The tendency of the national media to be suspicious of officials and eager to reveal unflattering stories about them.</a:t>
            </a:r>
            <a:endParaRPr sz="1000">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Australian ballot</a:t>
            </a:r>
            <a:r>
              <a:rPr lang="en" sz="1000" b="1">
                <a:solidFill>
                  <a:schemeClr val="dk1"/>
                </a:solidFill>
                <a:highlight>
                  <a:schemeClr val="lt1"/>
                </a:highlight>
              </a:rPr>
              <a:t>:</a:t>
            </a:r>
            <a:r>
              <a:rPr lang="en" sz="1000">
                <a:solidFill>
                  <a:schemeClr val="dk1"/>
                </a:solidFill>
              </a:rPr>
              <a:t> </a:t>
            </a:r>
            <a:r>
              <a:rPr lang="en" sz="1000"/>
              <a:t>A secret ballot printed by the state</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Bipartisan Campaign Reform Act (BCRA)</a:t>
            </a:r>
            <a:r>
              <a:rPr lang="en" sz="1000" b="1">
                <a:solidFill>
                  <a:schemeClr val="dk1"/>
                </a:solidFill>
                <a:highlight>
                  <a:schemeClr val="lt1"/>
                </a:highlight>
              </a:rPr>
              <a:t>:</a:t>
            </a:r>
            <a:r>
              <a:rPr lang="en" sz="1000"/>
              <a:t>  Largely banned party soft money, restored a long-standing prohibition on corporations and labor unions for using general treasury funds for electoral purposes, and narrowed the definition of issue advocacy.</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Cabinet </a:t>
            </a:r>
            <a:r>
              <a:rPr lang="en" sz="1000" b="1">
                <a:solidFill>
                  <a:schemeClr val="dk1"/>
                </a:solidFill>
                <a:highlight>
                  <a:schemeClr val="lt1"/>
                </a:highlight>
              </a:rPr>
              <a:t>:</a:t>
            </a:r>
            <a:r>
              <a:rPr lang="en" sz="1000">
                <a:solidFill>
                  <a:schemeClr val="dk1"/>
                </a:solidFill>
              </a:rPr>
              <a:t> </a:t>
            </a:r>
            <a:r>
              <a:rPr lang="en" sz="1000">
                <a:solidFill>
                  <a:srgbClr val="444444"/>
                </a:solidFill>
                <a:highlight>
                  <a:srgbClr val="FFFFFF"/>
                </a:highlight>
                <a:latin typeface="Open Sans"/>
                <a:ea typeface="Open Sans"/>
                <a:cs typeface="Open Sans"/>
                <a:sym typeface="Open Sans"/>
              </a:rPr>
              <a:t>An advisory group selected by the president to aid in making decisions. The cabinet includes the heads of fifteen executive departments and others named by the president</a:t>
            </a:r>
            <a:endParaRPr sz="1000" b="1">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Caucus </a:t>
            </a:r>
            <a:r>
              <a:rPr lang="en" sz="1000" b="1">
                <a:solidFill>
                  <a:schemeClr val="dk1"/>
                </a:solidFill>
                <a:highlight>
                  <a:schemeClr val="lt1"/>
                </a:highlight>
              </a:rPr>
              <a:t>:</a:t>
            </a:r>
            <a:r>
              <a:rPr lang="en" sz="1000"/>
              <a:t> A meeting of local party members to choose party officials or candidates for public office and to decide the platform.</a:t>
            </a:r>
            <a:endParaRPr sz="1000"/>
          </a:p>
          <a:p>
            <a:pPr marL="0" lvl="0" indent="0" algn="l" rtl="0">
              <a:lnSpc>
                <a:spcPct val="115000"/>
              </a:lnSpc>
              <a:spcBef>
                <a:spcPts val="1300"/>
              </a:spcBef>
              <a:spcAft>
                <a:spcPts val="0"/>
              </a:spcAft>
              <a:buNone/>
            </a:pPr>
            <a:r>
              <a:rPr lang="en" sz="1000" b="1">
                <a:solidFill>
                  <a:srgbClr val="FF0000"/>
                </a:solidFill>
              </a:rPr>
              <a:t>Civil Service</a:t>
            </a:r>
            <a:r>
              <a:rPr lang="en" sz="1000" b="1">
                <a:solidFill>
                  <a:schemeClr val="dk1"/>
                </a:solidFill>
                <a:highlight>
                  <a:schemeClr val="lt1"/>
                </a:highlight>
              </a:rPr>
              <a:t>:</a:t>
            </a:r>
            <a:r>
              <a:rPr lang="en" sz="1000" b="1">
                <a:solidFill>
                  <a:srgbClr val="FF0000"/>
                </a:solidFill>
              </a:rPr>
              <a:t>  </a:t>
            </a:r>
            <a:r>
              <a:rPr lang="en" sz="1000">
                <a:solidFill>
                  <a:srgbClr val="444444"/>
                </a:solidFill>
                <a:highlight>
                  <a:srgbClr val="FFFFFF"/>
                </a:highlight>
                <a:latin typeface="Open Sans"/>
                <a:ea typeface="Open Sans"/>
                <a:cs typeface="Open Sans"/>
                <a:sym typeface="Open Sans"/>
              </a:rPr>
              <a:t>A system of hiring and promotion based on the merit principle and the desire to create a nonpartisan government service.</a:t>
            </a:r>
            <a:endParaRPr sz="1000" b="1">
              <a:solidFill>
                <a:srgbClr val="FF0000"/>
              </a:solidFill>
            </a:endParaRPr>
          </a:p>
          <a:p>
            <a:pPr marL="0" lvl="0" indent="0" algn="l" rtl="0">
              <a:lnSpc>
                <a:spcPct val="115000"/>
              </a:lnSpc>
              <a:spcBef>
                <a:spcPts val="0"/>
              </a:spcBef>
              <a:spcAft>
                <a:spcPts val="0"/>
              </a:spcAft>
              <a:buClr>
                <a:schemeClr val="dk1"/>
              </a:buClr>
              <a:buSzPts val="1100"/>
              <a:buFont typeface="Arial"/>
              <a:buNone/>
            </a:pPr>
            <a:endParaRPr sz="1000" b="1">
              <a:solidFill>
                <a:srgbClr val="FF0000"/>
              </a:solidFill>
            </a:endParaRPr>
          </a:p>
          <a:p>
            <a:pPr marL="0" lvl="0" indent="0" algn="l" rtl="0">
              <a:lnSpc>
                <a:spcPct val="115000"/>
              </a:lnSpc>
              <a:spcBef>
                <a:spcPts val="0"/>
              </a:spcBef>
              <a:spcAft>
                <a:spcPts val="0"/>
              </a:spcAft>
              <a:buClr>
                <a:schemeClr val="dk1"/>
              </a:buClr>
              <a:buSzPts val="1100"/>
              <a:buFont typeface="Arial"/>
              <a:buNone/>
            </a:pPr>
            <a:r>
              <a:rPr lang="en" sz="1000" b="1">
                <a:solidFill>
                  <a:srgbClr val="FF0000"/>
                </a:solidFill>
              </a:rPr>
              <a:t>Closed primary </a:t>
            </a:r>
            <a:r>
              <a:rPr lang="en" sz="1000" b="1">
                <a:solidFill>
                  <a:schemeClr val="dk1"/>
                </a:solidFill>
                <a:highlight>
                  <a:schemeClr val="lt1"/>
                </a:highlight>
              </a:rPr>
              <a:t>:</a:t>
            </a:r>
            <a:r>
              <a:rPr lang="en" sz="1000"/>
              <a:t>  Primary election in which only persons registered in the party holding the primary may vote.</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Coattail effect </a:t>
            </a:r>
            <a:r>
              <a:rPr lang="en" sz="1000" b="1">
                <a:solidFill>
                  <a:schemeClr val="dk1"/>
                </a:solidFill>
                <a:highlight>
                  <a:schemeClr val="lt1"/>
                </a:highlight>
              </a:rPr>
              <a:t>:</a:t>
            </a:r>
            <a:r>
              <a:rPr lang="en" sz="1000"/>
              <a:t>  The boost that candidates may get in an election because of the popularity of candidates above them on the ballot, especially the president.</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Concurring opinion</a:t>
            </a:r>
            <a:r>
              <a:rPr lang="en" sz="1000" b="1">
                <a:solidFill>
                  <a:schemeClr val="dk1"/>
                </a:solidFill>
                <a:highlight>
                  <a:schemeClr val="lt1"/>
                </a:highlight>
              </a:rPr>
              <a:t>: </a:t>
            </a:r>
            <a:r>
              <a:rPr lang="en" sz="1000"/>
              <a:t> An opinion that agrees with the majority in a Supreme Court ruling but differs on the reasoning.</a:t>
            </a:r>
            <a:endParaRPr sz="1000"/>
          </a:p>
          <a:p>
            <a:pPr marL="0" lvl="0" indent="0" algn="l" rtl="0">
              <a:lnSpc>
                <a:spcPct val="115000"/>
              </a:lnSpc>
              <a:spcBef>
                <a:spcPts val="1300"/>
              </a:spcBef>
              <a:spcAft>
                <a:spcPts val="0"/>
              </a:spcAft>
              <a:buNone/>
            </a:pPr>
            <a:r>
              <a:rPr lang="en" sz="1000" b="1">
                <a:solidFill>
                  <a:srgbClr val="FF0000"/>
                </a:solidFill>
              </a:rPr>
              <a:t>Congressional Budget Office</a:t>
            </a:r>
            <a:r>
              <a:rPr lang="en" sz="1000">
                <a:solidFill>
                  <a:schemeClr val="dk1"/>
                </a:solidFill>
              </a:rPr>
              <a:t> </a:t>
            </a:r>
            <a:r>
              <a:rPr lang="en" sz="1000" b="1">
                <a:solidFill>
                  <a:schemeClr val="dk1"/>
                </a:solidFill>
                <a:highlight>
                  <a:schemeClr val="lt1"/>
                </a:highlight>
              </a:rPr>
              <a:t>:</a:t>
            </a:r>
            <a:r>
              <a:rPr lang="en" sz="1000">
                <a:solidFill>
                  <a:schemeClr val="dk1"/>
                </a:solidFill>
              </a:rPr>
              <a:t> </a:t>
            </a:r>
            <a:r>
              <a:rPr lang="en" sz="1000">
                <a:solidFill>
                  <a:srgbClr val="444444"/>
                </a:solidFill>
                <a:highlight>
                  <a:srgbClr val="FFFFFF"/>
                </a:highlight>
                <a:latin typeface="Open Sans"/>
                <a:ea typeface="Open Sans"/>
                <a:cs typeface="Open Sans"/>
                <a:sym typeface="Open Sans"/>
              </a:rPr>
              <a:t>An agency of Congress that analyzes presidential budget recommendations and estimates the costs of proposed legislations</a:t>
            </a:r>
            <a:endParaRPr sz="1000" b="1">
              <a:solidFill>
                <a:srgbClr val="FF0000"/>
              </a:solidFill>
            </a:endParaRPr>
          </a:p>
          <a:p>
            <a:pPr marL="0" lvl="0" indent="0" algn="l" rtl="0">
              <a:lnSpc>
                <a:spcPct val="115000"/>
              </a:lnSpc>
              <a:spcBef>
                <a:spcPts val="0"/>
              </a:spcBef>
              <a:spcAft>
                <a:spcPts val="0"/>
              </a:spcAft>
              <a:buClr>
                <a:schemeClr val="dk1"/>
              </a:buClr>
              <a:buSzPts val="1100"/>
              <a:buFont typeface="Arial"/>
              <a:buNone/>
            </a:pPr>
            <a:endParaRPr sz="1000" b="1">
              <a:solidFill>
                <a:srgbClr val="FF0000"/>
              </a:solidFill>
            </a:endParaRPr>
          </a:p>
          <a:p>
            <a:pPr marL="0" lvl="0" indent="0" algn="l" rtl="0">
              <a:lnSpc>
                <a:spcPct val="115000"/>
              </a:lnSpc>
              <a:spcBef>
                <a:spcPts val="0"/>
              </a:spcBef>
              <a:spcAft>
                <a:spcPts val="0"/>
              </a:spcAft>
              <a:buNone/>
            </a:pPr>
            <a:r>
              <a:rPr lang="en" sz="1000" b="1">
                <a:solidFill>
                  <a:srgbClr val="FF0000"/>
                </a:solidFill>
              </a:rPr>
              <a:t>Conservatism</a:t>
            </a:r>
            <a:r>
              <a:rPr lang="en" sz="1000" b="1">
                <a:solidFill>
                  <a:schemeClr val="dk1"/>
                </a:solidFill>
                <a:highlight>
                  <a:schemeClr val="lt1"/>
                </a:highlight>
              </a:rPr>
              <a:t>:</a:t>
            </a:r>
            <a:r>
              <a:rPr lang="en" sz="1000"/>
              <a:t> A belief that limited government insures order competitive markets and personal opportunity.</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Cooperative federalism</a:t>
            </a:r>
            <a:r>
              <a:rPr lang="en" sz="1000" b="1">
                <a:solidFill>
                  <a:schemeClr val="dk1"/>
                </a:solidFill>
                <a:highlight>
                  <a:schemeClr val="lt1"/>
                </a:highlight>
              </a:rPr>
              <a:t>:</a:t>
            </a:r>
            <a:r>
              <a:rPr lang="en" sz="1000"/>
              <a:t> Stresses federalism as a system of intergovernmental relations in delivering governmental goods and services to the people and calls for cooperation among various levels of government.</a:t>
            </a:r>
            <a:endParaRPr sz="1000"/>
          </a:p>
          <a:p>
            <a:pPr marL="0" lvl="0" indent="0" algn="l" rtl="0">
              <a:lnSpc>
                <a:spcPct val="115000"/>
              </a:lnSpc>
              <a:spcBef>
                <a:spcPts val="1000"/>
              </a:spcBef>
              <a:spcAft>
                <a:spcPts val="0"/>
              </a:spcAft>
              <a:buNone/>
            </a:pPr>
            <a:r>
              <a:rPr lang="en" sz="1000" b="1">
                <a:solidFill>
                  <a:srgbClr val="FF0000"/>
                </a:solidFill>
              </a:rPr>
              <a:t>Council of Economic Advisor</a:t>
            </a:r>
            <a:r>
              <a:rPr lang="en" sz="1000" b="1">
                <a:solidFill>
                  <a:schemeClr val="dk1"/>
                </a:solidFill>
                <a:highlight>
                  <a:schemeClr val="lt1"/>
                </a:highlight>
              </a:rPr>
              <a:t>:</a:t>
            </a:r>
            <a:r>
              <a:rPr lang="en" sz="1000"/>
              <a:t> A</a:t>
            </a:r>
            <a:r>
              <a:rPr lang="en" sz="1000">
                <a:highlight>
                  <a:srgbClr val="FFFFFF"/>
                </a:highlight>
              </a:rPr>
              <a:t>gency within the </a:t>
            </a:r>
            <a:r>
              <a:rPr lang="en" sz="1000">
                <a:uFill>
                  <a:noFill/>
                </a:uFill>
                <a:hlinkClick r:id="rId3"/>
              </a:rPr>
              <a:t>Executive Office of the President</a:t>
            </a:r>
            <a:r>
              <a:rPr lang="en" sz="1000">
                <a:highlight>
                  <a:srgbClr val="FFFFFF"/>
                </a:highlight>
              </a:rPr>
              <a:t> that advises the </a:t>
            </a:r>
            <a:r>
              <a:rPr lang="en" sz="1000">
                <a:uFill>
                  <a:noFill/>
                </a:uFill>
                <a:hlinkClick r:id="rId4"/>
              </a:rPr>
              <a:t>President of the United States</a:t>
            </a:r>
            <a:r>
              <a:rPr lang="en" sz="1000">
                <a:highlight>
                  <a:srgbClr val="FFFFFF"/>
                </a:highlight>
              </a:rPr>
              <a:t> on economic policy. The CEA provides much of the objective empirical research for the </a:t>
            </a:r>
            <a:r>
              <a:rPr lang="en" sz="1000">
                <a:uFill>
                  <a:noFill/>
                </a:uFill>
                <a:hlinkClick r:id="rId5"/>
              </a:rPr>
              <a:t>White House</a:t>
            </a:r>
            <a:r>
              <a:rPr lang="en" sz="1000">
                <a:highlight>
                  <a:srgbClr val="FFFFFF"/>
                </a:highlight>
              </a:rPr>
              <a:t> and prepares the annual </a:t>
            </a:r>
            <a:r>
              <a:rPr lang="en" sz="1000">
                <a:uFill>
                  <a:noFill/>
                </a:uFill>
                <a:hlinkClick r:id="rId6"/>
              </a:rPr>
              <a:t>Economic Report of the President</a:t>
            </a:r>
            <a:r>
              <a:rPr lang="en" sz="1000">
                <a:highlight>
                  <a:srgbClr val="FFFFFF"/>
                </a:highlight>
              </a:rPr>
              <a:t>.</a:t>
            </a:r>
            <a:endParaRPr sz="1000" b="1"/>
          </a:p>
          <a:p>
            <a:pPr marL="0" lvl="0" indent="0" algn="l" rtl="0">
              <a:lnSpc>
                <a:spcPct val="115000"/>
              </a:lnSpc>
              <a:spcBef>
                <a:spcPts val="0"/>
              </a:spcBef>
              <a:spcAft>
                <a:spcPts val="0"/>
              </a:spcAft>
              <a:buClr>
                <a:schemeClr val="dk1"/>
              </a:buClr>
              <a:buSzPts val="1100"/>
              <a:buFont typeface="Arial"/>
              <a:buNone/>
            </a:pPr>
            <a:endParaRPr sz="1000" b="1">
              <a:solidFill>
                <a:srgbClr val="FF0000"/>
              </a:solidFill>
            </a:endParaRPr>
          </a:p>
          <a:p>
            <a:pPr marL="0" lvl="0" indent="0" algn="l" rtl="0">
              <a:lnSpc>
                <a:spcPct val="115000"/>
              </a:lnSpc>
              <a:spcBef>
                <a:spcPts val="0"/>
              </a:spcBef>
              <a:spcAft>
                <a:spcPts val="0"/>
              </a:spcAft>
              <a:buClr>
                <a:schemeClr val="dk1"/>
              </a:buClr>
              <a:buSzPts val="1100"/>
              <a:buFont typeface="Arial"/>
              <a:buNone/>
            </a:pPr>
            <a:r>
              <a:rPr lang="en" sz="1000" b="1">
                <a:solidFill>
                  <a:srgbClr val="FF0000"/>
                </a:solidFill>
              </a:rPr>
              <a:t>Courts of Appeal</a:t>
            </a:r>
            <a:r>
              <a:rPr lang="en" sz="1000" b="1">
                <a:solidFill>
                  <a:schemeClr val="dk1"/>
                </a:solidFill>
                <a:highlight>
                  <a:schemeClr val="lt1"/>
                </a:highlight>
              </a:rPr>
              <a:t>:</a:t>
            </a:r>
            <a:r>
              <a:rPr lang="en" sz="1000" b="1"/>
              <a:t> </a:t>
            </a:r>
            <a:r>
              <a:rPr lang="en" sz="1000"/>
              <a:t>A court of appeals decides appeals from the district courts within its federal judicial circuit, and in some instances from other designated federal courts and administrative agencies. The United States courts of appeals are considered among the most powerful and influential courts in the United States.</a:t>
            </a:r>
            <a:endParaRPr sz="1000" b="1">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Crossover voting</a:t>
            </a:r>
            <a:r>
              <a:rPr lang="en" sz="1000" b="1">
                <a:solidFill>
                  <a:schemeClr val="dk1"/>
                </a:solidFill>
                <a:highlight>
                  <a:schemeClr val="lt1"/>
                </a:highlight>
              </a:rPr>
              <a:t>:</a:t>
            </a:r>
            <a:r>
              <a:rPr lang="en" sz="1000"/>
              <a:t> Voting by member of one party for a candidate of another party.</a:t>
            </a:r>
            <a:endParaRPr sz="1000"/>
          </a:p>
          <a:p>
            <a:pPr marL="0" lvl="0" indent="0" algn="l" rtl="0">
              <a:lnSpc>
                <a:spcPct val="115000"/>
              </a:lnSpc>
              <a:spcBef>
                <a:spcPts val="1300"/>
              </a:spcBef>
              <a:spcAft>
                <a:spcPts val="0"/>
              </a:spcAft>
              <a:buNone/>
            </a:pPr>
            <a:r>
              <a:rPr lang="en" sz="1000" b="1">
                <a:solidFill>
                  <a:srgbClr val="FF0000"/>
                </a:solidFill>
              </a:rPr>
              <a:t>Delegate Mode</a:t>
            </a:r>
            <a:r>
              <a:rPr lang="en" sz="1000">
                <a:solidFill>
                  <a:srgbClr val="FF0000"/>
                </a:solidFill>
              </a:rPr>
              <a:t>l</a:t>
            </a:r>
            <a:r>
              <a:rPr lang="en" sz="1000" b="1">
                <a:solidFill>
                  <a:schemeClr val="dk1"/>
                </a:solidFill>
                <a:highlight>
                  <a:schemeClr val="lt1"/>
                </a:highlight>
              </a:rPr>
              <a:t>:</a:t>
            </a:r>
            <a:r>
              <a:rPr lang="en" sz="1000">
                <a:solidFill>
                  <a:srgbClr val="FF0000"/>
                </a:solidFill>
              </a:rPr>
              <a:t> </a:t>
            </a:r>
            <a:r>
              <a:rPr lang="en" sz="1000">
                <a:solidFill>
                  <a:srgbClr val="222222"/>
                </a:solidFill>
              </a:rPr>
              <a:t>The delegate model of representation is a model of a representative democracy. In this model, constituents elect their representatives as delegates for their constituency. These delegates act only as a mouthpiece for the wishes of their constituency, and have no autonomy from the constituency.</a:t>
            </a:r>
            <a:endParaRPr sz="1000">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Demographics</a:t>
            </a:r>
            <a:r>
              <a:rPr lang="en" sz="1000" b="1">
                <a:solidFill>
                  <a:schemeClr val="dk1"/>
                </a:solidFill>
                <a:highlight>
                  <a:schemeClr val="lt1"/>
                </a:highlight>
              </a:rPr>
              <a:t>:</a:t>
            </a:r>
            <a:r>
              <a:rPr lang="en" sz="1000"/>
              <a:t> The study of the characteristics of populations.</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Devolution revolution</a:t>
            </a:r>
            <a:r>
              <a:rPr lang="en" sz="1000" b="1">
                <a:solidFill>
                  <a:schemeClr val="dk1"/>
                </a:solidFill>
                <a:highlight>
                  <a:schemeClr val="lt1"/>
                </a:highlight>
              </a:rPr>
              <a:t>: </a:t>
            </a:r>
            <a:r>
              <a:rPr lang="en" sz="1000" b="1"/>
              <a:t> </a:t>
            </a:r>
            <a:r>
              <a:rPr lang="en" sz="1000"/>
              <a:t>The effort to slow the growth of the federal government by returning many functions to the states.</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Direct primary</a:t>
            </a:r>
            <a:r>
              <a:rPr lang="en" sz="1000" b="1">
                <a:solidFill>
                  <a:schemeClr val="dk1"/>
                </a:solidFill>
                <a:highlight>
                  <a:schemeClr val="lt1"/>
                </a:highlight>
              </a:rPr>
              <a:t>: </a:t>
            </a:r>
            <a:r>
              <a:rPr lang="en" sz="1000"/>
              <a:t> Election in which voters choose party nominees.</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Dissenting opinion</a:t>
            </a:r>
            <a:r>
              <a:rPr lang="en" sz="1000" b="1">
                <a:solidFill>
                  <a:schemeClr val="dk1"/>
                </a:solidFill>
                <a:highlight>
                  <a:schemeClr val="lt1"/>
                </a:highlight>
              </a:rPr>
              <a:t>:</a:t>
            </a:r>
            <a:r>
              <a:rPr lang="en" sz="1000"/>
              <a:t> An opinion disagreeing with a majority in a Supreme Court ruling.</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District Courts</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Dual federalism (layer cake federalism)</a:t>
            </a:r>
            <a:r>
              <a:rPr lang="en" sz="1000" b="1">
                <a:solidFill>
                  <a:schemeClr val="dk1"/>
                </a:solidFill>
                <a:highlight>
                  <a:schemeClr val="lt1"/>
                </a:highlight>
              </a:rPr>
              <a:t>: </a:t>
            </a:r>
            <a:r>
              <a:rPr lang="en" sz="1000"/>
              <a:t>Views the Constitution as giving a limited list of powers—primarily foreign policy and national defense—to the national government, leaving the rest to the sovereign states. Each level of government is dominant within its own sphere. The Supreme Court serves as the umpire between the national government and the states in disputes over which level of government has responsibility for a particular activity.</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highlight>
                  <a:srgbClr val="FFFFFF"/>
                </a:highlight>
              </a:rPr>
              <a:t>Electoral College</a:t>
            </a:r>
            <a:r>
              <a:rPr lang="en" sz="1000" b="1">
                <a:solidFill>
                  <a:schemeClr val="dk1"/>
                </a:solidFill>
                <a:highlight>
                  <a:schemeClr val="lt1"/>
                </a:highlight>
              </a:rPr>
              <a:t>:</a:t>
            </a:r>
            <a:r>
              <a:rPr lang="en" sz="1000" b="1">
                <a:solidFill>
                  <a:srgbClr val="FF0000"/>
                </a:solidFill>
              </a:rPr>
              <a:t> </a:t>
            </a:r>
            <a:r>
              <a:rPr lang="en" sz="1000">
                <a:solidFill>
                  <a:srgbClr val="252525"/>
                </a:solidFill>
                <a:highlight>
                  <a:srgbClr val="FFFFFF"/>
                </a:highlight>
              </a:rPr>
              <a:t>The institution that </a:t>
            </a:r>
            <a:r>
              <a:rPr lang="en" sz="1000">
                <a:solidFill>
                  <a:srgbClr val="0B0080"/>
                </a:solidFill>
                <a:uFill>
                  <a:noFill/>
                </a:uFill>
                <a:hlinkClick r:id="rId7"/>
              </a:rPr>
              <a:t>elects</a:t>
            </a:r>
            <a:r>
              <a:rPr lang="en" sz="1000">
                <a:solidFill>
                  <a:srgbClr val="252525"/>
                </a:solidFill>
                <a:highlight>
                  <a:srgbClr val="FFFFFF"/>
                </a:highlight>
              </a:rPr>
              <a:t> the </a:t>
            </a:r>
            <a:r>
              <a:rPr lang="en" sz="1000">
                <a:solidFill>
                  <a:srgbClr val="0B0080"/>
                </a:solidFill>
                <a:uFill>
                  <a:noFill/>
                </a:uFill>
                <a:hlinkClick r:id="rId4"/>
              </a:rPr>
              <a:t>President</a:t>
            </a:r>
            <a:r>
              <a:rPr lang="en" sz="1000">
                <a:solidFill>
                  <a:srgbClr val="252525"/>
                </a:solidFill>
                <a:highlight>
                  <a:srgbClr val="FFFFFF"/>
                </a:highlight>
              </a:rPr>
              <a:t> and </a:t>
            </a:r>
            <a:r>
              <a:rPr lang="en" sz="1000">
                <a:solidFill>
                  <a:srgbClr val="0B0080"/>
                </a:solidFill>
                <a:uFill>
                  <a:noFill/>
                </a:uFill>
                <a:hlinkClick r:id="rId8"/>
              </a:rPr>
              <a:t>Vice President</a:t>
            </a:r>
            <a:r>
              <a:rPr lang="en" sz="1000">
                <a:solidFill>
                  <a:srgbClr val="252525"/>
                </a:solidFill>
                <a:highlight>
                  <a:srgbClr val="FFFFFF"/>
                </a:highlight>
              </a:rPr>
              <a:t> of the </a:t>
            </a:r>
            <a:r>
              <a:rPr lang="en" sz="1000">
                <a:solidFill>
                  <a:srgbClr val="0B0080"/>
                </a:solidFill>
                <a:uFill>
                  <a:noFill/>
                </a:uFill>
                <a:hlinkClick r:id="rId9"/>
              </a:rPr>
              <a:t>United States</a:t>
            </a:r>
            <a:r>
              <a:rPr lang="en" sz="1000">
                <a:solidFill>
                  <a:srgbClr val="252525"/>
                </a:solidFill>
                <a:highlight>
                  <a:srgbClr val="FFFFFF"/>
                </a:highlight>
              </a:rPr>
              <a:t> every four years. </a:t>
            </a:r>
            <a:r>
              <a:rPr lang="en" sz="1000">
                <a:solidFill>
                  <a:srgbClr val="0B0080"/>
                </a:solidFill>
                <a:uFill>
                  <a:noFill/>
                </a:uFill>
                <a:hlinkClick r:id="rId10"/>
              </a:rPr>
              <a:t>Citizens</a:t>
            </a:r>
            <a:r>
              <a:rPr lang="en" sz="1000">
                <a:solidFill>
                  <a:srgbClr val="252525"/>
                </a:solidFill>
                <a:highlight>
                  <a:srgbClr val="FFFFFF"/>
                </a:highlight>
              </a:rPr>
              <a:t> of the </a:t>
            </a:r>
            <a:r>
              <a:rPr lang="en" sz="1000">
                <a:solidFill>
                  <a:srgbClr val="0B0080"/>
                </a:solidFill>
                <a:uFill>
                  <a:noFill/>
                </a:uFill>
                <a:hlinkClick r:id="rId9"/>
              </a:rPr>
              <a:t>United States</a:t>
            </a:r>
            <a:r>
              <a:rPr lang="en" sz="1000">
                <a:solidFill>
                  <a:srgbClr val="252525"/>
                </a:solidFill>
                <a:highlight>
                  <a:srgbClr val="FFFFFF"/>
                </a:highlight>
              </a:rPr>
              <a:t> do not </a:t>
            </a:r>
            <a:r>
              <a:rPr lang="en" sz="1000">
                <a:solidFill>
                  <a:srgbClr val="0B0080"/>
                </a:solidFill>
                <a:uFill>
                  <a:noFill/>
                </a:uFill>
                <a:hlinkClick r:id="rId11"/>
              </a:rPr>
              <a:t>directly elect </a:t>
            </a:r>
            <a:r>
              <a:rPr lang="en" sz="1000">
                <a:solidFill>
                  <a:srgbClr val="252525"/>
                </a:solidFill>
                <a:highlight>
                  <a:srgbClr val="FFFFFF"/>
                </a:highlight>
              </a:rPr>
              <a:t>the president or the vice president; instead, these voters directly elect designated intermediaries called "electors," who almost always have pledged to vote for particular presidential and vice presidential candidates (though </a:t>
            </a:r>
            <a:r>
              <a:rPr lang="en" sz="1000">
                <a:solidFill>
                  <a:srgbClr val="0B0080"/>
                </a:solidFill>
                <a:uFill>
                  <a:noFill/>
                </a:uFill>
                <a:hlinkClick r:id="rId12"/>
              </a:rPr>
              <a:t>unpledged electors</a:t>
            </a:r>
            <a:r>
              <a:rPr lang="en" sz="1000">
                <a:solidFill>
                  <a:srgbClr val="252525"/>
                </a:solidFill>
                <a:highlight>
                  <a:srgbClr val="FFFFFF"/>
                </a:highlight>
              </a:rPr>
              <a:t> are possible) and who are themselves selected according to the particular laws of each state. Electors are apportioned to each of the 50 </a:t>
            </a:r>
            <a:r>
              <a:rPr lang="en" sz="1000">
                <a:solidFill>
                  <a:srgbClr val="0B0080"/>
                </a:solidFill>
                <a:uFill>
                  <a:noFill/>
                </a:uFill>
                <a:hlinkClick r:id="rId13"/>
              </a:rPr>
              <a:t>states</a:t>
            </a:r>
            <a:r>
              <a:rPr lang="en" sz="1000">
                <a:solidFill>
                  <a:srgbClr val="252525"/>
                </a:solidFill>
                <a:highlight>
                  <a:srgbClr val="FFFFFF"/>
                </a:highlight>
              </a:rPr>
              <a:t> as well as to the </a:t>
            </a:r>
            <a:r>
              <a:rPr lang="en" sz="1000">
                <a:solidFill>
                  <a:srgbClr val="0B0080"/>
                </a:solidFill>
                <a:uFill>
                  <a:noFill/>
                </a:uFill>
                <a:hlinkClick r:id="rId14"/>
              </a:rPr>
              <a:t>District of Columbia</a:t>
            </a:r>
            <a:r>
              <a:rPr lang="en" sz="1000">
                <a:solidFill>
                  <a:srgbClr val="252525"/>
                </a:solidFill>
                <a:highlight>
                  <a:srgbClr val="FFFFFF"/>
                </a:highlight>
              </a:rPr>
              <a:t> (also known as Washington, D.C.). The number of electors in each state is equal to the number of members of </a:t>
            </a:r>
            <a:r>
              <a:rPr lang="en" sz="1000">
                <a:solidFill>
                  <a:srgbClr val="0B0080"/>
                </a:solidFill>
                <a:uFill>
                  <a:noFill/>
                </a:uFill>
                <a:hlinkClick r:id="rId15"/>
              </a:rPr>
              <a:t>Congress</a:t>
            </a:r>
            <a:r>
              <a:rPr lang="en" sz="1000">
                <a:solidFill>
                  <a:srgbClr val="252525"/>
                </a:solidFill>
                <a:highlight>
                  <a:srgbClr val="FFFFFF"/>
                </a:highlight>
              </a:rPr>
              <a:t> to which the state is entitled, while the </a:t>
            </a:r>
            <a:r>
              <a:rPr lang="en" sz="1000">
                <a:solidFill>
                  <a:srgbClr val="0B0080"/>
                </a:solidFill>
                <a:uFill>
                  <a:noFill/>
                </a:uFill>
                <a:hlinkClick r:id="rId16"/>
              </a:rPr>
              <a:t>Twenty-third Amendment</a:t>
            </a:r>
            <a:r>
              <a:rPr lang="en" sz="1000">
                <a:solidFill>
                  <a:srgbClr val="252525"/>
                </a:solidFill>
                <a:highlight>
                  <a:srgbClr val="FFFFFF"/>
                </a:highlight>
              </a:rPr>
              <a:t> grants the District of Columbia the same number of electors as the least populous state, currently three. Therefore, in total, there are currently 538 electors, corresponding to the 435 members of the House of Representatives and 100 senators, plus the three additional electors from the District of Columbia.</a:t>
            </a:r>
            <a:endParaRPr sz="1000" b="1">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Engle v. Vitale</a:t>
            </a:r>
            <a:r>
              <a:rPr lang="en" sz="1000" b="1">
                <a:solidFill>
                  <a:schemeClr val="dk1"/>
                </a:solidFill>
                <a:highlight>
                  <a:schemeClr val="lt1"/>
                </a:highlight>
              </a:rPr>
              <a:t>:</a:t>
            </a:r>
            <a:r>
              <a:rPr lang="en" sz="1000" b="1">
                <a:solidFill>
                  <a:srgbClr val="FF0000"/>
                </a:solidFill>
              </a:rPr>
              <a:t> </a:t>
            </a:r>
            <a:r>
              <a:rPr lang="en" sz="1000">
                <a:uFill>
                  <a:noFill/>
                </a:uFill>
                <a:hlinkClick r:id="rId17"/>
              </a:rPr>
              <a:t>a precedent setting </a:t>
            </a:r>
            <a:r>
              <a:rPr lang="en" sz="1000"/>
              <a:t>US </a:t>
            </a:r>
            <a:r>
              <a:rPr lang="en" sz="1000">
                <a:uFill>
                  <a:noFill/>
                </a:uFill>
                <a:hlinkClick r:id="rId18"/>
              </a:rPr>
              <a:t>Supreme Court</a:t>
            </a:r>
            <a:r>
              <a:rPr lang="en" sz="1000">
                <a:highlight>
                  <a:srgbClr val="FFFFFF"/>
                </a:highlight>
              </a:rPr>
              <a:t> case that ruled it is unconstitutional for state officials to compose an official </a:t>
            </a:r>
            <a:r>
              <a:rPr lang="en" sz="1000">
                <a:uFill>
                  <a:noFill/>
                </a:uFill>
                <a:hlinkClick r:id="rId19"/>
              </a:rPr>
              <a:t>school prayer</a:t>
            </a:r>
            <a:r>
              <a:rPr lang="en" sz="1000">
                <a:highlight>
                  <a:srgbClr val="FFFFFF"/>
                </a:highlight>
              </a:rPr>
              <a:t> and encourage its recitation in </a:t>
            </a:r>
            <a:r>
              <a:rPr lang="en" sz="1000">
                <a:uFill>
                  <a:noFill/>
                </a:uFill>
                <a:hlinkClick r:id="rId20"/>
              </a:rPr>
              <a:t>public schools</a:t>
            </a:r>
            <a:r>
              <a:rPr lang="en" sz="1000">
                <a:highlight>
                  <a:srgbClr val="FFFFFF"/>
                </a:highlight>
              </a:rPr>
              <a:t>.</a:t>
            </a:r>
            <a:endParaRPr sz="1000" b="1"/>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Environmental Protection Agency</a:t>
            </a:r>
            <a:r>
              <a:rPr lang="en" sz="1000" b="1">
                <a:solidFill>
                  <a:schemeClr val="dk1"/>
                </a:solidFill>
                <a:highlight>
                  <a:schemeClr val="lt1"/>
                </a:highlight>
              </a:rPr>
              <a:t>:</a:t>
            </a:r>
            <a:r>
              <a:rPr lang="en" sz="1000"/>
              <a:t> A</a:t>
            </a:r>
            <a:r>
              <a:rPr lang="en" sz="1000">
                <a:highlight>
                  <a:srgbClr val="FFFFFF"/>
                </a:highlight>
              </a:rPr>
              <a:t>n </a:t>
            </a:r>
            <a:r>
              <a:rPr lang="en" sz="1000"/>
              <a:t>agency</a:t>
            </a:r>
            <a:r>
              <a:rPr lang="en" sz="1000">
                <a:highlight>
                  <a:srgbClr val="FFFFFF"/>
                </a:highlight>
              </a:rPr>
              <a:t> of the U.S. federal government which was created for the purpose of </a:t>
            </a:r>
            <a:r>
              <a:rPr lang="en" sz="1000"/>
              <a:t>protecting</a:t>
            </a:r>
            <a:r>
              <a:rPr lang="en" sz="1000">
                <a:highlight>
                  <a:srgbClr val="FFFFFF"/>
                </a:highlight>
              </a:rPr>
              <a:t> human health and the </a:t>
            </a:r>
            <a:r>
              <a:rPr lang="en" sz="1000"/>
              <a:t>environment</a:t>
            </a:r>
            <a:r>
              <a:rPr lang="en" sz="1000">
                <a:highlight>
                  <a:srgbClr val="FFFFFF"/>
                </a:highlight>
              </a:rPr>
              <a:t> by writing and enforcing regulations based on laws passed by Congress.</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Executive agreement</a:t>
            </a:r>
            <a:r>
              <a:rPr lang="en" sz="1000" b="1">
                <a:solidFill>
                  <a:schemeClr val="dk1"/>
                </a:solidFill>
                <a:highlight>
                  <a:schemeClr val="lt1"/>
                </a:highlight>
              </a:rPr>
              <a:t>: </a:t>
            </a:r>
            <a:r>
              <a:rPr lang="en" sz="1000"/>
              <a:t> A formal agreement between the U.S.president and the leaders of other nations that does not require Senate approval.</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Faction</a:t>
            </a:r>
            <a:r>
              <a:rPr lang="en" sz="1000" b="1">
                <a:solidFill>
                  <a:schemeClr val="dk1"/>
                </a:solidFill>
                <a:highlight>
                  <a:schemeClr val="lt1"/>
                </a:highlight>
              </a:rPr>
              <a:t>: </a:t>
            </a:r>
            <a:r>
              <a:rPr lang="en" sz="1000">
                <a:solidFill>
                  <a:srgbClr val="FF0000"/>
                </a:solidFill>
              </a:rPr>
              <a:t> </a:t>
            </a:r>
            <a:r>
              <a:rPr lang="en" sz="1000"/>
              <a:t>A term the founders used to refer to political parties and special interests or interest groups.</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Federal Communication Commission</a:t>
            </a:r>
            <a:r>
              <a:rPr lang="en" sz="1000" b="1">
                <a:solidFill>
                  <a:schemeClr val="dk1"/>
                </a:solidFill>
                <a:highlight>
                  <a:schemeClr val="lt1"/>
                </a:highlight>
              </a:rPr>
              <a:t>: </a:t>
            </a:r>
            <a:r>
              <a:rPr lang="en" sz="1000"/>
              <a:t> </a:t>
            </a:r>
            <a:r>
              <a:rPr lang="en" sz="1000">
                <a:highlight>
                  <a:srgbClr val="FFFFFF"/>
                </a:highlight>
              </a:rPr>
              <a:t>An </a:t>
            </a:r>
            <a:r>
              <a:rPr lang="en" sz="1000">
                <a:uFill>
                  <a:noFill/>
                </a:uFill>
                <a:hlinkClick r:id="rId21"/>
              </a:rPr>
              <a:t>independent agency of the United States government</a:t>
            </a:r>
            <a:r>
              <a:rPr lang="en" sz="1000">
                <a:highlight>
                  <a:srgbClr val="FFFFFF"/>
                </a:highlight>
              </a:rPr>
              <a:t> that regulates interstate communications by radio, television, wire, satellite, and cable </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Federal Election Commission (FEC)</a:t>
            </a:r>
            <a:r>
              <a:rPr lang="en" sz="1000" b="1">
                <a:solidFill>
                  <a:schemeClr val="dk1"/>
                </a:solidFill>
                <a:highlight>
                  <a:schemeClr val="lt1"/>
                </a:highlight>
              </a:rPr>
              <a:t>:</a:t>
            </a:r>
            <a:r>
              <a:rPr lang="en" sz="1000" b="1"/>
              <a:t> </a:t>
            </a:r>
            <a:r>
              <a:rPr lang="en" sz="1000"/>
              <a:t>A commission created by the 1974 amendments to the Federal Election Campaign Act to administer election reform laws. It consists of six commissioners appointed by president and confirmed by the Senate. Its duties include overseeing disclosure of campaign finance information and public funding of presidential elections, and enforcing contribution limits.</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Federal Reserve Board</a:t>
            </a:r>
            <a:r>
              <a:rPr lang="en" sz="1000" b="1">
                <a:solidFill>
                  <a:schemeClr val="dk1"/>
                </a:solidFill>
                <a:highlight>
                  <a:schemeClr val="lt1"/>
                </a:highlight>
              </a:rPr>
              <a:t>:</a:t>
            </a:r>
            <a:r>
              <a:rPr lang="en" sz="1000">
                <a:solidFill>
                  <a:srgbClr val="FF0000"/>
                </a:solidFill>
              </a:rPr>
              <a:t> </a:t>
            </a:r>
            <a:r>
              <a:rPr lang="en" sz="1000">
                <a:solidFill>
                  <a:srgbClr val="252525"/>
                </a:solidFill>
                <a:highlight>
                  <a:srgbClr val="FFFFFF"/>
                </a:highlight>
              </a:rPr>
              <a:t>charged with overseeing the </a:t>
            </a:r>
            <a:r>
              <a:rPr lang="en" sz="1000">
                <a:solidFill>
                  <a:srgbClr val="0B0080"/>
                </a:solidFill>
                <a:uFill>
                  <a:noFill/>
                </a:uFill>
                <a:hlinkClick r:id="rId22"/>
              </a:rPr>
              <a:t>Federal Reserve Banks</a:t>
            </a:r>
            <a:r>
              <a:rPr lang="en" sz="1000">
                <a:solidFill>
                  <a:srgbClr val="252525"/>
                </a:solidFill>
                <a:highlight>
                  <a:srgbClr val="FFFFFF"/>
                </a:highlight>
              </a:rPr>
              <a:t> and with helping implement </a:t>
            </a:r>
            <a:r>
              <a:rPr lang="en" sz="1000">
                <a:solidFill>
                  <a:srgbClr val="0B0080"/>
                </a:solidFill>
                <a:uFill>
                  <a:noFill/>
                </a:uFill>
                <a:hlinkClick r:id="rId23"/>
              </a:rPr>
              <a:t>monetary policy of the United States</a:t>
            </a:r>
            <a:r>
              <a:rPr lang="en" sz="1000">
                <a:solidFill>
                  <a:srgbClr val="252525"/>
                </a:solidFill>
                <a:highlight>
                  <a:srgbClr val="FFFFFF"/>
                </a:highlight>
              </a:rPr>
              <a:t>. Governors are appointed by the </a:t>
            </a:r>
            <a:r>
              <a:rPr lang="en" sz="1000">
                <a:solidFill>
                  <a:srgbClr val="0B0080"/>
                </a:solidFill>
                <a:uFill>
                  <a:noFill/>
                </a:uFill>
                <a:hlinkClick r:id="rId4"/>
              </a:rPr>
              <a:t>President of the United States</a:t>
            </a:r>
            <a:r>
              <a:rPr lang="en" sz="1000">
                <a:solidFill>
                  <a:srgbClr val="252525"/>
                </a:solidFill>
                <a:highlight>
                  <a:srgbClr val="FFFFFF"/>
                </a:highlight>
              </a:rPr>
              <a:t> and confirmed by the </a:t>
            </a:r>
            <a:r>
              <a:rPr lang="en" sz="1000">
                <a:solidFill>
                  <a:srgbClr val="0B0080"/>
                </a:solidFill>
                <a:uFill>
                  <a:noFill/>
                </a:uFill>
                <a:hlinkClick r:id="rId24"/>
              </a:rPr>
              <a:t>Senate</a:t>
            </a:r>
            <a:r>
              <a:rPr lang="en" sz="1000">
                <a:solidFill>
                  <a:srgbClr val="252525"/>
                </a:solidFill>
                <a:highlight>
                  <a:srgbClr val="FFFFFF"/>
                </a:highlight>
              </a:rPr>
              <a:t> for staggered 14-year terms</a:t>
            </a:r>
            <a:endParaRPr sz="1000">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Free rider </a:t>
            </a:r>
            <a:r>
              <a:rPr lang="en" sz="1000" b="1"/>
              <a:t>:</a:t>
            </a:r>
            <a:r>
              <a:rPr lang="en" sz="1000"/>
              <a:t>An individual who does not to join a group representing his or her interests yet receives the benefit of the group’s influence.</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General Accounting Office </a:t>
            </a:r>
            <a:r>
              <a:rPr lang="en" sz="1000" b="1"/>
              <a:t>: </a:t>
            </a:r>
            <a:r>
              <a:rPr lang="en" sz="1000">
                <a:highlight>
                  <a:srgbClr val="FFFFFF"/>
                </a:highlight>
              </a:rPr>
              <a:t>An independent, nonpartisan agency that works for Congress. Often called the "congressional watchdog," </a:t>
            </a:r>
            <a:r>
              <a:rPr lang="en" sz="1000"/>
              <a:t>GAO</a:t>
            </a:r>
            <a:r>
              <a:rPr lang="en" sz="1000">
                <a:highlight>
                  <a:srgbClr val="FFFFFF"/>
                </a:highlight>
              </a:rPr>
              <a:t> investigates how the federal government spends taxpayer dollars.</a:t>
            </a:r>
            <a:endParaRPr sz="1000" b="1"/>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Grassroots mobilization (aka lobbying) </a:t>
            </a:r>
            <a:r>
              <a:rPr lang="en" sz="1000"/>
              <a:t>: A</a:t>
            </a:r>
            <a:r>
              <a:rPr lang="en" sz="1000">
                <a:highlight>
                  <a:srgbClr val="FFFFFF"/>
                </a:highlight>
              </a:rPr>
              <a:t>n approach that separates itself from direct </a:t>
            </a:r>
            <a:r>
              <a:rPr lang="en" sz="1000"/>
              <a:t>lobbying</a:t>
            </a:r>
            <a:r>
              <a:rPr lang="en" sz="1000">
                <a:highlight>
                  <a:srgbClr val="FFFFFF"/>
                </a:highlight>
              </a:rPr>
              <a:t> through the act of asking the general public to contact legislators and government officials concerning the issue at hand, as opposed to conveying the message to the legislators directly.</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Green party </a:t>
            </a:r>
            <a:r>
              <a:rPr lang="en" sz="1000" b="1"/>
              <a:t>:</a:t>
            </a:r>
            <a:r>
              <a:rPr lang="en" sz="1000"/>
              <a:t>A minor party dedicated to the environment, social justice, nonviolence, and the foreign policy of nonintervention. Ralph Nader ran as the Green party’s nominee in 2000.</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Hazelwood v. Kuhlmeier:</a:t>
            </a:r>
            <a:r>
              <a:rPr lang="en" sz="1000"/>
              <a:t> The precedent setting USSC case in which the court ruled that the school paper belongs to the school, not the students, and that therefore the school can censure the paper; that students do not have a first amendment free press right when it comes to the school paper.</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Honeymoon </a:t>
            </a:r>
            <a:r>
              <a:rPr lang="en" sz="1000" b="1"/>
              <a:t>:</a:t>
            </a:r>
            <a:r>
              <a:rPr lang="en" sz="1000"/>
              <a:t>Period at the beginning of the new president’s term during which the president enjoys generally positive relations with the press and Congress, usually lasting about six months.</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Honeymoon </a:t>
            </a:r>
            <a:r>
              <a:rPr lang="en" sz="1000">
                <a:solidFill>
                  <a:srgbClr val="FF0000"/>
                </a:solidFill>
              </a:rPr>
              <a:t>Period:</a:t>
            </a:r>
            <a:r>
              <a:rPr lang="en" sz="1000"/>
              <a:t> at the beginning of the new president’s term during which the president enjoys generally positive relations with the press and Congress, usually lasting about six months.</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Independent expenditure </a:t>
            </a:r>
            <a:r>
              <a:rPr lang="en" sz="1000" b="1"/>
              <a:t>:</a:t>
            </a:r>
            <a:r>
              <a:rPr lang="en" sz="1000"/>
              <a:t>The Supreme Court has ruled that individuals, groups, and parties can spend unlimited amounts in campaigns for or against candidates as long as they operate independently from the candidates. When an individual, group, or party does so, they are making an independent expenditure.</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Independent expenditures </a:t>
            </a:r>
            <a:r>
              <a:rPr lang="en" sz="1000" b="1"/>
              <a:t>:</a:t>
            </a:r>
            <a:r>
              <a:rPr lang="en" sz="1000"/>
              <a:t>The Supreme Court has ruled that individuals, groups, and parties can spend unlimited amounts in campaigns for or against candidates as long as they operate independently from the candidates. When an individual, group, or party does so, they are making an independent expenditure.</a:t>
            </a:r>
            <a:endParaRPr sz="1000" b="1"/>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Joint Chiefs of Staff </a:t>
            </a:r>
            <a:r>
              <a:rPr lang="en" sz="1000">
                <a:solidFill>
                  <a:schemeClr val="dk1"/>
                </a:solidFill>
              </a:rPr>
              <a:t>: </a:t>
            </a:r>
            <a:r>
              <a:rPr lang="en" sz="1000">
                <a:solidFill>
                  <a:srgbClr val="252525"/>
                </a:solidFill>
                <a:highlight>
                  <a:srgbClr val="FFFFFF"/>
                </a:highlight>
              </a:rPr>
              <a:t>a body of senior uniformed leaders in the </a:t>
            </a:r>
            <a:r>
              <a:rPr lang="en" sz="1000">
                <a:solidFill>
                  <a:srgbClr val="252525"/>
                </a:solidFill>
              </a:rPr>
              <a:t>US</a:t>
            </a:r>
            <a:r>
              <a:rPr lang="en" sz="1000">
                <a:solidFill>
                  <a:srgbClr val="0B0080"/>
                </a:solidFill>
                <a:uFill>
                  <a:noFill/>
                </a:uFill>
                <a:hlinkClick r:id="rId25"/>
              </a:rPr>
              <a:t> Department of Defense</a:t>
            </a:r>
            <a:r>
              <a:rPr lang="en" sz="1000">
                <a:solidFill>
                  <a:srgbClr val="252525"/>
                </a:solidFill>
                <a:highlight>
                  <a:srgbClr val="FFFFFF"/>
                </a:highlight>
              </a:rPr>
              <a:t> who advise the </a:t>
            </a:r>
            <a:r>
              <a:rPr lang="en" sz="1000">
                <a:solidFill>
                  <a:srgbClr val="0B0080"/>
                </a:solidFill>
                <a:uFill>
                  <a:noFill/>
                </a:uFill>
                <a:hlinkClick r:id="rId26"/>
              </a:rPr>
              <a:t>Secretary of Defense</a:t>
            </a:r>
            <a:r>
              <a:rPr lang="en" sz="1000">
                <a:solidFill>
                  <a:srgbClr val="252525"/>
                </a:solidFill>
                <a:highlight>
                  <a:srgbClr val="FFFFFF"/>
                </a:highlight>
              </a:rPr>
              <a:t>, the </a:t>
            </a:r>
            <a:r>
              <a:rPr lang="en" sz="1000">
                <a:solidFill>
                  <a:srgbClr val="0B0080"/>
                </a:solidFill>
                <a:uFill>
                  <a:noFill/>
                </a:uFill>
                <a:hlinkClick r:id="rId27"/>
              </a:rPr>
              <a:t>Homeland Security Council</a:t>
            </a:r>
            <a:r>
              <a:rPr lang="en" sz="1000">
                <a:solidFill>
                  <a:srgbClr val="252525"/>
                </a:solidFill>
                <a:highlight>
                  <a:srgbClr val="FFFFFF"/>
                </a:highlight>
              </a:rPr>
              <a:t>, the </a:t>
            </a:r>
            <a:r>
              <a:rPr lang="en" sz="1000">
                <a:solidFill>
                  <a:srgbClr val="0B0080"/>
                </a:solidFill>
                <a:uFill>
                  <a:noFill/>
                </a:uFill>
                <a:hlinkClick r:id="rId28"/>
              </a:rPr>
              <a:t>National Security Council</a:t>
            </a:r>
            <a:r>
              <a:rPr lang="en" sz="1000">
                <a:solidFill>
                  <a:srgbClr val="252525"/>
                </a:solidFill>
                <a:highlight>
                  <a:srgbClr val="FFFFFF"/>
                </a:highlight>
              </a:rPr>
              <a:t> and the </a:t>
            </a:r>
            <a:r>
              <a:rPr lang="en" sz="1000">
                <a:solidFill>
                  <a:srgbClr val="0B0080"/>
                </a:solidFill>
                <a:uFill>
                  <a:noFill/>
                </a:uFill>
                <a:hlinkClick r:id="rId4"/>
              </a:rPr>
              <a:t>President of the United States</a:t>
            </a:r>
            <a:r>
              <a:rPr lang="en" sz="1000">
                <a:solidFill>
                  <a:srgbClr val="252525"/>
                </a:solidFill>
                <a:highlight>
                  <a:srgbClr val="FFFFFF"/>
                </a:highlight>
              </a:rPr>
              <a:t> on military matters. The composition of the Joint Chiefs of Staff consists of the </a:t>
            </a:r>
            <a:r>
              <a:rPr lang="en" sz="1000">
                <a:solidFill>
                  <a:srgbClr val="0B0080"/>
                </a:solidFill>
                <a:uFill>
                  <a:noFill/>
                </a:uFill>
                <a:hlinkClick r:id="rId29"/>
              </a:rPr>
              <a:t>Chairman of the Joint Chiefs of Staff</a:t>
            </a:r>
            <a:r>
              <a:rPr lang="en" sz="1000">
                <a:solidFill>
                  <a:srgbClr val="252525"/>
                </a:solidFill>
                <a:highlight>
                  <a:srgbClr val="FFFFFF"/>
                </a:highlight>
              </a:rPr>
              <a:t> (</a:t>
            </a:r>
            <a:r>
              <a:rPr lang="en" sz="1000">
                <a:solidFill>
                  <a:srgbClr val="252525"/>
                </a:solidFill>
              </a:rPr>
              <a:t>CJCS</a:t>
            </a:r>
            <a:r>
              <a:rPr lang="en" sz="1000">
                <a:solidFill>
                  <a:srgbClr val="252525"/>
                </a:solidFill>
                <a:highlight>
                  <a:srgbClr val="FFFFFF"/>
                </a:highlight>
              </a:rPr>
              <a:t>), </a:t>
            </a:r>
            <a:r>
              <a:rPr lang="en" sz="1000">
                <a:solidFill>
                  <a:srgbClr val="0B0080"/>
                </a:solidFill>
                <a:uFill>
                  <a:noFill/>
                </a:uFill>
                <a:hlinkClick r:id="rId30"/>
              </a:rPr>
              <a:t>Vice Chairman of the Joint Chiefs of Staff</a:t>
            </a:r>
            <a:r>
              <a:rPr lang="en" sz="1000">
                <a:solidFill>
                  <a:srgbClr val="252525"/>
                </a:solidFill>
                <a:highlight>
                  <a:srgbClr val="FFFFFF"/>
                </a:highlight>
              </a:rPr>
              <a:t> (</a:t>
            </a:r>
            <a:r>
              <a:rPr lang="en" sz="1000">
                <a:solidFill>
                  <a:srgbClr val="252525"/>
                </a:solidFill>
              </a:rPr>
              <a:t>VCJCS</a:t>
            </a:r>
            <a:r>
              <a:rPr lang="en" sz="1000">
                <a:solidFill>
                  <a:srgbClr val="252525"/>
                </a:solidFill>
                <a:highlight>
                  <a:srgbClr val="FFFFFF"/>
                </a:highlight>
              </a:rPr>
              <a:t>), and the Military Service Chiefs from the </a:t>
            </a:r>
            <a:r>
              <a:rPr lang="en" sz="1000">
                <a:solidFill>
                  <a:srgbClr val="0B0080"/>
                </a:solidFill>
                <a:uFill>
                  <a:noFill/>
                </a:uFill>
                <a:hlinkClick r:id="rId31"/>
              </a:rPr>
              <a:t>Army</a:t>
            </a:r>
            <a:r>
              <a:rPr lang="en" sz="1000">
                <a:solidFill>
                  <a:srgbClr val="252525"/>
                </a:solidFill>
                <a:highlight>
                  <a:srgbClr val="FFFFFF"/>
                </a:highlight>
              </a:rPr>
              <a:t>, </a:t>
            </a:r>
            <a:r>
              <a:rPr lang="en" sz="1000">
                <a:solidFill>
                  <a:srgbClr val="0B0080"/>
                </a:solidFill>
                <a:uFill>
                  <a:noFill/>
                </a:uFill>
                <a:hlinkClick r:id="rId32"/>
              </a:rPr>
              <a:t>Marine Corps</a:t>
            </a:r>
            <a:r>
              <a:rPr lang="en" sz="1000">
                <a:solidFill>
                  <a:srgbClr val="252525"/>
                </a:solidFill>
                <a:highlight>
                  <a:srgbClr val="FFFFFF"/>
                </a:highlight>
              </a:rPr>
              <a:t>, </a:t>
            </a:r>
            <a:r>
              <a:rPr lang="en" sz="1000">
                <a:solidFill>
                  <a:srgbClr val="0B0080"/>
                </a:solidFill>
                <a:uFill>
                  <a:noFill/>
                </a:uFill>
                <a:hlinkClick r:id="rId33"/>
              </a:rPr>
              <a:t>Navy</a:t>
            </a:r>
            <a:r>
              <a:rPr lang="en" sz="1000">
                <a:solidFill>
                  <a:srgbClr val="252525"/>
                </a:solidFill>
                <a:highlight>
                  <a:srgbClr val="FFFFFF"/>
                </a:highlight>
              </a:rPr>
              <a:t>, </a:t>
            </a:r>
            <a:r>
              <a:rPr lang="en" sz="1000">
                <a:solidFill>
                  <a:srgbClr val="0B0080"/>
                </a:solidFill>
                <a:uFill>
                  <a:noFill/>
                </a:uFill>
                <a:hlinkClick r:id="rId34"/>
              </a:rPr>
              <a:t>Air Force</a:t>
            </a:r>
            <a:r>
              <a:rPr lang="en" sz="1000">
                <a:solidFill>
                  <a:srgbClr val="252525"/>
                </a:solidFill>
                <a:highlight>
                  <a:srgbClr val="FFFFFF"/>
                </a:highlight>
              </a:rPr>
              <a:t>, and the </a:t>
            </a:r>
            <a:r>
              <a:rPr lang="en" sz="1000">
                <a:solidFill>
                  <a:srgbClr val="0B0080"/>
                </a:solidFill>
                <a:uFill>
                  <a:noFill/>
                </a:uFill>
                <a:hlinkClick r:id="rId35"/>
              </a:rPr>
              <a:t>Chief of the National Guard Bureau</a:t>
            </a:r>
            <a:r>
              <a:rPr lang="en" sz="1000">
                <a:solidFill>
                  <a:srgbClr val="252525"/>
                </a:solidFill>
                <a:highlight>
                  <a:srgbClr val="FFFFFF"/>
                </a:highlight>
              </a:rPr>
              <a:t>,</a:t>
            </a:r>
            <a:r>
              <a:rPr lang="en" sz="1000" baseline="30000">
                <a:solidFill>
                  <a:srgbClr val="252525"/>
                </a:solidFill>
              </a:rPr>
              <a:t> </a:t>
            </a:r>
            <a:r>
              <a:rPr lang="en" sz="1000">
                <a:solidFill>
                  <a:srgbClr val="252525"/>
                </a:solidFill>
                <a:highlight>
                  <a:srgbClr val="FFFFFF"/>
                </a:highlight>
              </a:rPr>
              <a:t> all appointed by the President following </a:t>
            </a:r>
            <a:r>
              <a:rPr lang="en" sz="1000">
                <a:solidFill>
                  <a:srgbClr val="0B0080"/>
                </a:solidFill>
                <a:uFill>
                  <a:noFill/>
                </a:uFill>
                <a:hlinkClick r:id="rId24"/>
              </a:rPr>
              <a:t>Senate</a:t>
            </a:r>
            <a:r>
              <a:rPr lang="en" sz="1000">
                <a:solidFill>
                  <a:srgbClr val="252525"/>
                </a:solidFill>
                <a:highlight>
                  <a:srgbClr val="FFFFFF"/>
                </a:highlight>
              </a:rPr>
              <a:t> confirmation.</a:t>
            </a:r>
            <a:endParaRPr sz="1000" baseline="30000">
              <a:solidFill>
                <a:srgbClr val="252525"/>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Keynesian economics </a:t>
            </a:r>
            <a:r>
              <a:rPr lang="en" sz="1000" b="1"/>
              <a:t>:</a:t>
            </a:r>
            <a:r>
              <a:rPr lang="en" sz="1000"/>
              <a:t>Theory based on the principles of John Maynard Keynes, stating that government spending should increase during business slumps and the curve during booms.</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Laissez-faire economics </a:t>
            </a:r>
            <a:r>
              <a:rPr lang="en" sz="1000" b="1"/>
              <a:t>:</a:t>
            </a:r>
            <a:r>
              <a:rPr lang="en" sz="1000"/>
              <a:t>Theory that opposes governmental interference in economic affairs beyond what is necessary to protect life and property.</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Liberalism </a:t>
            </a:r>
            <a:r>
              <a:rPr lang="en" sz="1000" b="1"/>
              <a:t>:</a:t>
            </a:r>
            <a:r>
              <a:rPr lang="en" sz="1000"/>
              <a:t>A belief that government can and should achieve justice and equality of opportunity.</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Libertarian party :</a:t>
            </a:r>
            <a:r>
              <a:rPr lang="en" sz="1000"/>
              <a:t>A minor party that believes in extremely limited government. Libertarians call for a free market system, expanded individual liberties such as drug legalization, and a foreign policy of nonintervention, free trade, and open immigration.</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Libertarianism </a:t>
            </a:r>
            <a:r>
              <a:rPr lang="en" sz="1000" b="1"/>
              <a:t>:</a:t>
            </a:r>
            <a:r>
              <a:rPr lang="en" sz="1000"/>
              <a:t>An ideology that cherishes individual liberty and insists on minimal government, promoting a free market economy, a non interventionist foreign policy, and an absence of regulation in moral, economic, and social life.</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Litigation:</a:t>
            </a:r>
            <a:r>
              <a:rPr lang="en" sz="1000"/>
              <a:t> </a:t>
            </a:r>
            <a:r>
              <a:rPr lang="en" sz="1000">
                <a:highlight>
                  <a:srgbClr val="FFFFFF"/>
                </a:highlight>
              </a:rPr>
              <a:t>is the term used to describe proceedings initiated between two opposing parties to enforce or defend a legal right. </a:t>
            </a:r>
            <a:r>
              <a:rPr lang="en" sz="1000"/>
              <a:t>Litigation</a:t>
            </a:r>
            <a:r>
              <a:rPr lang="en" sz="1000">
                <a:highlight>
                  <a:srgbClr val="FFFFFF"/>
                </a:highlight>
              </a:rPr>
              <a:t> is typically settled by agreement between the parties, but may also be heard and decided by a jury or judge in court.</a:t>
            </a:r>
            <a:endParaRPr sz="1000"/>
          </a:p>
          <a:p>
            <a:pPr marL="0" lvl="0" indent="0" algn="l" rtl="0">
              <a:lnSpc>
                <a:spcPct val="115000"/>
              </a:lnSpc>
              <a:spcBef>
                <a:spcPts val="1000"/>
              </a:spcBef>
              <a:spcAft>
                <a:spcPts val="0"/>
              </a:spcAft>
              <a:buNone/>
            </a:pPr>
            <a:r>
              <a:rPr lang="en" sz="1000" b="1">
                <a:solidFill>
                  <a:srgbClr val="FF0000"/>
                </a:solidFill>
              </a:rPr>
              <a:t>Lobbying </a:t>
            </a:r>
            <a:r>
              <a:rPr lang="en" sz="1000" b="1"/>
              <a:t>:</a:t>
            </a:r>
            <a:r>
              <a:rPr lang="en" sz="1000"/>
              <a:t>Engaging in activities aimed at influencing public officials, especially legislators, and the policies they enact.</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Lobbyist </a:t>
            </a:r>
            <a:r>
              <a:rPr lang="en" sz="1000"/>
              <a:t>:  A person who is employed by and acts for an organized interest group or corporation to try to influence policy decisions and positions in the executive and legislative branches.</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Merit system:</a:t>
            </a:r>
            <a:r>
              <a:rPr lang="en" sz="1000" b="1"/>
              <a:t> </a:t>
            </a:r>
            <a:r>
              <a:rPr lang="en" sz="1000"/>
              <a:t>A system of public employment in which selection and promotion depend on demonstrated performance rather than political patronage.</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Minor party </a:t>
            </a:r>
            <a:r>
              <a:rPr lang="en" sz="1000"/>
              <a:t>:  A small political party that rises and falls with a charismatic candidate or, if composed of ideologies on the right or left, usually persists over time; also called a third party.</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Name recognition:</a:t>
            </a:r>
            <a:r>
              <a:rPr lang="en" sz="1000"/>
              <a:t> Incumbents have an advantage over challengers in election campaigns because voters are more familiar with them, and incumbents are more recognizable.</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NASA:</a:t>
            </a:r>
            <a:r>
              <a:rPr lang="en" sz="1000"/>
              <a:t> </a:t>
            </a:r>
            <a:r>
              <a:rPr lang="en" sz="1000">
                <a:highlight>
                  <a:srgbClr val="FFFFFF"/>
                </a:highlight>
              </a:rPr>
              <a:t>is an independent agency  of the </a:t>
            </a:r>
            <a:r>
              <a:rPr lang="en" sz="1000"/>
              <a:t>U</a:t>
            </a:r>
            <a:r>
              <a:rPr lang="en" sz="1000">
                <a:uFill>
                  <a:noFill/>
                </a:uFill>
                <a:hlinkClick r:id="rId36"/>
              </a:rPr>
              <a:t> Federal Government</a:t>
            </a:r>
            <a:r>
              <a:rPr lang="en" sz="1000">
                <a:highlight>
                  <a:srgbClr val="FFFFFF"/>
                </a:highlight>
              </a:rPr>
              <a:t> responsible for the civilian </a:t>
            </a:r>
            <a:r>
              <a:rPr lang="en" sz="1000">
                <a:uFill>
                  <a:noFill/>
                </a:uFill>
                <a:hlinkClick r:id="rId37"/>
              </a:rPr>
              <a:t>space program</a:t>
            </a:r>
            <a:r>
              <a:rPr lang="en" sz="1000">
                <a:highlight>
                  <a:srgbClr val="FFFFFF"/>
                </a:highlight>
              </a:rPr>
              <a:t> as well as </a:t>
            </a:r>
            <a:r>
              <a:rPr lang="en" sz="1000">
                <a:uFill>
                  <a:noFill/>
                </a:uFill>
                <a:hlinkClick r:id="rId38"/>
              </a:rPr>
              <a:t>aeronautics</a:t>
            </a:r>
            <a:r>
              <a:rPr lang="en" sz="1000">
                <a:highlight>
                  <a:srgbClr val="FFFFFF"/>
                </a:highlight>
              </a:rPr>
              <a:t> and </a:t>
            </a:r>
            <a:r>
              <a:rPr lang="en" sz="1000">
                <a:uFill>
                  <a:noFill/>
                </a:uFill>
                <a:hlinkClick r:id="rId39"/>
              </a:rPr>
              <a:t>aerospace</a:t>
            </a:r>
            <a:r>
              <a:rPr lang="en" sz="1000">
                <a:highlight>
                  <a:srgbClr val="FFFFFF"/>
                </a:highlight>
              </a:rPr>
              <a:t> research. Headed by an administrator who is appointed by the president and confirmed by the Senate</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National Media </a:t>
            </a:r>
            <a:r>
              <a:rPr lang="en" sz="1000" b="1">
                <a:solidFill>
                  <a:schemeClr val="dk1"/>
                </a:solidFill>
              </a:rPr>
              <a:t> :</a:t>
            </a:r>
            <a:r>
              <a:rPr lang="en" sz="1000"/>
              <a:t>The country’s </a:t>
            </a:r>
            <a:r>
              <a:rPr lang="en" sz="1000">
                <a:highlight>
                  <a:srgbClr val="FFFFFF"/>
                </a:highlight>
              </a:rPr>
              <a:t>the main means of mass communication (especially television, radio, newspapers, and the Internet) regarded collectively.</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National party convention</a:t>
            </a:r>
            <a:r>
              <a:rPr lang="en" sz="1000" b="1"/>
              <a:t> :</a:t>
            </a:r>
            <a:r>
              <a:rPr lang="en" sz="1000"/>
              <a:t>A national meeting of delegates elected in primaries, caucuses, or state conventions who assemble once every four years to nominate candidates for president and vice president, ratify the party platform, elect officers, and adopt rules.</a:t>
            </a:r>
            <a:endParaRPr sz="1000" b="1"/>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National Security Council: </a:t>
            </a:r>
            <a:r>
              <a:rPr lang="en" sz="1050">
                <a:solidFill>
                  <a:srgbClr val="252525"/>
                </a:solidFill>
                <a:highlight>
                  <a:srgbClr val="FFFFFF"/>
                </a:highlight>
              </a:rPr>
              <a:t>Advises and assists the president on national security and foreign policies. Chaired by the </a:t>
            </a:r>
            <a:r>
              <a:rPr lang="en" sz="1050">
                <a:solidFill>
                  <a:srgbClr val="0B0080"/>
                </a:solidFill>
                <a:uFill>
                  <a:noFill/>
                </a:uFill>
                <a:hlinkClick r:id="rId4"/>
              </a:rPr>
              <a:t>President</a:t>
            </a:r>
            <a:r>
              <a:rPr lang="en" sz="1050">
                <a:solidFill>
                  <a:srgbClr val="252525"/>
                </a:solidFill>
                <a:highlight>
                  <a:srgbClr val="FFFFFF"/>
                </a:highlight>
              </a:rPr>
              <a:t>. Its members are the </a:t>
            </a:r>
            <a:r>
              <a:rPr lang="en" sz="1050">
                <a:solidFill>
                  <a:srgbClr val="0B0080"/>
                </a:solidFill>
                <a:uFill>
                  <a:noFill/>
                </a:uFill>
                <a:hlinkClick r:id="rId8"/>
              </a:rPr>
              <a:t>Vice President</a:t>
            </a:r>
            <a:r>
              <a:rPr lang="en" sz="1050">
                <a:solidFill>
                  <a:srgbClr val="252525"/>
                </a:solidFill>
                <a:highlight>
                  <a:srgbClr val="FFFFFF"/>
                </a:highlight>
              </a:rPr>
              <a:t>, the </a:t>
            </a:r>
            <a:r>
              <a:rPr lang="en" sz="1050">
                <a:solidFill>
                  <a:srgbClr val="0B0080"/>
                </a:solidFill>
                <a:uFill>
                  <a:noFill/>
                </a:uFill>
                <a:hlinkClick r:id="rId40"/>
              </a:rPr>
              <a:t>Secretary of State</a:t>
            </a:r>
            <a:r>
              <a:rPr lang="en" sz="1050">
                <a:solidFill>
                  <a:srgbClr val="252525"/>
                </a:solidFill>
                <a:highlight>
                  <a:srgbClr val="FFFFFF"/>
                </a:highlight>
              </a:rPr>
              <a:t>, the </a:t>
            </a:r>
            <a:r>
              <a:rPr lang="en" sz="1050">
                <a:solidFill>
                  <a:srgbClr val="0B0080"/>
                </a:solidFill>
                <a:uFill>
                  <a:noFill/>
                </a:uFill>
                <a:hlinkClick r:id="rId26"/>
              </a:rPr>
              <a:t>Secretary of Defense</a:t>
            </a:r>
            <a:r>
              <a:rPr lang="en" sz="1050">
                <a:solidFill>
                  <a:srgbClr val="252525"/>
                </a:solidFill>
                <a:highlight>
                  <a:srgbClr val="FFFFFF"/>
                </a:highlight>
              </a:rPr>
              <a:t>, the </a:t>
            </a:r>
            <a:r>
              <a:rPr lang="en" sz="1050">
                <a:solidFill>
                  <a:srgbClr val="0B0080"/>
                </a:solidFill>
                <a:uFill>
                  <a:noFill/>
                </a:uFill>
                <a:hlinkClick r:id="rId41"/>
              </a:rPr>
              <a:t>National Security Advisor</a:t>
            </a:r>
            <a:r>
              <a:rPr lang="en" sz="1050">
                <a:solidFill>
                  <a:srgbClr val="252525"/>
                </a:solidFill>
                <a:highlight>
                  <a:srgbClr val="FFFFFF"/>
                </a:highlight>
              </a:rPr>
              <a:t>, and the </a:t>
            </a:r>
            <a:r>
              <a:rPr lang="en" sz="1050">
                <a:solidFill>
                  <a:srgbClr val="0B0080"/>
                </a:solidFill>
                <a:uFill>
                  <a:noFill/>
                </a:uFill>
                <a:hlinkClick r:id="rId42"/>
              </a:rPr>
              <a:t>Secretary of Treasury</a:t>
            </a:r>
            <a:r>
              <a:rPr lang="en" sz="1000" b="1">
                <a:solidFill>
                  <a:srgbClr val="FF0000"/>
                </a:solidFill>
              </a:rPr>
              <a:t>.</a:t>
            </a:r>
            <a:endParaRPr sz="1000" b="1">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Nonpartisan election </a:t>
            </a:r>
            <a:r>
              <a:rPr lang="en" sz="1000" b="1"/>
              <a:t>:</a:t>
            </a:r>
            <a:r>
              <a:rPr lang="en" sz="1000"/>
              <a:t>A local or judicial election in which candidates are not selected or endorsed by political parties and party affiliation is not listed on ballots.</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Nonpartisan election </a:t>
            </a:r>
            <a:r>
              <a:rPr lang="en" sz="1000" b="1"/>
              <a:t>:</a:t>
            </a:r>
            <a:r>
              <a:rPr lang="en" sz="1000"/>
              <a:t>A local or judicial election in which candidates are not selected or endorsed by political parties and party affiliation is not listed on ballots.</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Open primary </a:t>
            </a:r>
            <a:r>
              <a:rPr lang="en" sz="1000" b="1"/>
              <a:t>:</a:t>
            </a:r>
            <a:r>
              <a:rPr lang="en" sz="1000"/>
              <a:t>Primary election in which any voter, regardless of party, may vote.</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Opinion of the Court </a:t>
            </a:r>
            <a:r>
              <a:rPr lang="en" sz="1000" b="1"/>
              <a:t>:</a:t>
            </a:r>
            <a:r>
              <a:rPr lang="en" sz="1000"/>
              <a:t>An explanation of the decision of the Supreme Court or any other appellate court.</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Party convention </a:t>
            </a:r>
            <a:r>
              <a:rPr lang="en" sz="1000" b="1"/>
              <a:t>:</a:t>
            </a:r>
            <a:r>
              <a:rPr lang="en" sz="1000"/>
              <a:t>A meeting of party delegates to vote on matters of policy and in some cases to select party candidates for public office.</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Party convention</a:t>
            </a:r>
            <a:r>
              <a:rPr lang="en" sz="1000" b="1"/>
              <a:t> :</a:t>
            </a:r>
            <a:r>
              <a:rPr lang="en" sz="1000"/>
              <a:t>A meeting of party delegates to vote on matters of policy and in some cases to select party candidates for public office.</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Party identification </a:t>
            </a:r>
            <a:r>
              <a:rPr lang="en" sz="1000" b="1"/>
              <a:t>:</a:t>
            </a:r>
            <a:r>
              <a:rPr lang="en" sz="1000"/>
              <a:t>An informal and subjective affiliation with a political party that most people acquire in childhood.</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Party identification </a:t>
            </a:r>
            <a:r>
              <a:rPr lang="en" sz="1000" b="1"/>
              <a:t>:</a:t>
            </a:r>
            <a:r>
              <a:rPr lang="en" sz="1000"/>
              <a:t>An informal and subjective affiliation with a political party that most people acquire in childhood.</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Party registration </a:t>
            </a:r>
            <a:r>
              <a:rPr lang="en" sz="1000" b="1"/>
              <a:t>:</a:t>
            </a:r>
            <a:r>
              <a:rPr lang="en" sz="1000"/>
              <a:t>The act of declaring party affiliation; required by some states when one registers to vote</a:t>
            </a:r>
            <a:r>
              <a:rPr lang="en" sz="1000">
                <a:solidFill>
                  <a:srgbClr val="FF0000"/>
                </a:solidFill>
              </a:rPr>
              <a:t>.</a:t>
            </a:r>
            <a:endParaRPr sz="1000">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Patronage </a:t>
            </a:r>
            <a:r>
              <a:rPr lang="en" sz="1000" b="1"/>
              <a:t>:</a:t>
            </a:r>
            <a:r>
              <a:rPr lang="en" sz="1000"/>
              <a:t>The dispensing of government jobs to persons who belong to the winning political party.</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Plea bargain </a:t>
            </a:r>
            <a:r>
              <a:rPr lang="en" sz="1000" b="1"/>
              <a:t>:</a:t>
            </a:r>
            <a:r>
              <a:rPr lang="en" sz="1000"/>
              <a:t>Agreement between a prosecutor and a defendant that the defendant will plead guilty to a lesser offense to avoid having to stand trial for a more serious offense.</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Pluralism </a:t>
            </a:r>
            <a:r>
              <a:rPr lang="en" sz="1000" b="1"/>
              <a:t>:</a:t>
            </a:r>
            <a:r>
              <a:rPr lang="en" sz="1000"/>
              <a:t>A theory of government that holds that open, multiple, and competing groups can check the asserted power by any one group.</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Political action committee (PAC) </a:t>
            </a:r>
            <a:r>
              <a:rPr lang="en" sz="1000" b="1"/>
              <a:t>:</a:t>
            </a:r>
            <a:r>
              <a:rPr lang="en" sz="1000"/>
              <a:t>The political arm of an interest group that is legally entitled to raise funds on a voluntary basis from members, stockholders, or employees to contribute funds to candidates or political parties.</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Political party </a:t>
            </a:r>
            <a:r>
              <a:rPr lang="en" sz="1000" b="1"/>
              <a:t>:</a:t>
            </a:r>
            <a:r>
              <a:rPr lang="en" sz="1000"/>
              <a:t>An organization that seeks political power by electing people to office so that its positions and philosophy become public policy.</a:t>
            </a:r>
            <a:endParaRPr sz="1000" b="1"/>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Precedent </a:t>
            </a:r>
            <a:r>
              <a:rPr lang="en" sz="1000" b="1"/>
              <a:t>:</a:t>
            </a:r>
            <a:r>
              <a:rPr lang="en" sz="1000"/>
              <a:t>A decision made by a higher court such as a circuit court of appeals or the Supreme Court that is binding on all other federal courts.</a:t>
            </a:r>
            <a:endParaRPr sz="1000" b="1"/>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Primary election </a:t>
            </a:r>
            <a:r>
              <a:rPr lang="en" sz="1000" b="1"/>
              <a:t>:</a:t>
            </a:r>
            <a:r>
              <a:rPr lang="en" sz="1000"/>
              <a:t>Elections in which voters determine party nominees.</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Reform party </a:t>
            </a:r>
            <a:r>
              <a:rPr lang="en" sz="1000" b="1"/>
              <a:t>:</a:t>
            </a:r>
            <a:r>
              <a:rPr lang="en" sz="1000"/>
              <a:t>A minor party founded by Ross Perot in 1995. It focuses on national government reform, fiscal responsibility, and political accountability. It has recently struggled with internal strife and criticism that it lacks an identity.</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Revolving door </a:t>
            </a:r>
            <a:r>
              <a:rPr lang="en" sz="1000" b="1"/>
              <a:t>:</a:t>
            </a:r>
            <a:r>
              <a:rPr lang="en" sz="1000"/>
              <a:t>Employment cycle in which individuals who work for governmental agencies that regulate interests eventually end up working for interest groups or businesses with the same policy concern.</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Reynolds v. United States</a:t>
            </a:r>
            <a:r>
              <a:rPr lang="en" sz="1000">
                <a:solidFill>
                  <a:schemeClr val="dk1"/>
                </a:solidFill>
              </a:rPr>
              <a:t>: The precedent setting US Supreme Court case in which the court ruled the polygamy is not protected by the first amendment’s free exercise clause.</a:t>
            </a:r>
            <a:endParaRPr sz="1000" b="1">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Rider </a:t>
            </a:r>
            <a:r>
              <a:rPr lang="en" sz="1000" b="1"/>
              <a:t>:</a:t>
            </a:r>
            <a:r>
              <a:rPr lang="en" sz="1000"/>
              <a:t>A provision attached to a bill :to which it may or may not be related :in order to secure its passage or defeat.</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Seniority rule </a:t>
            </a:r>
            <a:r>
              <a:rPr lang="en" sz="1000" b="1"/>
              <a:t>:</a:t>
            </a:r>
            <a:r>
              <a:rPr lang="en" sz="1000"/>
              <a:t>A legislative practice that assigns the chair of the committee or subcommittee to the member of the majority party with the longest continuous service on the committee.</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Sequester</a:t>
            </a:r>
            <a:endParaRPr sz="1000" b="1">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Schenck v. US</a:t>
            </a:r>
            <a:r>
              <a:rPr lang="en" sz="1000"/>
              <a:t>: The precedent setting US Supreme Court case in which the court ruled that speech which poses a clear and present danger can be punished</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Socialism:</a:t>
            </a:r>
            <a:r>
              <a:rPr lang="en" sz="1000"/>
              <a:t> An economic and governmental system based on public ownership of the means of production and exchange.</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Spoils system </a:t>
            </a:r>
            <a:r>
              <a:rPr lang="en" sz="1000" b="1"/>
              <a:t>:</a:t>
            </a:r>
            <a:r>
              <a:rPr lang="en" sz="1000"/>
              <a:t>A system of public employment based on rewarding party loyalists and friends.</a:t>
            </a:r>
            <a:endParaRPr sz="1000"/>
          </a:p>
          <a:p>
            <a:pPr marL="0" lvl="0" indent="0" algn="l" rtl="0">
              <a:lnSpc>
                <a:spcPct val="115000"/>
              </a:lnSpc>
              <a:spcBef>
                <a:spcPts val="1300"/>
              </a:spcBef>
              <a:spcAft>
                <a:spcPts val="0"/>
              </a:spcAft>
              <a:buNone/>
            </a:pPr>
            <a:r>
              <a:rPr lang="en" sz="1000" b="1">
                <a:solidFill>
                  <a:srgbClr val="FF0000"/>
                </a:solidFill>
              </a:rPr>
              <a:t>State Department</a:t>
            </a:r>
            <a:endParaRPr sz="1000" b="1">
              <a:solidFill>
                <a:srgbClr val="FF0000"/>
              </a:solidFill>
            </a:endParaRPr>
          </a:p>
          <a:p>
            <a:pPr marL="0" lvl="0" indent="0" algn="l" rtl="0">
              <a:lnSpc>
                <a:spcPct val="115000"/>
              </a:lnSpc>
              <a:spcBef>
                <a:spcPts val="0"/>
              </a:spcBef>
              <a:spcAft>
                <a:spcPts val="0"/>
              </a:spcAft>
              <a:buClr>
                <a:schemeClr val="dk1"/>
              </a:buClr>
              <a:buSzPts val="1100"/>
              <a:buFont typeface="Arial"/>
              <a:buNone/>
            </a:pPr>
            <a:endParaRPr sz="1000" b="1">
              <a:solidFill>
                <a:srgbClr val="FF0000"/>
              </a:solidFill>
            </a:endParaRPr>
          </a:p>
          <a:p>
            <a:pPr marL="0" lvl="0" indent="0" algn="l" rtl="0">
              <a:lnSpc>
                <a:spcPct val="115000"/>
              </a:lnSpc>
              <a:spcBef>
                <a:spcPts val="0"/>
              </a:spcBef>
              <a:spcAft>
                <a:spcPts val="0"/>
              </a:spcAft>
              <a:buClr>
                <a:schemeClr val="dk1"/>
              </a:buClr>
              <a:buSzPts val="1100"/>
              <a:buFont typeface="Arial"/>
              <a:buNone/>
            </a:pPr>
            <a:r>
              <a:rPr lang="en" sz="1000" b="1">
                <a:solidFill>
                  <a:srgbClr val="FF0000"/>
                </a:solidFill>
              </a:rPr>
              <a:t>Suffrage </a:t>
            </a:r>
            <a:r>
              <a:rPr lang="en" sz="1000" b="1"/>
              <a:t>:</a:t>
            </a:r>
            <a:r>
              <a:rPr lang="en" sz="1000"/>
              <a:t>The right to vote.</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Tinker v. Des Moines:</a:t>
            </a:r>
            <a:r>
              <a:rPr lang="en" sz="1000">
                <a:solidFill>
                  <a:srgbClr val="FF0000"/>
                </a:solidFill>
              </a:rPr>
              <a:t> </a:t>
            </a:r>
            <a:r>
              <a:rPr lang="en" sz="1000">
                <a:solidFill>
                  <a:srgbClr val="252525"/>
                </a:solidFill>
                <a:highlight>
                  <a:srgbClr val="FFFFFF"/>
                </a:highlight>
              </a:rPr>
              <a:t>A precedent setting USSC case in which the court ruled that schools may only block speech that substantially disrupts the learning environment, not all speech.  by the </a:t>
            </a:r>
            <a:r>
              <a:rPr lang="en" sz="1000">
                <a:solidFill>
                  <a:srgbClr val="0B0080"/>
                </a:solidFill>
                <a:uFill>
                  <a:noFill/>
                </a:uFill>
                <a:hlinkClick r:id="rId18"/>
              </a:rPr>
              <a:t>United States Supreme Court</a:t>
            </a:r>
            <a:r>
              <a:rPr lang="en" sz="1000">
                <a:solidFill>
                  <a:srgbClr val="252525"/>
                </a:solidFill>
                <a:highlight>
                  <a:srgbClr val="FFFFFF"/>
                </a:highlight>
              </a:rPr>
              <a:t> that defined the constitutional rights of students in </a:t>
            </a:r>
            <a:r>
              <a:rPr lang="en" sz="1000">
                <a:solidFill>
                  <a:srgbClr val="0B0080"/>
                </a:solidFill>
                <a:uFill>
                  <a:noFill/>
                </a:uFill>
                <a:hlinkClick r:id="rId9"/>
              </a:rPr>
              <a:t>U.S.</a:t>
            </a:r>
            <a:r>
              <a:rPr lang="en" sz="1000">
                <a:solidFill>
                  <a:srgbClr val="252525"/>
                </a:solidFill>
                <a:highlight>
                  <a:srgbClr val="FFFFFF"/>
                </a:highlight>
              </a:rPr>
              <a:t>public schools. </a:t>
            </a:r>
            <a:endParaRPr sz="1000">
              <a:solidFill>
                <a:srgbClr val="252525"/>
              </a:solidFill>
              <a:highlight>
                <a:srgbClr val="FFFFFF"/>
              </a:highlight>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Trustee Model</a:t>
            </a:r>
            <a:r>
              <a:rPr lang="en" sz="1000">
                <a:solidFill>
                  <a:schemeClr val="dk1"/>
                </a:solidFill>
              </a:rPr>
              <a:t>: </a:t>
            </a:r>
            <a:r>
              <a:rPr lang="en" sz="1000">
                <a:solidFill>
                  <a:srgbClr val="FF0000"/>
                </a:solidFill>
              </a:rPr>
              <a:t> </a:t>
            </a:r>
            <a:r>
              <a:rPr lang="en" sz="1000">
                <a:solidFill>
                  <a:srgbClr val="222222"/>
                </a:solidFill>
              </a:rPr>
              <a:t>The trustee model of representation is a model for how we should understand the role of representatives, and is frequently contrasted with the delegate model of representation. Constituents elect their representatives as 'trustees' (or 'entrust' them) for their constituency.</a:t>
            </a:r>
            <a:endParaRPr sz="1000">
              <a:solidFill>
                <a:srgbClr val="222222"/>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Turnout</a:t>
            </a:r>
            <a:r>
              <a:rPr lang="en" sz="1000">
                <a:solidFill>
                  <a:schemeClr val="dk1"/>
                </a:solidFill>
              </a:rPr>
              <a:t>: </a:t>
            </a:r>
            <a:r>
              <a:rPr lang="en" sz="1000"/>
              <a:t>The proportion of the voting age public that votes, sometimes defined as the number of registered voters that vote.</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Unions (as in labor union)</a:t>
            </a:r>
            <a:r>
              <a:rPr lang="en" sz="1000"/>
              <a:t>: An organized association of workers, often in a trade or profession, formed to protect and further their rights and interests.</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Wall of Separation:</a:t>
            </a:r>
            <a:r>
              <a:rPr lang="en" sz="1000"/>
              <a:t> Thomas Jefferson’s view that Church and State should be kept separate, though the phrase can not be found in either the Declaration of Independence or the Constitution</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White House Office</a:t>
            </a:r>
            <a:r>
              <a:rPr lang="en" sz="1000" b="1"/>
              <a:t>: </a:t>
            </a:r>
            <a:r>
              <a:rPr lang="en" sz="1000">
                <a:highlight>
                  <a:srgbClr val="FFFFFF"/>
                </a:highlight>
              </a:rPr>
              <a:t>The White House Office is headed by the </a:t>
            </a:r>
            <a:r>
              <a:rPr lang="en" sz="1000">
                <a:uFill>
                  <a:noFill/>
                </a:uFill>
                <a:hlinkClick r:id="rId43"/>
              </a:rPr>
              <a:t>Chief of Staff</a:t>
            </a:r>
            <a:r>
              <a:rPr lang="en" sz="1000">
                <a:highlight>
                  <a:srgbClr val="FFFFFF"/>
                </a:highlight>
              </a:rPr>
              <a:t>, who is also the head of the Executive Office.</a:t>
            </a:r>
            <a:r>
              <a:rPr lang="en" sz="1000" baseline="30000"/>
              <a:t> </a:t>
            </a:r>
            <a:r>
              <a:rPr lang="en" sz="1000">
                <a:highlight>
                  <a:srgbClr val="FFFFFF"/>
                </a:highlight>
              </a:rPr>
              <a:t> The staff of the various offices are based in the </a:t>
            </a:r>
            <a:r>
              <a:rPr lang="en" sz="1000">
                <a:uFill>
                  <a:noFill/>
                </a:uFill>
                <a:hlinkClick r:id="rId44"/>
              </a:rPr>
              <a:t>West Wing</a:t>
            </a:r>
            <a:r>
              <a:rPr lang="en" sz="1000">
                <a:highlight>
                  <a:srgbClr val="FFFFFF"/>
                </a:highlight>
              </a:rPr>
              <a:t> and </a:t>
            </a:r>
            <a:r>
              <a:rPr lang="en" sz="1000">
                <a:uFill>
                  <a:noFill/>
                </a:uFill>
                <a:hlinkClick r:id="rId45"/>
              </a:rPr>
              <a:t>East Wing</a:t>
            </a:r>
            <a:r>
              <a:rPr lang="en" sz="1000">
                <a:highlight>
                  <a:srgbClr val="FFFFFF"/>
                </a:highlight>
              </a:rPr>
              <a:t> of the </a:t>
            </a:r>
            <a:r>
              <a:rPr lang="en" sz="1000">
                <a:uFill>
                  <a:noFill/>
                </a:uFill>
                <a:hlinkClick r:id="rId5"/>
              </a:rPr>
              <a:t>White House</a:t>
            </a:r>
            <a:r>
              <a:rPr lang="en" sz="1000">
                <a:highlight>
                  <a:srgbClr val="FFFFFF"/>
                </a:highlight>
              </a:rPr>
              <a:t>. It is made up of personal assistants to the president with offices in the White House. These aides are appointed but do not require Senate confirmation for appointment. They can be removed at the discretion of the president (Examples: National Security Adviser, special consultant to the president)</a:t>
            </a:r>
            <a:endParaRPr sz="1000"/>
          </a:p>
          <a:p>
            <a:pPr marL="0" lvl="0" indent="0" algn="l" rtl="0">
              <a:lnSpc>
                <a:spcPct val="115000"/>
              </a:lnSpc>
              <a:spcBef>
                <a:spcPts val="1000"/>
              </a:spcBef>
              <a:spcAft>
                <a:spcPts val="1000"/>
              </a:spcAft>
              <a:buNone/>
            </a:pPr>
            <a:endParaRPr sz="1000" b="1">
              <a:solidFill>
                <a:srgbClr val="FF0000"/>
              </a:solidFil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12a59b57a3_1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 name="Google Shape;806;g12a59b57a3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b="1">
                <a:solidFill>
                  <a:srgbClr val="FF0000"/>
                </a:solidFill>
              </a:rPr>
              <a:t>Civil rights</a:t>
            </a:r>
            <a:r>
              <a:rPr lang="en" sz="1000">
                <a:solidFill>
                  <a:srgbClr val="3C3C3C"/>
                </a:solidFill>
              </a:rPr>
              <a:t>:  Protection against a government that seeks to discriminate. The basic right to be free from unequal treatment based on (race, gender, disability, etc.) in settings such as employment and housing.</a:t>
            </a:r>
            <a:endParaRPr sz="1000">
              <a:solidFill>
                <a:srgbClr val="3C3C3C"/>
              </a:solidFill>
            </a:endParaRPr>
          </a:p>
          <a:p>
            <a:pPr marL="0" lvl="0" indent="0" algn="l" rtl="0">
              <a:lnSpc>
                <a:spcPct val="115000"/>
              </a:lnSpc>
              <a:spcBef>
                <a:spcPts val="900"/>
              </a:spcBef>
              <a:spcAft>
                <a:spcPts val="0"/>
              </a:spcAft>
              <a:buNone/>
            </a:pPr>
            <a:r>
              <a:rPr lang="en" sz="1000" b="1">
                <a:solidFill>
                  <a:srgbClr val="FF0000"/>
                </a:solidFill>
              </a:rPr>
              <a:t>Civil liberties</a:t>
            </a:r>
            <a:r>
              <a:rPr lang="en" sz="1000">
                <a:solidFill>
                  <a:srgbClr val="3C3C3C"/>
                </a:solidFill>
              </a:rPr>
              <a:t>:  Basic guaranteed freedoms (speech, press, assembly, etc) </a:t>
            </a:r>
            <a:endParaRPr sz="1000">
              <a:solidFill>
                <a:srgbClr val="3C3C3C"/>
              </a:solidFill>
            </a:endParaRPr>
          </a:p>
          <a:p>
            <a:pPr marL="0" lvl="0" indent="0" algn="l" rtl="0">
              <a:lnSpc>
                <a:spcPct val="115000"/>
              </a:lnSpc>
              <a:spcBef>
                <a:spcPts val="900"/>
              </a:spcBef>
              <a:spcAft>
                <a:spcPts val="0"/>
              </a:spcAft>
              <a:buClr>
                <a:schemeClr val="dk1"/>
              </a:buClr>
              <a:buSzPts val="1100"/>
              <a:buFont typeface="Arial"/>
              <a:buNone/>
            </a:pPr>
            <a:r>
              <a:rPr lang="en" sz="1000">
                <a:solidFill>
                  <a:srgbClr val="3C3C3C"/>
                </a:solidFill>
              </a:rPr>
              <a:t>Civil liberties include:</a:t>
            </a:r>
            <a:endParaRPr sz="1000">
              <a:solidFill>
                <a:srgbClr val="3C3C3C"/>
              </a:solidFill>
            </a:endParaRPr>
          </a:p>
          <a:p>
            <a:pPr marL="457200" lvl="0" indent="-292100" algn="l" rtl="0">
              <a:lnSpc>
                <a:spcPct val="120000"/>
              </a:lnSpc>
              <a:spcBef>
                <a:spcPts val="900"/>
              </a:spcBef>
              <a:spcAft>
                <a:spcPts val="0"/>
              </a:spcAft>
              <a:buClr>
                <a:srgbClr val="3C3C3C"/>
              </a:buClr>
              <a:buSzPts val="1000"/>
              <a:buChar char="●"/>
            </a:pPr>
            <a:r>
              <a:rPr lang="en" sz="1000">
                <a:solidFill>
                  <a:srgbClr val="3C3C3C"/>
                </a:solidFill>
              </a:rPr>
              <a:t>The right to free speech</a:t>
            </a:r>
            <a:endParaRPr sz="1000">
              <a:solidFill>
                <a:srgbClr val="3C3C3C"/>
              </a:solidFill>
            </a:endParaRPr>
          </a:p>
          <a:p>
            <a:pPr marL="457200" lvl="0" indent="-292100" algn="l" rtl="0">
              <a:lnSpc>
                <a:spcPct val="120000"/>
              </a:lnSpc>
              <a:spcBef>
                <a:spcPts val="0"/>
              </a:spcBef>
              <a:spcAft>
                <a:spcPts val="0"/>
              </a:spcAft>
              <a:buClr>
                <a:srgbClr val="3C3C3C"/>
              </a:buClr>
              <a:buSzPts val="1000"/>
              <a:buChar char="●"/>
            </a:pPr>
            <a:r>
              <a:rPr lang="en" sz="1000">
                <a:solidFill>
                  <a:srgbClr val="3C3C3C"/>
                </a:solidFill>
              </a:rPr>
              <a:t>The right to be free from unreasonable searches of your home</a:t>
            </a:r>
            <a:endParaRPr sz="1000">
              <a:solidFill>
                <a:srgbClr val="3C3C3C"/>
              </a:solidFill>
            </a:endParaRPr>
          </a:p>
          <a:p>
            <a:pPr marL="457200" lvl="0" indent="-292100" algn="l" rtl="0">
              <a:lnSpc>
                <a:spcPct val="120000"/>
              </a:lnSpc>
              <a:spcBef>
                <a:spcPts val="0"/>
              </a:spcBef>
              <a:spcAft>
                <a:spcPts val="0"/>
              </a:spcAft>
              <a:buClr>
                <a:srgbClr val="3C3C3C"/>
              </a:buClr>
              <a:buSzPts val="1000"/>
              <a:buChar char="●"/>
            </a:pPr>
            <a:r>
              <a:rPr lang="en" sz="1000">
                <a:solidFill>
                  <a:srgbClr val="3C3C3C"/>
                </a:solidFill>
              </a:rPr>
              <a:t>The right to a fair court trial</a:t>
            </a:r>
            <a:endParaRPr sz="1000">
              <a:solidFill>
                <a:srgbClr val="3C3C3C"/>
              </a:solidFill>
            </a:endParaRPr>
          </a:p>
          <a:p>
            <a:pPr marL="457200" lvl="0" indent="-292100" algn="l" rtl="0">
              <a:lnSpc>
                <a:spcPct val="120000"/>
              </a:lnSpc>
              <a:spcBef>
                <a:spcPts val="0"/>
              </a:spcBef>
              <a:spcAft>
                <a:spcPts val="0"/>
              </a:spcAft>
              <a:buClr>
                <a:srgbClr val="3C3C3C"/>
              </a:buClr>
              <a:buSzPts val="1000"/>
              <a:buChar char="●"/>
            </a:pPr>
            <a:r>
              <a:rPr lang="en" sz="1000">
                <a:solidFill>
                  <a:srgbClr val="3C3C3C"/>
                </a:solidFill>
              </a:rPr>
              <a:t>The right to an attorney</a:t>
            </a:r>
            <a:endParaRPr sz="1000">
              <a:solidFill>
                <a:srgbClr val="3C3C3C"/>
              </a:solidFill>
            </a:endParaRPr>
          </a:p>
          <a:p>
            <a:pPr marL="457200" lvl="0" indent="-292100" algn="l" rtl="0">
              <a:lnSpc>
                <a:spcPct val="120000"/>
              </a:lnSpc>
              <a:spcBef>
                <a:spcPts val="0"/>
              </a:spcBef>
              <a:spcAft>
                <a:spcPts val="0"/>
              </a:spcAft>
              <a:buClr>
                <a:srgbClr val="3C3C3C"/>
              </a:buClr>
              <a:buSzPts val="1000"/>
              <a:buChar char="●"/>
            </a:pPr>
            <a:r>
              <a:rPr lang="en" sz="1000">
                <a:solidFill>
                  <a:srgbClr val="3C3C3C"/>
                </a:solidFill>
              </a:rPr>
              <a:t>The right not to testify against yourself in a court of law</a:t>
            </a:r>
            <a:endParaRPr sz="1000">
              <a:solidFill>
                <a:srgbClr val="3C3C3C"/>
              </a:solidFill>
            </a:endParaRPr>
          </a:p>
          <a:p>
            <a:pPr marL="457200" lvl="0" indent="-292100" algn="l" rtl="0">
              <a:lnSpc>
                <a:spcPct val="120000"/>
              </a:lnSpc>
              <a:spcBef>
                <a:spcPts val="0"/>
              </a:spcBef>
              <a:spcAft>
                <a:spcPts val="0"/>
              </a:spcAft>
              <a:buClr>
                <a:srgbClr val="3C3C3C"/>
              </a:buClr>
              <a:buSzPts val="1000"/>
              <a:buChar char="●"/>
            </a:pPr>
            <a:r>
              <a:rPr lang="en" sz="1000">
                <a:solidFill>
                  <a:srgbClr val="3C3C3C"/>
                </a:solidFill>
              </a:rPr>
              <a:t>The right to vote</a:t>
            </a:r>
            <a:endParaRPr sz="1000">
              <a:solidFill>
                <a:srgbClr val="3C3C3C"/>
              </a:solidFill>
            </a:endParaRPr>
          </a:p>
          <a:p>
            <a:pPr marL="0" lvl="0" indent="0" algn="l" rtl="0">
              <a:lnSpc>
                <a:spcPct val="120000"/>
              </a:lnSpc>
              <a:spcBef>
                <a:spcPts val="0"/>
              </a:spcBef>
              <a:spcAft>
                <a:spcPts val="0"/>
              </a:spcAft>
              <a:buNone/>
            </a:pPr>
            <a:endParaRPr sz="1000">
              <a:solidFill>
                <a:srgbClr val="3C3C3C"/>
              </a:solidFill>
            </a:endParaRPr>
          </a:p>
          <a:p>
            <a:pPr marL="0" lvl="0" indent="0" algn="l" rtl="0">
              <a:lnSpc>
                <a:spcPct val="120000"/>
              </a:lnSpc>
              <a:spcBef>
                <a:spcPts val="0"/>
              </a:spcBef>
              <a:spcAft>
                <a:spcPts val="0"/>
              </a:spcAft>
              <a:buNone/>
            </a:pPr>
            <a:r>
              <a:rPr lang="en" sz="1000" b="1">
                <a:solidFill>
                  <a:srgbClr val="FF0000"/>
                </a:solidFill>
              </a:rPr>
              <a:t>1st Amendment:</a:t>
            </a:r>
            <a:r>
              <a:rPr lang="en" sz="1000">
                <a:solidFill>
                  <a:srgbClr val="3C3C3C"/>
                </a:solidFill>
              </a:rPr>
              <a:t> Freedom of speech, press, petition, assembly and the right to exercise your religion freely and to be free of a government that seeks to establish a religion</a:t>
            </a:r>
            <a:endParaRPr sz="1000">
              <a:solidFill>
                <a:srgbClr val="3C3C3C"/>
              </a:solidFill>
            </a:endParaRPr>
          </a:p>
          <a:p>
            <a:pPr marL="0" lvl="0" indent="0" algn="l" rtl="0">
              <a:lnSpc>
                <a:spcPct val="120000"/>
              </a:lnSpc>
              <a:spcBef>
                <a:spcPts val="0"/>
              </a:spcBef>
              <a:spcAft>
                <a:spcPts val="0"/>
              </a:spcAft>
              <a:buNone/>
            </a:pPr>
            <a:endParaRPr sz="1000">
              <a:solidFill>
                <a:srgbClr val="3C3C3C"/>
              </a:solidFill>
            </a:endParaRPr>
          </a:p>
          <a:p>
            <a:pPr marL="0" lvl="0" indent="0" algn="l" rtl="0">
              <a:lnSpc>
                <a:spcPct val="120000"/>
              </a:lnSpc>
              <a:spcBef>
                <a:spcPts val="0"/>
              </a:spcBef>
              <a:spcAft>
                <a:spcPts val="0"/>
              </a:spcAft>
              <a:buNone/>
            </a:pPr>
            <a:r>
              <a:rPr lang="en" sz="1000" b="1">
                <a:solidFill>
                  <a:srgbClr val="FF0000"/>
                </a:solidFill>
              </a:rPr>
              <a:t>4th Amendment:</a:t>
            </a:r>
            <a:r>
              <a:rPr lang="en" sz="1000">
                <a:solidFill>
                  <a:srgbClr val="3C3C3C"/>
                </a:solidFill>
              </a:rPr>
              <a:t> Protection against unreasonable search and seizure</a:t>
            </a:r>
            <a:endParaRPr sz="1000">
              <a:solidFill>
                <a:srgbClr val="3C3C3C"/>
              </a:solidFill>
            </a:endParaRPr>
          </a:p>
          <a:p>
            <a:pPr marL="0" lvl="0" indent="0" algn="l" rtl="0">
              <a:lnSpc>
                <a:spcPct val="120000"/>
              </a:lnSpc>
              <a:spcBef>
                <a:spcPts val="0"/>
              </a:spcBef>
              <a:spcAft>
                <a:spcPts val="0"/>
              </a:spcAft>
              <a:buNone/>
            </a:pPr>
            <a:endParaRPr sz="1000">
              <a:solidFill>
                <a:srgbClr val="3C3C3C"/>
              </a:solidFill>
            </a:endParaRPr>
          </a:p>
          <a:p>
            <a:pPr marL="0" lvl="0" indent="0" algn="l" rtl="0">
              <a:lnSpc>
                <a:spcPct val="120000"/>
              </a:lnSpc>
              <a:spcBef>
                <a:spcPts val="0"/>
              </a:spcBef>
              <a:spcAft>
                <a:spcPts val="0"/>
              </a:spcAft>
              <a:buNone/>
            </a:pPr>
            <a:r>
              <a:rPr lang="en" sz="1000" b="1">
                <a:solidFill>
                  <a:srgbClr val="FF0000"/>
                </a:solidFill>
              </a:rPr>
              <a:t>5th Amendment:</a:t>
            </a:r>
            <a:r>
              <a:rPr lang="en" sz="1000">
                <a:solidFill>
                  <a:srgbClr val="3C3C3C"/>
                </a:solidFill>
              </a:rPr>
              <a:t>  Right not to testify against yourself in a criminal case (protection against self incrimination</a:t>
            </a:r>
            <a:endParaRPr sz="1000">
              <a:solidFill>
                <a:srgbClr val="3C3C3C"/>
              </a:solidFill>
            </a:endParaRPr>
          </a:p>
          <a:p>
            <a:pPr marL="0" lvl="0" indent="0" algn="l" rtl="0">
              <a:lnSpc>
                <a:spcPct val="120000"/>
              </a:lnSpc>
              <a:spcBef>
                <a:spcPts val="0"/>
              </a:spcBef>
              <a:spcAft>
                <a:spcPts val="0"/>
              </a:spcAft>
              <a:buNone/>
            </a:pPr>
            <a:endParaRPr sz="1000">
              <a:solidFill>
                <a:srgbClr val="3C3C3C"/>
              </a:solidFill>
            </a:endParaRPr>
          </a:p>
          <a:p>
            <a:pPr marL="0" lvl="0" indent="0" algn="l" rtl="0">
              <a:lnSpc>
                <a:spcPct val="120000"/>
              </a:lnSpc>
              <a:spcBef>
                <a:spcPts val="0"/>
              </a:spcBef>
              <a:spcAft>
                <a:spcPts val="0"/>
              </a:spcAft>
              <a:buNone/>
            </a:pPr>
            <a:r>
              <a:rPr lang="en" sz="1000" b="1">
                <a:solidFill>
                  <a:srgbClr val="FF0000"/>
                </a:solidFill>
              </a:rPr>
              <a:t>6th Amendment:</a:t>
            </a:r>
            <a:r>
              <a:rPr lang="en" sz="1000">
                <a:solidFill>
                  <a:srgbClr val="3C3C3C"/>
                </a:solidFill>
              </a:rPr>
              <a:t> Right to an attorney in a criminal case</a:t>
            </a:r>
            <a:endParaRPr sz="1000">
              <a:solidFill>
                <a:srgbClr val="3C3C3C"/>
              </a:solidFill>
            </a:endParaRPr>
          </a:p>
          <a:p>
            <a:pPr marL="0" lvl="0" indent="0" algn="l" rtl="0">
              <a:lnSpc>
                <a:spcPct val="120000"/>
              </a:lnSpc>
              <a:spcBef>
                <a:spcPts val="0"/>
              </a:spcBef>
              <a:spcAft>
                <a:spcPts val="0"/>
              </a:spcAft>
              <a:buNone/>
            </a:pPr>
            <a:endParaRPr sz="1000">
              <a:solidFill>
                <a:srgbClr val="3C3C3C"/>
              </a:solidFill>
            </a:endParaRPr>
          </a:p>
          <a:p>
            <a:pPr marL="0" lvl="0" indent="0" algn="l" rtl="0">
              <a:lnSpc>
                <a:spcPct val="120000"/>
              </a:lnSpc>
              <a:spcBef>
                <a:spcPts val="0"/>
              </a:spcBef>
              <a:spcAft>
                <a:spcPts val="0"/>
              </a:spcAft>
              <a:buNone/>
            </a:pPr>
            <a:r>
              <a:rPr lang="en" sz="1000" b="1">
                <a:solidFill>
                  <a:srgbClr val="FF0000"/>
                </a:solidFill>
              </a:rPr>
              <a:t>8th Amendment:</a:t>
            </a:r>
            <a:r>
              <a:rPr lang="en" sz="1000">
                <a:solidFill>
                  <a:srgbClr val="3C3C3C"/>
                </a:solidFill>
              </a:rPr>
              <a:t> Protection against cruel and unusual punishment</a:t>
            </a:r>
            <a:endParaRPr sz="1000">
              <a:solidFill>
                <a:srgbClr val="3C3C3C"/>
              </a:solidFill>
            </a:endParaRPr>
          </a:p>
          <a:p>
            <a:pPr marL="0" lvl="0" indent="0" algn="l" rtl="0">
              <a:lnSpc>
                <a:spcPct val="120000"/>
              </a:lnSpc>
              <a:spcBef>
                <a:spcPts val="0"/>
              </a:spcBef>
              <a:spcAft>
                <a:spcPts val="0"/>
              </a:spcAft>
              <a:buNone/>
            </a:pPr>
            <a:endParaRPr sz="1000">
              <a:solidFill>
                <a:srgbClr val="3C3C3C"/>
              </a:solidFill>
            </a:endParaRPr>
          </a:p>
          <a:p>
            <a:pPr marL="0" lvl="0" indent="0" algn="l" rtl="0">
              <a:lnSpc>
                <a:spcPct val="120000"/>
              </a:lnSpc>
              <a:spcBef>
                <a:spcPts val="0"/>
              </a:spcBef>
              <a:spcAft>
                <a:spcPts val="0"/>
              </a:spcAft>
              <a:buNone/>
            </a:pPr>
            <a:r>
              <a:rPr lang="en" sz="1000">
                <a:solidFill>
                  <a:srgbClr val="3C3C3C"/>
                </a:solidFill>
              </a:rPr>
              <a:t>14th: Contains the equal protection clause and the due process clause.</a:t>
            </a:r>
            <a:endParaRPr sz="1000">
              <a:solidFill>
                <a:srgbClr val="3C3C3C"/>
              </a:solidFill>
            </a:endParaRPr>
          </a:p>
          <a:p>
            <a:pPr marL="457200" lvl="0" indent="-292100" algn="l" rtl="0">
              <a:lnSpc>
                <a:spcPct val="120000"/>
              </a:lnSpc>
              <a:spcBef>
                <a:spcPts val="0"/>
              </a:spcBef>
              <a:spcAft>
                <a:spcPts val="0"/>
              </a:spcAft>
              <a:buClr>
                <a:srgbClr val="3C3C3C"/>
              </a:buClr>
              <a:buSzPts val="1000"/>
              <a:buChar char="●"/>
            </a:pPr>
            <a:r>
              <a:rPr lang="en" sz="1000">
                <a:solidFill>
                  <a:srgbClr val="3C3C3C"/>
                </a:solidFill>
              </a:rPr>
              <a:t>No state shall deny to any person the right to equal protection</a:t>
            </a:r>
            <a:endParaRPr sz="1000">
              <a:solidFill>
                <a:srgbClr val="3C3C3C"/>
              </a:solidFill>
            </a:endParaRPr>
          </a:p>
          <a:p>
            <a:pPr marL="457200" lvl="0" indent="-292100" algn="l" rtl="0">
              <a:lnSpc>
                <a:spcPct val="120000"/>
              </a:lnSpc>
              <a:spcBef>
                <a:spcPts val="0"/>
              </a:spcBef>
              <a:spcAft>
                <a:spcPts val="0"/>
              </a:spcAft>
              <a:buClr>
                <a:srgbClr val="3C3C3C"/>
              </a:buClr>
              <a:buSzPts val="1000"/>
              <a:buChar char="●"/>
            </a:pPr>
            <a:r>
              <a:rPr lang="en" sz="1000">
                <a:solidFill>
                  <a:srgbClr val="3C3C3C"/>
                </a:solidFill>
              </a:rPr>
              <a:t>No state shall deny to any person the right to life liberty and property without due process of  law.</a:t>
            </a:r>
            <a:endParaRPr sz="1000">
              <a:solidFill>
                <a:srgbClr val="3C3C3C"/>
              </a:solidFill>
            </a:endParaRPr>
          </a:p>
          <a:p>
            <a:pPr marL="0" lvl="0" indent="0" algn="l" rtl="0">
              <a:lnSpc>
                <a:spcPct val="120000"/>
              </a:lnSpc>
              <a:spcBef>
                <a:spcPts val="0"/>
              </a:spcBef>
              <a:spcAft>
                <a:spcPts val="0"/>
              </a:spcAft>
              <a:buNone/>
            </a:pPr>
            <a:endParaRPr sz="1000">
              <a:solidFill>
                <a:srgbClr val="3C3C3C"/>
              </a:solidFill>
            </a:endParaRPr>
          </a:p>
          <a:p>
            <a:pPr marL="0" lvl="0" indent="0" algn="l" rtl="0">
              <a:lnSpc>
                <a:spcPct val="120000"/>
              </a:lnSpc>
              <a:spcBef>
                <a:spcPts val="0"/>
              </a:spcBef>
              <a:spcAft>
                <a:spcPts val="0"/>
              </a:spcAft>
              <a:buNone/>
            </a:pPr>
            <a:r>
              <a:rPr lang="en" sz="1000">
                <a:solidFill>
                  <a:srgbClr val="3C3C3C"/>
                </a:solidFill>
              </a:rPr>
              <a:t>Amendments 4, 5, 6, and 8 contain the rights of those accused of a crime.</a:t>
            </a:r>
            <a:endParaRPr sz="1000">
              <a:solidFill>
                <a:srgbClr val="3C3C3C"/>
              </a:solidFill>
            </a:endParaRPr>
          </a:p>
          <a:p>
            <a:pPr marL="0" lvl="0" indent="0" algn="l" rtl="0">
              <a:lnSpc>
                <a:spcPct val="120000"/>
              </a:lnSpc>
              <a:spcBef>
                <a:spcPts val="0"/>
              </a:spcBef>
              <a:spcAft>
                <a:spcPts val="0"/>
              </a:spcAft>
              <a:buNone/>
            </a:pPr>
            <a:endParaRPr sz="1000">
              <a:solidFill>
                <a:srgbClr val="3C3C3C"/>
              </a:solidFill>
            </a:endParaRPr>
          </a:p>
          <a:p>
            <a:pPr marL="0" lvl="0" indent="0" algn="l" rtl="0">
              <a:lnSpc>
                <a:spcPct val="120000"/>
              </a:lnSpc>
              <a:spcBef>
                <a:spcPts val="0"/>
              </a:spcBef>
              <a:spcAft>
                <a:spcPts val="0"/>
              </a:spcAft>
              <a:buNone/>
            </a:pPr>
            <a:r>
              <a:rPr lang="en" sz="1000" b="1">
                <a:solidFill>
                  <a:srgbClr val="FF0000"/>
                </a:solidFill>
                <a:highlight>
                  <a:srgbClr val="FFFFFF"/>
                </a:highlight>
              </a:rPr>
              <a:t>Gideon v. Wainwright:</a:t>
            </a:r>
            <a:r>
              <a:rPr lang="en" sz="1000">
                <a:solidFill>
                  <a:srgbClr val="252525"/>
                </a:solidFill>
                <a:highlight>
                  <a:srgbClr val="FFFFFF"/>
                </a:highlight>
              </a:rPr>
              <a:t> The precedent setting USSC case in which the court ruled that the </a:t>
            </a:r>
            <a:r>
              <a:rPr lang="en" sz="1000">
                <a:solidFill>
                  <a:srgbClr val="252525"/>
                </a:solidFill>
              </a:rPr>
              <a:t>government must </a:t>
            </a:r>
            <a:r>
              <a:rPr lang="en" sz="1000">
                <a:solidFill>
                  <a:srgbClr val="252525"/>
                </a:solidFill>
                <a:highlight>
                  <a:srgbClr val="FFFFFF"/>
                </a:highlight>
              </a:rPr>
              <a:t>provide counsel in criminal cases to represent defendants who are unable to afford to pay their own attorneys. Hence the creation of the public defender’s office.</a:t>
            </a:r>
            <a:endParaRPr sz="1000">
              <a:solidFill>
                <a:srgbClr val="252525"/>
              </a:solidFill>
              <a:highlight>
                <a:srgbClr val="FFFFFF"/>
              </a:highlight>
            </a:endParaRPr>
          </a:p>
          <a:p>
            <a:pPr marL="0" lvl="0" indent="0" algn="l" rtl="0">
              <a:lnSpc>
                <a:spcPct val="120000"/>
              </a:lnSpc>
              <a:spcBef>
                <a:spcPts val="0"/>
              </a:spcBef>
              <a:spcAft>
                <a:spcPts val="0"/>
              </a:spcAft>
              <a:buNone/>
            </a:pPr>
            <a:endParaRPr sz="1000">
              <a:solidFill>
                <a:srgbClr val="252525"/>
              </a:solidFill>
              <a:highlight>
                <a:srgbClr val="FFFFFF"/>
              </a:highlight>
            </a:endParaRPr>
          </a:p>
          <a:p>
            <a:pPr marL="0" lvl="0" indent="0" algn="l" rtl="0">
              <a:lnSpc>
                <a:spcPct val="120000"/>
              </a:lnSpc>
              <a:spcBef>
                <a:spcPts val="0"/>
              </a:spcBef>
              <a:spcAft>
                <a:spcPts val="0"/>
              </a:spcAft>
              <a:buNone/>
            </a:pPr>
            <a:r>
              <a:rPr lang="en" sz="1000">
                <a:solidFill>
                  <a:srgbClr val="252525"/>
                </a:solidFill>
                <a:highlight>
                  <a:srgbClr val="FFFFFF"/>
                </a:highlight>
              </a:rPr>
              <a:t>T</a:t>
            </a:r>
            <a:r>
              <a:rPr lang="en" sz="1000" b="1">
                <a:solidFill>
                  <a:srgbClr val="FF0000"/>
                </a:solidFill>
                <a:highlight>
                  <a:srgbClr val="FFFFFF"/>
                </a:highlight>
              </a:rPr>
              <a:t>he Civil Rights Movement of the 1960’s:</a:t>
            </a:r>
            <a:r>
              <a:rPr lang="en" sz="1000">
                <a:solidFill>
                  <a:srgbClr val="252525"/>
                </a:solidFill>
                <a:highlight>
                  <a:srgbClr val="FFFFFF"/>
                </a:highlight>
              </a:rPr>
              <a:t> Alll about the 14th amendment and discrimination. Think Martin Luther King, bus boycotts, school integration, etc.</a:t>
            </a:r>
            <a:endParaRPr sz="1000">
              <a:solidFill>
                <a:srgbClr val="252525"/>
              </a:solidFill>
              <a:highlight>
                <a:srgbClr val="FFFFFF"/>
              </a:highlight>
            </a:endParaRPr>
          </a:p>
          <a:p>
            <a:pPr marL="0" lvl="0" indent="0" algn="l" rtl="0">
              <a:spcBef>
                <a:spcPts val="0"/>
              </a:spcBef>
              <a:spcAft>
                <a:spcPts val="0"/>
              </a:spcAft>
              <a:buNone/>
            </a:pPr>
            <a:endParaRPr sz="100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128c8eaf9d_3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 name="Google Shape;814;g128c8eaf9d_3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128cd388a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128cd388a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b="1">
                <a:solidFill>
                  <a:srgbClr val="0000FF"/>
                </a:solidFill>
              </a:rPr>
              <a:t>Annenberg Institute for Civic Engagement</a:t>
            </a:r>
            <a:endParaRPr sz="1400" b="1">
              <a:solidFill>
                <a:srgbClr val="0000FF"/>
              </a:solidFill>
            </a:endParaRPr>
          </a:p>
          <a:p>
            <a:pPr marL="0" lvl="0" indent="0" algn="l" rtl="0">
              <a:lnSpc>
                <a:spcPct val="100000"/>
              </a:lnSpc>
              <a:spcBef>
                <a:spcPts val="1000"/>
              </a:spcBef>
              <a:spcAft>
                <a:spcPts val="0"/>
              </a:spcAft>
              <a:buClr>
                <a:schemeClr val="dk1"/>
              </a:buClr>
              <a:buSzPts val="1100"/>
              <a:buFont typeface="Arial"/>
              <a:buNone/>
            </a:pPr>
            <a:r>
              <a:rPr lang="en" sz="1000" b="1">
                <a:solidFill>
                  <a:srgbClr val="FF0000"/>
                </a:solidFill>
              </a:rPr>
              <a:t>Tinker v. Des Moines: </a:t>
            </a:r>
            <a:r>
              <a:rPr lang="en" sz="1000">
                <a:solidFill>
                  <a:srgbClr val="373E44"/>
                </a:solidFill>
              </a:rPr>
              <a:t>The Court ruled that the First Amendment applied to public schools, and school officials could not censor student speech unless it substantially disrupted the educational process. Because wearing a black armband was not disruptive, the Court held that the First Amendment protected the right of students to wear a black armband</a:t>
            </a:r>
            <a:endParaRPr sz="1000">
              <a:solidFill>
                <a:srgbClr val="373E44"/>
              </a:solidFill>
            </a:endParaRPr>
          </a:p>
          <a:p>
            <a:pPr marL="0" lvl="0" indent="0" algn="l" rtl="0">
              <a:lnSpc>
                <a:spcPct val="100000"/>
              </a:lnSpc>
              <a:spcBef>
                <a:spcPts val="0"/>
              </a:spcBef>
              <a:spcAft>
                <a:spcPts val="0"/>
              </a:spcAft>
              <a:buClr>
                <a:schemeClr val="dk1"/>
              </a:buClr>
              <a:buSzPts val="1100"/>
              <a:buFont typeface="Arial"/>
              <a:buNone/>
            </a:pPr>
            <a:endParaRPr sz="1000">
              <a:solidFill>
                <a:srgbClr val="373E44"/>
              </a:solidFill>
            </a:endParaRPr>
          </a:p>
          <a:p>
            <a:pPr marL="0" lvl="0" indent="0" algn="l" rtl="0">
              <a:lnSpc>
                <a:spcPct val="100000"/>
              </a:lnSpc>
              <a:spcBef>
                <a:spcPts val="0"/>
              </a:spcBef>
              <a:spcAft>
                <a:spcPts val="0"/>
              </a:spcAft>
              <a:buClr>
                <a:schemeClr val="dk1"/>
              </a:buClr>
              <a:buSzPts val="1100"/>
              <a:buFont typeface="Arial"/>
              <a:buNone/>
            </a:pPr>
            <a:r>
              <a:rPr lang="en" sz="1000" b="1">
                <a:solidFill>
                  <a:srgbClr val="FF0000"/>
                </a:solidFill>
              </a:rPr>
              <a:t>Mapp v. Ohio:</a:t>
            </a:r>
            <a:r>
              <a:rPr lang="en" sz="900">
                <a:solidFill>
                  <a:schemeClr val="dk1"/>
                </a:solidFill>
              </a:rPr>
              <a:t> 4</a:t>
            </a:r>
            <a:r>
              <a:rPr lang="en" sz="900" baseline="30000">
                <a:solidFill>
                  <a:schemeClr val="dk1"/>
                </a:solidFill>
              </a:rPr>
              <a:t>th</a:t>
            </a:r>
            <a:r>
              <a:rPr lang="en" sz="900">
                <a:solidFill>
                  <a:schemeClr val="dk1"/>
                </a:solidFill>
              </a:rPr>
              <a:t> amendment search and seizure clause;  established exclusiona</a:t>
            </a:r>
            <a:r>
              <a:rPr lang="en" sz="1000">
                <a:solidFill>
                  <a:schemeClr val="dk1"/>
                </a:solidFill>
              </a:rPr>
              <a:t>ry rule: the rule that </a:t>
            </a:r>
            <a:r>
              <a:rPr lang="en" sz="1000">
                <a:solidFill>
                  <a:srgbClr val="222222"/>
                </a:solidFill>
                <a:highlight>
                  <a:srgbClr val="FFFFFF"/>
                </a:highlight>
              </a:rPr>
              <a:t>holds that evidence collected or analyzed in violation of the defendant's constitutional rights is inadmissible for a criminal prosecution in a court of law.</a:t>
            </a:r>
            <a:endParaRPr sz="1000" b="1">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Korematsu v. US: </a:t>
            </a:r>
            <a:r>
              <a:rPr lang="en" sz="900">
                <a:solidFill>
                  <a:schemeClr val="dk1"/>
                </a:solidFill>
              </a:rPr>
              <a:t>Ruled that Japanese could be interned</a:t>
            </a:r>
            <a:endParaRPr sz="1000" b="1">
              <a:solidFill>
                <a:srgbClr val="FF0000"/>
              </a:solidFill>
            </a:endParaRPr>
          </a:p>
          <a:p>
            <a:pPr marL="0" lvl="0" indent="0" algn="l" rtl="0">
              <a:lnSpc>
                <a:spcPct val="115000"/>
              </a:lnSpc>
              <a:spcBef>
                <a:spcPts val="1000"/>
              </a:spcBef>
              <a:spcAft>
                <a:spcPts val="1000"/>
              </a:spcAft>
              <a:buClr>
                <a:schemeClr val="dk1"/>
              </a:buClr>
              <a:buSzPts val="1100"/>
              <a:buFont typeface="Arial"/>
              <a:buNone/>
            </a:pPr>
            <a:r>
              <a:rPr lang="en" sz="1000" b="1">
                <a:solidFill>
                  <a:srgbClr val="FF0000"/>
                </a:solidFill>
              </a:rPr>
              <a:t>Miranda v. Arizona: </a:t>
            </a:r>
            <a:r>
              <a:rPr lang="en" sz="900">
                <a:solidFill>
                  <a:schemeClr val="dk1"/>
                </a:solidFill>
              </a:rPr>
              <a:t>5</a:t>
            </a:r>
            <a:r>
              <a:rPr lang="en" sz="900" baseline="30000">
                <a:solidFill>
                  <a:schemeClr val="dk1"/>
                </a:solidFill>
              </a:rPr>
              <a:t>th</a:t>
            </a:r>
            <a:r>
              <a:rPr lang="en" sz="900">
                <a:solidFill>
                  <a:schemeClr val="dk1"/>
                </a:solidFill>
              </a:rPr>
              <a:t> amendment due process clause; ruled that accused must have his Miranda right read prior to interrogation. </a:t>
            </a:r>
            <a:endParaRPr sz="1400" b="1">
              <a:solidFill>
                <a:srgbClr val="0000FF"/>
              </a:solidFil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1295da28cf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1295da28cf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128c8eaf9d_3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6" name="Google Shape;836;g128c8eaf9d_3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b="1">
                <a:solidFill>
                  <a:srgbClr val="FF0000"/>
                </a:solidFill>
              </a:rPr>
              <a:t>Selective Incorporation</a:t>
            </a:r>
            <a:endParaRPr sz="1000" b="1">
              <a:solidFill>
                <a:srgbClr val="FF0000"/>
              </a:solidFill>
            </a:endParaRPr>
          </a:p>
          <a:p>
            <a:pPr marL="457200" lvl="0" indent="-292100" algn="l" rtl="0">
              <a:lnSpc>
                <a:spcPct val="115000"/>
              </a:lnSpc>
              <a:spcBef>
                <a:spcPts val="1000"/>
              </a:spcBef>
              <a:spcAft>
                <a:spcPts val="0"/>
              </a:spcAft>
              <a:buClr>
                <a:srgbClr val="FF0000"/>
              </a:buClr>
              <a:buSzPts val="1000"/>
              <a:buChar char="●"/>
            </a:pPr>
            <a:r>
              <a:rPr lang="en" sz="1000" b="1">
                <a:solidFill>
                  <a:srgbClr val="FF0000"/>
                </a:solidFill>
              </a:rPr>
              <a:t>Terms: </a:t>
            </a:r>
            <a:r>
              <a:rPr lang="en" sz="1000">
                <a:solidFill>
                  <a:schemeClr val="dk1"/>
                </a:solidFill>
              </a:rPr>
              <a:t>A</a:t>
            </a:r>
            <a:endParaRPr sz="1000">
              <a:solidFill>
                <a:schemeClr val="dk1"/>
              </a:solidFill>
            </a:endParaRPr>
          </a:p>
          <a:p>
            <a:pPr marL="457200" lvl="0" indent="-292100" algn="l" rtl="0">
              <a:lnSpc>
                <a:spcPct val="115000"/>
              </a:lnSpc>
              <a:spcBef>
                <a:spcPts val="0"/>
              </a:spcBef>
              <a:spcAft>
                <a:spcPts val="0"/>
              </a:spcAft>
              <a:buClr>
                <a:srgbClr val="FF0000"/>
              </a:buClr>
              <a:buSzPts val="1000"/>
              <a:buChar char="●"/>
            </a:pPr>
            <a:r>
              <a:rPr lang="en" sz="1000" b="1">
                <a:solidFill>
                  <a:srgbClr val="FF0000"/>
                </a:solidFill>
              </a:rPr>
              <a:t>Ideas:  </a:t>
            </a:r>
            <a:r>
              <a:rPr lang="en" sz="1000">
                <a:solidFill>
                  <a:schemeClr val="dk1"/>
                </a:solidFill>
              </a:rPr>
              <a:t>B</a:t>
            </a:r>
            <a:endParaRPr sz="1000">
              <a:solidFill>
                <a:srgbClr val="262626"/>
              </a:solidFill>
              <a:highlight>
                <a:srgbClr val="FFFF00"/>
              </a:highlight>
            </a:endParaRPr>
          </a:p>
          <a:p>
            <a:pPr marL="0" lvl="0" indent="0" algn="l" rtl="0">
              <a:spcBef>
                <a:spcPts val="1000"/>
              </a:spcBef>
              <a:spcAft>
                <a:spcPts val="0"/>
              </a:spcAft>
              <a:buNone/>
            </a:pPr>
            <a:r>
              <a:rPr lang="en" sz="1000">
                <a:solidFill>
                  <a:srgbClr val="262626"/>
                </a:solidFill>
                <a:highlight>
                  <a:srgbClr val="FFFFFF"/>
                </a:highlight>
              </a:rPr>
              <a:t>-------------</a:t>
            </a:r>
            <a:endParaRPr sz="1000">
              <a:solidFill>
                <a:srgbClr val="262626"/>
              </a:solidFill>
              <a:highlight>
                <a:srgbClr val="FFFFFF"/>
              </a:highlight>
            </a:endParaRPr>
          </a:p>
          <a:p>
            <a:pPr marL="0" lvl="0" indent="0" algn="l" rtl="0">
              <a:spcBef>
                <a:spcPts val="0"/>
              </a:spcBef>
              <a:spcAft>
                <a:spcPts val="0"/>
              </a:spcAft>
              <a:buNone/>
            </a:pPr>
            <a:r>
              <a:rPr lang="en" sz="1000">
                <a:solidFill>
                  <a:srgbClr val="262626"/>
                </a:solidFill>
                <a:highlight>
                  <a:srgbClr val="FFFF00"/>
                </a:highlight>
              </a:rPr>
              <a:t>For many years after the Constitution was signed and the Bill of Rights was added to it as amendments, the liberties these documents stated applied only to the federal government</a:t>
            </a:r>
            <a:r>
              <a:rPr lang="en" sz="1000">
                <a:solidFill>
                  <a:srgbClr val="262626"/>
                </a:solidFill>
              </a:rPr>
              <a:t>. The Supreme Court made this clear in a case decided in 1833.</a:t>
            </a:r>
            <a:r>
              <a:rPr lang="en" sz="1000" baseline="30000">
                <a:solidFill>
                  <a:srgbClr val="063C7E"/>
                </a:solidFill>
              </a:rPr>
              <a:t>4</a:t>
            </a:r>
            <a:r>
              <a:rPr lang="en" sz="1000" baseline="30000">
                <a:solidFill>
                  <a:srgbClr val="262626"/>
                </a:solidFill>
              </a:rPr>
              <a:t> </a:t>
            </a:r>
            <a:r>
              <a:rPr lang="en" sz="1000">
                <a:solidFill>
                  <a:srgbClr val="262626"/>
                </a:solidFill>
              </a:rPr>
              <a:t>Except for Article I which, among other things, banned ex post facto laws and guaranteed the right of habeas corpus, the Constitution was silent on what the states could not do to their residents.</a:t>
            </a:r>
            <a:endParaRPr sz="1000">
              <a:solidFill>
                <a:srgbClr val="262626"/>
              </a:solidFill>
            </a:endParaRPr>
          </a:p>
          <a:p>
            <a:pPr marL="0" lvl="0" indent="0" algn="l" rtl="0">
              <a:spcBef>
                <a:spcPts val="0"/>
              </a:spcBef>
              <a:spcAft>
                <a:spcPts val="0"/>
              </a:spcAft>
              <a:buClr>
                <a:schemeClr val="dk1"/>
              </a:buClr>
              <a:buSzPts val="1100"/>
              <a:buFont typeface="Arial"/>
              <a:buNone/>
            </a:pPr>
            <a:endParaRPr sz="1000">
              <a:solidFill>
                <a:srgbClr val="262626"/>
              </a:solidFill>
            </a:endParaRPr>
          </a:p>
          <a:p>
            <a:pPr marL="0" lvl="0" indent="0" algn="l" rtl="0">
              <a:spcBef>
                <a:spcPts val="0"/>
              </a:spcBef>
              <a:spcAft>
                <a:spcPts val="0"/>
              </a:spcAft>
              <a:buNone/>
            </a:pPr>
            <a:r>
              <a:rPr lang="en" sz="1000">
                <a:solidFill>
                  <a:srgbClr val="262626"/>
                </a:solidFill>
                <a:highlight>
                  <a:srgbClr val="FFFF00"/>
                </a:highlight>
              </a:rPr>
              <a:t>This began to change after the Civil War </a:t>
            </a:r>
            <a:r>
              <a:rPr lang="en" sz="1000">
                <a:solidFill>
                  <a:srgbClr val="262626"/>
                </a:solidFill>
              </a:rPr>
              <a:t>when new amendments were ratified in order to ban slavery and protect newly freed slaves. The Fourteenth Amendment, ratified in 1868, was the most important addition. It said that no state shall “deprive any person of life, liberty, or property without </a:t>
            </a:r>
            <a:r>
              <a:rPr lang="en" sz="1000">
                <a:solidFill>
                  <a:srgbClr val="063C7E"/>
                </a:solidFill>
              </a:rPr>
              <a:t>due process of law</a:t>
            </a:r>
            <a:r>
              <a:rPr lang="en" sz="1000">
                <a:solidFill>
                  <a:srgbClr val="262626"/>
                </a:solidFill>
              </a:rPr>
              <a:t> ” (a phrase now known as the “due process clause”) and that no state shall “deny to any person within its jurisdiction the </a:t>
            </a:r>
            <a:r>
              <a:rPr lang="en" sz="1000">
                <a:solidFill>
                  <a:srgbClr val="063C7E"/>
                </a:solidFill>
              </a:rPr>
              <a:t>equal protection of the laws</a:t>
            </a:r>
            <a:r>
              <a:rPr lang="en" sz="1000">
                <a:solidFill>
                  <a:srgbClr val="262626"/>
                </a:solidFill>
              </a:rPr>
              <a:t> ” (a phrase now known as the “equal protection clause”).</a:t>
            </a:r>
            <a:endParaRPr sz="1000">
              <a:solidFill>
                <a:srgbClr val="262626"/>
              </a:solidFill>
            </a:endParaRPr>
          </a:p>
          <a:p>
            <a:pPr marL="0" lvl="0" indent="0" algn="l" rtl="0">
              <a:spcBef>
                <a:spcPts val="0"/>
              </a:spcBef>
              <a:spcAft>
                <a:spcPts val="0"/>
              </a:spcAft>
              <a:buClr>
                <a:schemeClr val="dk1"/>
              </a:buClr>
              <a:buSzPts val="1100"/>
              <a:buFont typeface="Arial"/>
              <a:buNone/>
            </a:pPr>
            <a:endParaRPr sz="1000">
              <a:solidFill>
                <a:srgbClr val="262626"/>
              </a:solidFill>
            </a:endParaRPr>
          </a:p>
          <a:p>
            <a:pPr marL="0" lvl="0" indent="0" algn="l" rtl="0">
              <a:spcBef>
                <a:spcPts val="0"/>
              </a:spcBef>
              <a:spcAft>
                <a:spcPts val="0"/>
              </a:spcAft>
              <a:buNone/>
            </a:pPr>
            <a:r>
              <a:rPr lang="en" sz="1000">
                <a:solidFill>
                  <a:srgbClr val="262626"/>
                </a:solidFill>
              </a:rPr>
              <a:t>Beginning in 1897, the Supreme Court started to use these two phrases as a way of applying certain rights to state governments. It first said that no state could take private property without paying just compensation, and then </a:t>
            </a:r>
            <a:r>
              <a:rPr lang="en" sz="1000">
                <a:solidFill>
                  <a:srgbClr val="262626"/>
                </a:solidFill>
                <a:highlight>
                  <a:srgbClr val="FFFF00"/>
                </a:highlight>
              </a:rPr>
              <a:t>in 1925 held, in the Gitlow case, that the federal guarantees of free speech and free press also applied to the states</a:t>
            </a:r>
            <a:r>
              <a:rPr lang="en" sz="1000">
                <a:solidFill>
                  <a:srgbClr val="262626"/>
                </a:solidFill>
              </a:rPr>
              <a:t>. In 1937, it went much further and said in Palko v. Connecticut that certain rights should be applied to the states because, in the Court's words, they “represented the very essence of a scheme of ordered liberty” and were “principles of justice so rooted in the traditions and conscience of our people as to be ranked fundamental.”</a:t>
            </a:r>
            <a:r>
              <a:rPr lang="en" sz="1000" baseline="30000">
                <a:solidFill>
                  <a:srgbClr val="063C7E"/>
                </a:solidFill>
              </a:rPr>
              <a:t>5</a:t>
            </a:r>
            <a:endParaRPr sz="1000" baseline="30000">
              <a:solidFill>
                <a:srgbClr val="063C7E"/>
              </a:solidFill>
            </a:endParaRPr>
          </a:p>
          <a:p>
            <a:pPr marL="0" lvl="0" indent="0" algn="l" rtl="0">
              <a:spcBef>
                <a:spcPts val="0"/>
              </a:spcBef>
              <a:spcAft>
                <a:spcPts val="0"/>
              </a:spcAft>
              <a:buClr>
                <a:schemeClr val="dk1"/>
              </a:buClr>
              <a:buSzPts val="1100"/>
              <a:buFont typeface="Arial"/>
              <a:buNone/>
            </a:pPr>
            <a:endParaRPr sz="1000" baseline="30000">
              <a:solidFill>
                <a:srgbClr val="063C7E"/>
              </a:solidFill>
            </a:endParaRPr>
          </a:p>
          <a:p>
            <a:pPr marL="0" lvl="0" indent="0" algn="l" rtl="0">
              <a:spcBef>
                <a:spcPts val="0"/>
              </a:spcBef>
              <a:spcAft>
                <a:spcPts val="0"/>
              </a:spcAft>
              <a:buNone/>
            </a:pPr>
            <a:r>
              <a:rPr lang="en" sz="1000">
                <a:solidFill>
                  <a:srgbClr val="262626"/>
                </a:solidFill>
                <a:highlight>
                  <a:srgbClr val="FFFF00"/>
                </a:highlight>
              </a:rPr>
              <a:t>The Supreme Court began the process of </a:t>
            </a:r>
            <a:r>
              <a:rPr lang="en" sz="1000">
                <a:solidFill>
                  <a:srgbClr val="063C7E"/>
                </a:solidFill>
                <a:highlight>
                  <a:srgbClr val="FFFF00"/>
                </a:highlight>
              </a:rPr>
              <a:t>selective incorporation</a:t>
            </a:r>
            <a:r>
              <a:rPr lang="en" sz="1000">
                <a:solidFill>
                  <a:srgbClr val="262626"/>
                </a:solidFill>
                <a:highlight>
                  <a:srgbClr val="FFFF00"/>
                </a:highlight>
              </a:rPr>
              <a:t>  by which some, but not all, federal rights also applied to the states.</a:t>
            </a:r>
            <a:r>
              <a:rPr lang="en" sz="1000">
                <a:solidFill>
                  <a:srgbClr val="262626"/>
                </a:solidFill>
              </a:rPr>
              <a:t> </a:t>
            </a:r>
            <a:r>
              <a:rPr lang="en" sz="1000">
                <a:solidFill>
                  <a:srgbClr val="262626"/>
                </a:solidFill>
                <a:highlight>
                  <a:srgbClr val="FFFF00"/>
                </a:highlight>
              </a:rPr>
              <a:t>But which rights are so “fundamental” that they ought to govern the states? There is no entirely clear answer to this question, but in general the entire Bill of Rights is now applied to the states except for the following:</a:t>
            </a:r>
            <a:endParaRPr sz="1000">
              <a:solidFill>
                <a:srgbClr val="262626"/>
              </a:solidFill>
              <a:highlight>
                <a:srgbClr val="FFFF00"/>
              </a:highlight>
            </a:endParaRPr>
          </a:p>
          <a:p>
            <a:pPr marL="0" lvl="0" indent="0" algn="l" rtl="0">
              <a:spcBef>
                <a:spcPts val="0"/>
              </a:spcBef>
              <a:spcAft>
                <a:spcPts val="0"/>
              </a:spcAft>
              <a:buClr>
                <a:schemeClr val="dk1"/>
              </a:buClr>
              <a:buSzPts val="1100"/>
              <a:buFont typeface="Arial"/>
              <a:buNone/>
            </a:pPr>
            <a:endParaRPr sz="1000">
              <a:solidFill>
                <a:srgbClr val="262626"/>
              </a:solidFill>
            </a:endParaRPr>
          </a:p>
          <a:p>
            <a:pPr marL="0" lvl="0" indent="0" algn="l" rtl="0">
              <a:spcBef>
                <a:spcPts val="0"/>
              </a:spcBef>
              <a:spcAft>
                <a:spcPts val="0"/>
              </a:spcAft>
              <a:buClr>
                <a:schemeClr val="dk1"/>
              </a:buClr>
              <a:buSzPts val="1100"/>
              <a:buFont typeface="Arial"/>
              <a:buNone/>
            </a:pPr>
            <a:r>
              <a:rPr lang="en" sz="1000">
                <a:solidFill>
                  <a:srgbClr val="262626"/>
                </a:solidFill>
              </a:rPr>
              <a:t>•   The right not to have soldiers forcibly quartered in private homes (Third Amendment)</a:t>
            </a:r>
            <a:endParaRPr sz="1000">
              <a:solidFill>
                <a:srgbClr val="262626"/>
              </a:solidFill>
            </a:endParaRPr>
          </a:p>
          <a:p>
            <a:pPr marL="0" lvl="0" indent="0" algn="l" rtl="0">
              <a:spcBef>
                <a:spcPts val="0"/>
              </a:spcBef>
              <a:spcAft>
                <a:spcPts val="0"/>
              </a:spcAft>
              <a:buClr>
                <a:schemeClr val="dk1"/>
              </a:buClr>
              <a:buSzPts val="1100"/>
              <a:buFont typeface="Arial"/>
              <a:buNone/>
            </a:pPr>
            <a:r>
              <a:rPr lang="en" sz="1000">
                <a:solidFill>
                  <a:srgbClr val="262626"/>
                </a:solidFill>
              </a:rPr>
              <a:t>•   The right to be indicted by a grand jury before being tried for a serious crime (Fifth Amendment)</a:t>
            </a:r>
            <a:endParaRPr sz="1000">
              <a:solidFill>
                <a:srgbClr val="262626"/>
              </a:solidFill>
            </a:endParaRPr>
          </a:p>
          <a:p>
            <a:pPr marL="0" lvl="0" indent="0" algn="l" rtl="0">
              <a:spcBef>
                <a:spcPts val="0"/>
              </a:spcBef>
              <a:spcAft>
                <a:spcPts val="0"/>
              </a:spcAft>
              <a:buClr>
                <a:schemeClr val="dk1"/>
              </a:buClr>
              <a:buSzPts val="1100"/>
              <a:buFont typeface="Arial"/>
              <a:buNone/>
            </a:pPr>
            <a:r>
              <a:rPr lang="en" sz="1000">
                <a:solidFill>
                  <a:srgbClr val="262626"/>
                </a:solidFill>
              </a:rPr>
              <a:t>•   The right to a jury trial in civil cases (Seventh Amendment)</a:t>
            </a:r>
            <a:endParaRPr sz="1000">
              <a:solidFill>
                <a:srgbClr val="262626"/>
              </a:solidFill>
            </a:endParaRPr>
          </a:p>
          <a:p>
            <a:pPr marL="0" lvl="0" indent="0" algn="l" rtl="0">
              <a:spcBef>
                <a:spcPts val="0"/>
              </a:spcBef>
              <a:spcAft>
                <a:spcPts val="0"/>
              </a:spcAft>
              <a:buNone/>
            </a:pPr>
            <a:r>
              <a:rPr lang="en" sz="1000">
                <a:solidFill>
                  <a:srgbClr val="262626"/>
                </a:solidFill>
              </a:rPr>
              <a:t>•   The ban on excessive bail and fines (Eighth Amendment)</a:t>
            </a:r>
            <a:endParaRPr sz="1000">
              <a:solidFill>
                <a:srgbClr val="262626"/>
              </a:solidFill>
            </a:endParaRPr>
          </a:p>
          <a:p>
            <a:pPr marL="0" lvl="0" indent="0" algn="l" rtl="0">
              <a:spcBef>
                <a:spcPts val="0"/>
              </a:spcBef>
              <a:spcAft>
                <a:spcPts val="0"/>
              </a:spcAft>
              <a:buClr>
                <a:schemeClr val="dk1"/>
              </a:buClr>
              <a:buSzPts val="1100"/>
              <a:buFont typeface="Arial"/>
              <a:buNone/>
            </a:pPr>
            <a:endParaRPr sz="1000">
              <a:solidFill>
                <a:srgbClr val="262626"/>
              </a:solidFill>
            </a:endParaRPr>
          </a:p>
          <a:p>
            <a:pPr marL="0" lvl="0" indent="0" algn="l" rtl="0">
              <a:spcBef>
                <a:spcPts val="0"/>
              </a:spcBef>
              <a:spcAft>
                <a:spcPts val="0"/>
              </a:spcAft>
              <a:buClr>
                <a:schemeClr val="dk1"/>
              </a:buClr>
              <a:buSzPts val="1100"/>
              <a:buFont typeface="Arial"/>
              <a:buNone/>
            </a:pPr>
            <a:r>
              <a:rPr lang="en" sz="1000">
                <a:solidFill>
                  <a:srgbClr val="262626"/>
                </a:solidFill>
              </a:rPr>
              <a:t>The Second Amendment that protects “the right of the people to keep and bear arms” may or may not apply to the states. In 2008, the Supreme Court in District of Columbia v. Heller held for the first time that this amendment did not allow the federal government to ban the private possession of firearms. But the case arose in the District of Columbia, which is governed by federal law. The decision raised two questions: First, will this ban be incorporated so that it also applies to state governments? In 2010, the Supreme Court said in McDonald v. Chicago that the decision in the Heller case also applied to the states.</a:t>
            </a:r>
            <a:r>
              <a:rPr lang="en" sz="1000" baseline="30000">
                <a:solidFill>
                  <a:srgbClr val="063C7E"/>
                </a:solidFill>
              </a:rPr>
              <a:t>6</a:t>
            </a:r>
            <a:r>
              <a:rPr lang="en" sz="1000" baseline="30000">
                <a:solidFill>
                  <a:srgbClr val="262626"/>
                </a:solidFill>
              </a:rPr>
              <a:t> </a:t>
            </a:r>
            <a:r>
              <a:rPr lang="en" sz="1000">
                <a:solidFill>
                  <a:srgbClr val="262626"/>
                </a:solidFill>
              </a:rPr>
              <a:t>Second, will it still be possible to regulate gun purchases and gun use even if the government cannot ban guns? Based on other court cases, the answer appears to be yes. (from the text)</a:t>
            </a:r>
            <a:endParaRPr sz="1000">
              <a:solidFill>
                <a:srgbClr val="262626"/>
              </a:solidFill>
            </a:endParaRPr>
          </a:p>
          <a:p>
            <a:pPr marL="0" lvl="0" indent="0" algn="l" rtl="0">
              <a:spcBef>
                <a:spcPts val="0"/>
              </a:spcBef>
              <a:spcAft>
                <a:spcPts val="0"/>
              </a:spcAft>
              <a:buNone/>
            </a:pPr>
            <a:endParaRPr sz="100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128a411c4f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 name="Google Shape;843;g128a411c4f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rgbClr val="333333"/>
                </a:solidFill>
                <a:highlight>
                  <a:schemeClr val="lt1"/>
                </a:highlight>
              </a:rPr>
              <a:t>The first ten amendments to the US Constitution are most commonly known as the </a:t>
            </a:r>
            <a:r>
              <a:rPr lang="en" sz="1200" b="1">
                <a:solidFill>
                  <a:srgbClr val="FF0000"/>
                </a:solidFill>
                <a:highlight>
                  <a:srgbClr val="FFFFFF"/>
                </a:highlight>
              </a:rPr>
              <a:t>Bill of Rights</a:t>
            </a:r>
            <a:endParaRPr sz="1200" b="1">
              <a:solidFill>
                <a:srgbClr val="FF0000"/>
              </a:solidFill>
              <a:highlight>
                <a:srgbClr val="FFFFFF"/>
              </a:highlight>
            </a:endParaRPr>
          </a:p>
          <a:p>
            <a:pPr marL="0" lvl="0" indent="0" algn="l" rtl="0">
              <a:spcBef>
                <a:spcPts val="0"/>
              </a:spcBef>
              <a:spcAft>
                <a:spcPts val="0"/>
              </a:spcAft>
              <a:buClr>
                <a:schemeClr val="dk1"/>
              </a:buClr>
              <a:buSzPts val="1100"/>
              <a:buFont typeface="Arial"/>
              <a:buNone/>
            </a:pPr>
            <a:endParaRPr sz="1000">
              <a:solidFill>
                <a:srgbClr val="333333"/>
              </a:solidFill>
              <a:highlight>
                <a:schemeClr val="lt1"/>
              </a:highlight>
            </a:endParaRPr>
          </a:p>
          <a:p>
            <a:pPr marL="0" lvl="0" indent="0" algn="l" rtl="0">
              <a:spcBef>
                <a:spcPts val="0"/>
              </a:spcBef>
              <a:spcAft>
                <a:spcPts val="0"/>
              </a:spcAft>
              <a:buClr>
                <a:schemeClr val="dk1"/>
              </a:buClr>
              <a:buSzPts val="1100"/>
              <a:buFont typeface="Arial"/>
              <a:buNone/>
            </a:pPr>
            <a:r>
              <a:rPr lang="en" sz="1000">
                <a:solidFill>
                  <a:srgbClr val="333333"/>
                </a:solidFill>
                <a:highlight>
                  <a:schemeClr val="lt1"/>
                </a:highlight>
              </a:rPr>
              <a:t>True / False: In the first amendment, one can find two “clauses” pertaining to religion They are commonly referred to as the</a:t>
            </a:r>
            <a:r>
              <a:rPr lang="en" sz="1200" b="1">
                <a:solidFill>
                  <a:srgbClr val="FF0000"/>
                </a:solidFill>
                <a:highlight>
                  <a:srgbClr val="FFFFFF"/>
                </a:highlight>
              </a:rPr>
              <a:t> Free Exercise</a:t>
            </a:r>
            <a:r>
              <a:rPr lang="en" sz="1000">
                <a:solidFill>
                  <a:srgbClr val="333333"/>
                </a:solidFill>
                <a:highlight>
                  <a:schemeClr val="lt1"/>
                </a:highlight>
              </a:rPr>
              <a:t> clause and the </a:t>
            </a:r>
            <a:r>
              <a:rPr lang="en" sz="1200" b="1">
                <a:solidFill>
                  <a:srgbClr val="FF0000"/>
                </a:solidFill>
                <a:highlight>
                  <a:srgbClr val="FFFFFF"/>
                </a:highlight>
              </a:rPr>
              <a:t>Establishment</a:t>
            </a:r>
            <a:r>
              <a:rPr lang="en" sz="1000">
                <a:solidFill>
                  <a:srgbClr val="333333"/>
                </a:solidFill>
                <a:highlight>
                  <a:schemeClr val="lt1"/>
                </a:highlight>
              </a:rPr>
              <a:t> clause</a:t>
            </a:r>
            <a:endParaRPr sz="1000">
              <a:solidFill>
                <a:srgbClr val="333333"/>
              </a:solidFill>
              <a:highlight>
                <a:schemeClr val="lt1"/>
              </a:highlight>
            </a:endParaRPr>
          </a:p>
          <a:p>
            <a:pPr marL="0" lvl="0" indent="0" algn="l" rtl="0">
              <a:spcBef>
                <a:spcPts val="0"/>
              </a:spcBef>
              <a:spcAft>
                <a:spcPts val="0"/>
              </a:spcAft>
              <a:buClr>
                <a:schemeClr val="dk1"/>
              </a:buClr>
              <a:buSzPts val="1100"/>
              <a:buFont typeface="Arial"/>
              <a:buNone/>
            </a:pPr>
            <a:endParaRPr sz="1000">
              <a:solidFill>
                <a:srgbClr val="333333"/>
              </a:solidFill>
              <a:highlight>
                <a:schemeClr val="lt1"/>
              </a:highlight>
            </a:endParaRPr>
          </a:p>
          <a:p>
            <a:pPr marL="0" lvl="0" indent="0" algn="l" rtl="0">
              <a:spcBef>
                <a:spcPts val="0"/>
              </a:spcBef>
              <a:spcAft>
                <a:spcPts val="0"/>
              </a:spcAft>
              <a:buClr>
                <a:schemeClr val="dk1"/>
              </a:buClr>
              <a:buSzPts val="1100"/>
              <a:buFont typeface="Arial"/>
              <a:buNone/>
            </a:pPr>
            <a:r>
              <a:rPr lang="en" sz="1000">
                <a:solidFill>
                  <a:srgbClr val="333333"/>
                </a:solidFill>
                <a:highlight>
                  <a:schemeClr val="lt1"/>
                </a:highlight>
              </a:rPr>
              <a:t>True / False: A person treating the U.S. flag contemptuously is protected by the right to exercise free speech. </a:t>
            </a:r>
            <a:r>
              <a:rPr lang="en" sz="1200" b="1">
                <a:solidFill>
                  <a:srgbClr val="FF0000"/>
                </a:solidFill>
                <a:highlight>
                  <a:srgbClr val="FFFFFF"/>
                </a:highlight>
              </a:rPr>
              <a:t>True</a:t>
            </a:r>
            <a:endParaRPr sz="1000">
              <a:solidFill>
                <a:srgbClr val="333333"/>
              </a:solidFill>
              <a:highlight>
                <a:schemeClr val="lt1"/>
              </a:highlight>
            </a:endParaRPr>
          </a:p>
          <a:p>
            <a:pPr marL="0" lvl="0" indent="0" algn="l" rtl="0">
              <a:spcBef>
                <a:spcPts val="0"/>
              </a:spcBef>
              <a:spcAft>
                <a:spcPts val="0"/>
              </a:spcAft>
              <a:buClr>
                <a:schemeClr val="dk1"/>
              </a:buClr>
              <a:buSzPts val="1100"/>
              <a:buFont typeface="Arial"/>
              <a:buNone/>
            </a:pPr>
            <a:endParaRPr sz="1000">
              <a:solidFill>
                <a:srgbClr val="333333"/>
              </a:solidFill>
              <a:highlight>
                <a:schemeClr val="lt1"/>
              </a:highlight>
            </a:endParaRPr>
          </a:p>
          <a:p>
            <a:pPr marL="0" lvl="0" indent="0" algn="l" rtl="0">
              <a:spcBef>
                <a:spcPts val="0"/>
              </a:spcBef>
              <a:spcAft>
                <a:spcPts val="0"/>
              </a:spcAft>
              <a:buNone/>
            </a:pPr>
            <a:r>
              <a:rPr lang="en" sz="1000">
                <a:solidFill>
                  <a:srgbClr val="333333"/>
                </a:solidFill>
                <a:highlight>
                  <a:schemeClr val="lt1"/>
                </a:highlight>
              </a:rPr>
              <a:t>True / False: In the Gideon case, the USSC established something called the exclusionary rule </a:t>
            </a:r>
            <a:r>
              <a:rPr lang="en" sz="1200" b="1">
                <a:solidFill>
                  <a:srgbClr val="FF0000"/>
                </a:solidFill>
                <a:highlight>
                  <a:srgbClr val="FFFFFF"/>
                </a:highlight>
              </a:rPr>
              <a:t>True</a:t>
            </a:r>
            <a:endParaRPr sz="1000">
              <a:solidFill>
                <a:srgbClr val="333333"/>
              </a:solidFill>
              <a:highlight>
                <a:schemeClr val="lt1"/>
              </a:highlight>
            </a:endParaRPr>
          </a:p>
          <a:p>
            <a:pPr marL="0" lvl="0" indent="0" algn="l" rtl="0">
              <a:spcBef>
                <a:spcPts val="0"/>
              </a:spcBef>
              <a:spcAft>
                <a:spcPts val="0"/>
              </a:spcAft>
              <a:buNone/>
            </a:pPr>
            <a:endParaRPr sz="1000">
              <a:solidFill>
                <a:srgbClr val="333333"/>
              </a:solidFill>
              <a:highlight>
                <a:schemeClr val="lt1"/>
              </a:highlight>
            </a:endParaRPr>
          </a:p>
          <a:p>
            <a:pPr marL="0" lvl="0" indent="0" algn="l" rtl="0">
              <a:spcBef>
                <a:spcPts val="0"/>
              </a:spcBef>
              <a:spcAft>
                <a:spcPts val="0"/>
              </a:spcAft>
              <a:buNone/>
            </a:pPr>
            <a:r>
              <a:rPr lang="en" sz="1000">
                <a:solidFill>
                  <a:srgbClr val="333333"/>
                </a:solidFill>
                <a:highlight>
                  <a:schemeClr val="lt1"/>
                </a:highlight>
              </a:rPr>
              <a:t>True / False:The Bill of Rights has come to apply to the states through the interpretation of the Fourteenth Amendment. </a:t>
            </a:r>
            <a:r>
              <a:rPr lang="en" sz="1200" b="1">
                <a:solidFill>
                  <a:srgbClr val="FF0000"/>
                </a:solidFill>
                <a:highlight>
                  <a:srgbClr val="FFFFFF"/>
                </a:highlight>
              </a:rPr>
              <a:t>True</a:t>
            </a:r>
            <a:endParaRPr sz="1000">
              <a:solidFill>
                <a:srgbClr val="333333"/>
              </a:solidFill>
              <a:highlight>
                <a:schemeClr val="lt1"/>
              </a:highlight>
            </a:endParaRPr>
          </a:p>
          <a:p>
            <a:pPr marL="0" lvl="0" indent="0" algn="l" rtl="0">
              <a:spcBef>
                <a:spcPts val="0"/>
              </a:spcBef>
              <a:spcAft>
                <a:spcPts val="0"/>
              </a:spcAft>
              <a:buNone/>
            </a:pPr>
            <a:endParaRPr sz="1000">
              <a:solidFill>
                <a:srgbClr val="333333"/>
              </a:solidFill>
              <a:highlight>
                <a:schemeClr val="lt1"/>
              </a:highlight>
            </a:endParaRPr>
          </a:p>
          <a:p>
            <a:pPr marL="0" lvl="0" indent="0" algn="l" rtl="0">
              <a:spcBef>
                <a:spcPts val="0"/>
              </a:spcBef>
              <a:spcAft>
                <a:spcPts val="0"/>
              </a:spcAft>
              <a:buNone/>
            </a:pPr>
            <a:r>
              <a:rPr lang="en" sz="1000">
                <a:solidFill>
                  <a:srgbClr val="333333"/>
                </a:solidFill>
                <a:highlight>
                  <a:schemeClr val="lt1"/>
                </a:highlight>
              </a:rPr>
              <a:t>True / False:Selective incorporation is the term that best describes the manner in which the Supreme Court has applied the Bill of Rights to the states? </a:t>
            </a:r>
            <a:r>
              <a:rPr lang="en" sz="1200" b="1">
                <a:solidFill>
                  <a:srgbClr val="FF0000"/>
                </a:solidFill>
                <a:highlight>
                  <a:srgbClr val="FFFFFF"/>
                </a:highlight>
              </a:rPr>
              <a:t>True</a:t>
            </a:r>
            <a:endParaRPr sz="1000">
              <a:solidFill>
                <a:srgbClr val="333333"/>
              </a:solidFill>
              <a:highlight>
                <a:schemeClr val="lt1"/>
              </a:highlight>
            </a:endParaRPr>
          </a:p>
          <a:p>
            <a:pPr marL="0" lvl="0" indent="0" algn="l" rtl="0">
              <a:spcBef>
                <a:spcPts val="0"/>
              </a:spcBef>
              <a:spcAft>
                <a:spcPts val="0"/>
              </a:spcAft>
              <a:buNone/>
            </a:pPr>
            <a:endParaRPr sz="1000">
              <a:solidFill>
                <a:srgbClr val="333333"/>
              </a:solidFill>
              <a:highlight>
                <a:schemeClr val="lt1"/>
              </a:highlight>
            </a:endParaRPr>
          </a:p>
          <a:p>
            <a:pPr marL="0" lvl="0" indent="0" algn="l" rtl="0">
              <a:spcBef>
                <a:spcPts val="0"/>
              </a:spcBef>
              <a:spcAft>
                <a:spcPts val="0"/>
              </a:spcAft>
              <a:buClr>
                <a:schemeClr val="dk1"/>
              </a:buClr>
              <a:buSzPts val="1100"/>
              <a:buFont typeface="Arial"/>
              <a:buNone/>
            </a:pPr>
            <a:r>
              <a:rPr lang="en" sz="1000">
                <a:solidFill>
                  <a:srgbClr val="333333"/>
                </a:solidFill>
                <a:highlight>
                  <a:schemeClr val="lt1"/>
                </a:highlight>
              </a:rPr>
              <a:t>True / False:The Fourth Amendment grants individuals freedom from unreasonable searches and seizures. </a:t>
            </a:r>
            <a:r>
              <a:rPr lang="en" sz="1200" b="1">
                <a:solidFill>
                  <a:srgbClr val="FF0000"/>
                </a:solidFill>
                <a:highlight>
                  <a:srgbClr val="FFFFFF"/>
                </a:highlight>
              </a:rPr>
              <a:t>True</a:t>
            </a:r>
            <a:endParaRPr sz="1000">
              <a:solidFill>
                <a:srgbClr val="333333"/>
              </a:solidFill>
              <a:highlight>
                <a:schemeClr val="lt1"/>
              </a:highlight>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12a9ff0226_1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12a9ff0226_1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Lemon Test?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17833dfa0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17833dfa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4"/>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57" name="Google Shape;57;p14"/>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58" name="Google Shape;58;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9"/>
        <p:cNvGrpSpPr/>
        <p:nvPr/>
      </p:nvGrpSpPr>
      <p:grpSpPr>
        <a:xfrm>
          <a:off x="0" y="0"/>
          <a:ext cx="0" cy="0"/>
          <a:chOff x="0" y="0"/>
          <a:chExt cx="0" cy="0"/>
        </a:xfrm>
      </p:grpSpPr>
      <p:sp>
        <p:nvSpPr>
          <p:cNvPr id="60" name="Google Shape;60;p15"/>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5"/>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62" name="Google Shape;62;p1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3"/>
        <p:cNvGrpSpPr/>
        <p:nvPr/>
      </p:nvGrpSpPr>
      <p:grpSpPr>
        <a:xfrm>
          <a:off x="0" y="0"/>
          <a:ext cx="0" cy="0"/>
          <a:chOff x="0" y="0"/>
          <a:chExt cx="0" cy="0"/>
        </a:xfrm>
      </p:grpSpPr>
      <p:sp>
        <p:nvSpPr>
          <p:cNvPr id="64" name="Google Shape;64;p1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65" name="Google Shape;65;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66" name="Google Shape;66;p1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69" name="Google Shape;69;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70" name="Google Shape;70;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71" name="Google Shape;71;p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74" name="Google Shape;74;p1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77" name="Google Shape;77;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78" name="Google Shape;78;p1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79"/>
        <p:cNvGrpSpPr/>
        <p:nvPr/>
      </p:nvGrpSpPr>
      <p:grpSpPr>
        <a:xfrm>
          <a:off x="0" y="0"/>
          <a:ext cx="0" cy="0"/>
          <a:chOff x="0" y="0"/>
          <a:chExt cx="0" cy="0"/>
        </a:xfrm>
      </p:grpSpPr>
      <p:sp>
        <p:nvSpPr>
          <p:cNvPr id="80" name="Google Shape;80;p20"/>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81" name="Google Shape;81;p2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2"/>
        <p:cNvGrpSpPr/>
        <p:nvPr/>
      </p:nvGrpSpPr>
      <p:grpSpPr>
        <a:xfrm>
          <a:off x="0" y="0"/>
          <a:ext cx="0" cy="0"/>
          <a:chOff x="0" y="0"/>
          <a:chExt cx="0" cy="0"/>
        </a:xfrm>
      </p:grpSpPr>
      <p:sp>
        <p:nvSpPr>
          <p:cNvPr id="83" name="Google Shape;83;p21"/>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4" name="Google Shape;84;p2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85" name="Google Shape;85;p21"/>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86" name="Google Shape;86;p21"/>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7" name="Google Shape;87;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88" name="Google Shape;88;p2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9"/>
        <p:cNvGrpSpPr/>
        <p:nvPr/>
      </p:nvGrpSpPr>
      <p:grpSpPr>
        <a:xfrm>
          <a:off x="0" y="0"/>
          <a:ext cx="0" cy="0"/>
          <a:chOff x="0" y="0"/>
          <a:chExt cx="0" cy="0"/>
        </a:xfrm>
      </p:grpSpPr>
      <p:sp>
        <p:nvSpPr>
          <p:cNvPr id="90" name="Google Shape;90;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100"/>
              <a:buNone/>
              <a:defRPr sz="2100"/>
            </a:lvl1pPr>
          </a:lstStyle>
          <a:p>
            <a:endParaRPr/>
          </a:p>
        </p:txBody>
      </p:sp>
      <p:sp>
        <p:nvSpPr>
          <p:cNvPr id="91" name="Google Shape;91;p2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2"/>
        <p:cNvGrpSpPr/>
        <p:nvPr/>
      </p:nvGrpSpPr>
      <p:grpSpPr>
        <a:xfrm>
          <a:off x="0" y="0"/>
          <a:ext cx="0" cy="0"/>
          <a:chOff x="0" y="0"/>
          <a:chExt cx="0" cy="0"/>
        </a:xfrm>
      </p:grpSpPr>
      <p:sp>
        <p:nvSpPr>
          <p:cNvPr id="93" name="Google Shape;93;p2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3"/>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95" name="Google Shape;95;p23"/>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96" name="Google Shape;96;p2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
        <p:nvSpPr>
          <p:cNvPr id="98" name="Google Shape;98;p2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3"/>
        <p:cNvGrpSpPr/>
        <p:nvPr/>
      </p:nvGrpSpPr>
      <p:grpSpPr>
        <a:xfrm>
          <a:off x="0" y="0"/>
          <a:ext cx="0" cy="0"/>
          <a:chOff x="0" y="0"/>
          <a:chExt cx="0" cy="0"/>
        </a:xfrm>
      </p:grpSpPr>
      <p:cxnSp>
        <p:nvCxnSpPr>
          <p:cNvPr id="104" name="Google Shape;104;p26"/>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05" name="Google Shape;105;p26"/>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06" name="Google Shape;106;p26"/>
          <p:cNvGrpSpPr/>
          <p:nvPr/>
        </p:nvGrpSpPr>
        <p:grpSpPr>
          <a:xfrm>
            <a:off x="1004144" y="1022025"/>
            <a:ext cx="7136668" cy="152400"/>
            <a:chOff x="1346429" y="1011300"/>
            <a:chExt cx="6452100" cy="152400"/>
          </a:xfrm>
        </p:grpSpPr>
        <p:cxnSp>
          <p:nvCxnSpPr>
            <p:cNvPr id="107" name="Google Shape;107;p26"/>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08" name="Google Shape;108;p26"/>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09" name="Google Shape;109;p26"/>
          <p:cNvGrpSpPr/>
          <p:nvPr/>
        </p:nvGrpSpPr>
        <p:grpSpPr>
          <a:xfrm>
            <a:off x="1004151" y="3969100"/>
            <a:ext cx="7136668" cy="152400"/>
            <a:chOff x="1346435" y="3969088"/>
            <a:chExt cx="6452100" cy="152400"/>
          </a:xfrm>
        </p:grpSpPr>
        <p:cxnSp>
          <p:nvCxnSpPr>
            <p:cNvPr id="110" name="Google Shape;110;p26"/>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11" name="Google Shape;111;p26"/>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12" name="Google Shape;112;p26"/>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13" name="Google Shape;113;p26"/>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14" name="Google Shape;114;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5"/>
        <p:cNvGrpSpPr/>
        <p:nvPr/>
      </p:nvGrpSpPr>
      <p:grpSpPr>
        <a:xfrm>
          <a:off x="0" y="0"/>
          <a:ext cx="0" cy="0"/>
          <a:chOff x="0" y="0"/>
          <a:chExt cx="0" cy="0"/>
        </a:xfrm>
      </p:grpSpPr>
      <p:sp>
        <p:nvSpPr>
          <p:cNvPr id="116" name="Google Shape;116;p27"/>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7"/>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118" name="Google Shape;118;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9"/>
        <p:cNvGrpSpPr/>
        <p:nvPr/>
      </p:nvGrpSpPr>
      <p:grpSpPr>
        <a:xfrm>
          <a:off x="0" y="0"/>
          <a:ext cx="0" cy="0"/>
          <a:chOff x="0" y="0"/>
          <a:chExt cx="0" cy="0"/>
        </a:xfrm>
      </p:grpSpPr>
      <p:sp>
        <p:nvSpPr>
          <p:cNvPr id="120" name="Google Shape;120;p28"/>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22" name="Google Shape;122;p2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23" name="Google Shape;123;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4"/>
        <p:cNvGrpSpPr/>
        <p:nvPr/>
      </p:nvGrpSpPr>
      <p:grpSpPr>
        <a:xfrm>
          <a:off x="0" y="0"/>
          <a:ext cx="0" cy="0"/>
          <a:chOff x="0" y="0"/>
          <a:chExt cx="0" cy="0"/>
        </a:xfrm>
      </p:grpSpPr>
      <p:sp>
        <p:nvSpPr>
          <p:cNvPr id="125" name="Google Shape;125;p2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26" name="Google Shape;126;p29"/>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27" name="Google Shape;127;p29"/>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28" name="Google Shape;128;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
        <p:cNvGrpSpPr/>
        <p:nvPr/>
      </p:nvGrpSpPr>
      <p:grpSpPr>
        <a:xfrm>
          <a:off x="0" y="0"/>
          <a:ext cx="0" cy="0"/>
          <a:chOff x="0" y="0"/>
          <a:chExt cx="0" cy="0"/>
        </a:xfrm>
      </p:grpSpPr>
      <p:sp>
        <p:nvSpPr>
          <p:cNvPr id="130" name="Google Shape;130;p3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31" name="Google Shape;131;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2"/>
        <p:cNvGrpSpPr/>
        <p:nvPr/>
      </p:nvGrpSpPr>
      <p:grpSpPr>
        <a:xfrm>
          <a:off x="0" y="0"/>
          <a:ext cx="0" cy="0"/>
          <a:chOff x="0" y="0"/>
          <a:chExt cx="0" cy="0"/>
        </a:xfrm>
      </p:grpSpPr>
      <p:sp>
        <p:nvSpPr>
          <p:cNvPr id="133" name="Google Shape;133;p3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34" name="Google Shape;134;p3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35" name="Google Shape;135;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136"/>
        <p:cNvGrpSpPr/>
        <p:nvPr/>
      </p:nvGrpSpPr>
      <p:grpSpPr>
        <a:xfrm>
          <a:off x="0" y="0"/>
          <a:ext cx="0" cy="0"/>
          <a:chOff x="0" y="0"/>
          <a:chExt cx="0" cy="0"/>
        </a:xfrm>
      </p:grpSpPr>
      <p:sp>
        <p:nvSpPr>
          <p:cNvPr id="137" name="Google Shape;137;p32"/>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138" name="Google Shape;138;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9"/>
        <p:cNvGrpSpPr/>
        <p:nvPr/>
      </p:nvGrpSpPr>
      <p:grpSpPr>
        <a:xfrm>
          <a:off x="0" y="0"/>
          <a:ext cx="0" cy="0"/>
          <a:chOff x="0" y="0"/>
          <a:chExt cx="0" cy="0"/>
        </a:xfrm>
      </p:grpSpPr>
      <p:sp>
        <p:nvSpPr>
          <p:cNvPr id="140" name="Google Shape;140;p33"/>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1" name="Google Shape;141;p33"/>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142" name="Google Shape;142;p33"/>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43" name="Google Shape;143;p33"/>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44" name="Google Shape;144;p3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145" name="Google Shape;145;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6"/>
        <p:cNvGrpSpPr/>
        <p:nvPr/>
      </p:nvGrpSpPr>
      <p:grpSpPr>
        <a:xfrm>
          <a:off x="0" y="0"/>
          <a:ext cx="0" cy="0"/>
          <a:chOff x="0" y="0"/>
          <a:chExt cx="0" cy="0"/>
        </a:xfrm>
      </p:grpSpPr>
      <p:sp>
        <p:nvSpPr>
          <p:cNvPr id="147" name="Google Shape;147;p34"/>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148" name="Google Shape;148;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9"/>
        <p:cNvGrpSpPr/>
        <p:nvPr/>
      </p:nvGrpSpPr>
      <p:grpSpPr>
        <a:xfrm>
          <a:off x="0" y="0"/>
          <a:ext cx="0" cy="0"/>
          <a:chOff x="0" y="0"/>
          <a:chExt cx="0" cy="0"/>
        </a:xfrm>
      </p:grpSpPr>
      <p:sp>
        <p:nvSpPr>
          <p:cNvPr id="150" name="Google Shape;150;p35"/>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5"/>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152" name="Google Shape;152;p35"/>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153" name="Google Shape;153;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4"/>
        <p:cNvGrpSpPr/>
        <p:nvPr/>
      </p:nvGrpSpPr>
      <p:grpSpPr>
        <a:xfrm>
          <a:off x="0" y="0"/>
          <a:ext cx="0" cy="0"/>
          <a:chOff x="0" y="0"/>
          <a:chExt cx="0" cy="0"/>
        </a:xfrm>
      </p:grpSpPr>
      <p:sp>
        <p:nvSpPr>
          <p:cNvPr id="155" name="Google Shape;155;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53" name="Google Shape;53;p1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99"/>
        <p:cNvGrpSpPr/>
        <p:nvPr/>
      </p:nvGrpSpPr>
      <p:grpSpPr>
        <a:xfrm>
          <a:off x="0" y="0"/>
          <a:ext cx="0" cy="0"/>
          <a:chOff x="0" y="0"/>
          <a:chExt cx="0" cy="0"/>
        </a:xfrm>
      </p:grpSpPr>
      <p:sp>
        <p:nvSpPr>
          <p:cNvPr id="100" name="Google Shape;100;p25"/>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101" name="Google Shape;101;p25"/>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102" name="Google Shape;102;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3.jpg"/><Relationship Id="rId13" Type="http://schemas.openxmlformats.org/officeDocument/2006/relationships/hyperlink" Target="http://www.youtube.com/watch?v=PD3wPsvi1wA" TargetMode="External"/><Relationship Id="rId3" Type="http://schemas.openxmlformats.org/officeDocument/2006/relationships/hyperlink" Target="http://www.youtube.com/watch?v=R-YKvx3vH7c" TargetMode="External"/><Relationship Id="rId7" Type="http://schemas.openxmlformats.org/officeDocument/2006/relationships/hyperlink" Target="http://www.youtube.com/watch?v=TJo_C5acEJg" TargetMode="External"/><Relationship Id="rId12"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2.jpg"/><Relationship Id="rId11" Type="http://schemas.openxmlformats.org/officeDocument/2006/relationships/hyperlink" Target="http://www.youtube.com/watch?v=fPBi_rNhh30" TargetMode="External"/><Relationship Id="rId5" Type="http://schemas.openxmlformats.org/officeDocument/2006/relationships/hyperlink" Target="http://www.youtube.com/watch?v=yVLd4vssv70" TargetMode="External"/><Relationship Id="rId10" Type="http://schemas.openxmlformats.org/officeDocument/2006/relationships/image" Target="../media/image4.jpg"/><Relationship Id="rId4" Type="http://schemas.openxmlformats.org/officeDocument/2006/relationships/image" Target="../media/image1.jpg"/><Relationship Id="rId9" Type="http://schemas.openxmlformats.org/officeDocument/2006/relationships/hyperlink" Target="http://www.youtube.com/watch?v=FXJcmFeIZBY" TargetMode="External"/><Relationship Id="rId1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vimeo.com/161250066" TargetMode="External"/><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23.jpg"/><Relationship Id="rId4" Type="http://schemas.openxmlformats.org/officeDocument/2006/relationships/hyperlink" Target="http://www.youtube.com/watch?v=0xnzGSV66x4"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vimeo.com/161250066" TargetMode="External"/><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24.jpg"/><Relationship Id="rId4" Type="http://schemas.openxmlformats.org/officeDocument/2006/relationships/hyperlink" Target="http://www.youtube.com/watch?v=FwREAW4SlVY"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1.xml"/><Relationship Id="rId5" Type="http://schemas.openxmlformats.org/officeDocument/2006/relationships/image" Target="../media/image27.jpg"/><Relationship Id="rId4" Type="http://schemas.openxmlformats.org/officeDocument/2006/relationships/hyperlink" Target="http://www.youtube.com/watch?v=yYEfLm5dLMQ"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hyperlink" Target="http://www.youtube.com/watch?v=XaxfYPeE9tE" TargetMode="External"/><Relationship Id="rId7" Type="http://schemas.openxmlformats.org/officeDocument/2006/relationships/hyperlink" Target="http://www.youtube.com/watch?v=bcd67HgIYzU"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8.jpg"/><Relationship Id="rId5" Type="http://schemas.openxmlformats.org/officeDocument/2006/relationships/hyperlink" Target="http://www.youtube.com/watch?v=oDeBuhIQdYk" TargetMode="External"/><Relationship Id="rId10" Type="http://schemas.openxmlformats.org/officeDocument/2006/relationships/image" Target="../media/image10.jpg"/><Relationship Id="rId4" Type="http://schemas.openxmlformats.org/officeDocument/2006/relationships/image" Target="../media/image7.jpg"/><Relationship Id="rId9" Type="http://schemas.openxmlformats.org/officeDocument/2006/relationships/hyperlink" Target="http://www.youtube.com/watch?v=pOeUloPxaPw"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ok_VQ8I7g6I" TargetMode="External"/><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W9H3gvnN468" TargetMode="External"/><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www.youtube.com/watch?v=NRwPqfPFHSw" TargetMode="External"/><Relationship Id="rId2" Type="http://schemas.openxmlformats.org/officeDocument/2006/relationships/notesSlide" Target="../notesSlides/notesSlide39.xml"/><Relationship Id="rId1" Type="http://schemas.openxmlformats.org/officeDocument/2006/relationships/slideLayout" Target="../slideLayouts/slideLayout11.xml"/><Relationship Id="rId4" Type="http://schemas.openxmlformats.org/officeDocument/2006/relationships/image" Target="../media/image32.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www.youtube.com/watch?v=cviXliRD6r8" TargetMode="External"/><Relationship Id="rId2" Type="http://schemas.openxmlformats.org/officeDocument/2006/relationships/notesSlide" Target="../notesSlides/notesSlide44.xml"/><Relationship Id="rId1" Type="http://schemas.openxmlformats.org/officeDocument/2006/relationships/slideLayout" Target="../slideLayouts/slideLayout11.xml"/><Relationship Id="rId4" Type="http://schemas.openxmlformats.org/officeDocument/2006/relationships/image" Target="../media/image34.jpg"/></Relationships>
</file>

<file path=ppt/slides/_rels/slide45.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8" Type="http://schemas.openxmlformats.org/officeDocument/2006/relationships/image" Target="../media/image38.jpg"/><Relationship Id="rId13" Type="http://schemas.openxmlformats.org/officeDocument/2006/relationships/hyperlink" Target="http://www.youtube.com/watch?v=io2WqW-6f1Y" TargetMode="External"/><Relationship Id="rId3" Type="http://schemas.openxmlformats.org/officeDocument/2006/relationships/hyperlink" Target="http://www.youtube.com/watch?v=epuwfzEJ4PU" TargetMode="External"/><Relationship Id="rId7" Type="http://schemas.openxmlformats.org/officeDocument/2006/relationships/hyperlink" Target="http://www.youtube.com/watch?v=WCzjXaFl79E" TargetMode="External"/><Relationship Id="rId12" Type="http://schemas.openxmlformats.org/officeDocument/2006/relationships/image" Target="../media/image40.jpg"/><Relationship Id="rId2" Type="http://schemas.openxmlformats.org/officeDocument/2006/relationships/notesSlide" Target="../notesSlides/notesSlide47.xml"/><Relationship Id="rId1" Type="http://schemas.openxmlformats.org/officeDocument/2006/relationships/slideLayout" Target="../slideLayouts/slideLayout11.xml"/><Relationship Id="rId6" Type="http://schemas.openxmlformats.org/officeDocument/2006/relationships/image" Target="../media/image37.jpg"/><Relationship Id="rId11" Type="http://schemas.openxmlformats.org/officeDocument/2006/relationships/hyperlink" Target="http://www.youtube.com/watch?v=uMuqUhMDShs" TargetMode="External"/><Relationship Id="rId5" Type="http://schemas.openxmlformats.org/officeDocument/2006/relationships/hyperlink" Target="http://www.youtube.com/watch?v=UCRYyFu9VzU" TargetMode="External"/><Relationship Id="rId10" Type="http://schemas.openxmlformats.org/officeDocument/2006/relationships/image" Target="../media/image39.jpg"/><Relationship Id="rId4" Type="http://schemas.openxmlformats.org/officeDocument/2006/relationships/image" Target="../media/image36.jpg"/><Relationship Id="rId9" Type="http://schemas.openxmlformats.org/officeDocument/2006/relationships/hyperlink" Target="http://www.youtube.com/watch?v=GNN95-ICOMI" TargetMode="External"/><Relationship Id="rId14" Type="http://schemas.openxmlformats.org/officeDocument/2006/relationships/image" Target="../media/image41.jp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hyperlink" Target="https://www.icivics.org/games/win-white-house" TargetMode="External"/><Relationship Id="rId2" Type="http://schemas.openxmlformats.org/officeDocument/2006/relationships/notesSlide" Target="../notesSlides/notesSlide50.xml"/><Relationship Id="rId1" Type="http://schemas.openxmlformats.org/officeDocument/2006/relationships/slideLayout" Target="../slideLayouts/slideLayout11.xml"/><Relationship Id="rId4" Type="http://schemas.openxmlformats.org/officeDocument/2006/relationships/image" Target="../media/image42.jpg"/></Relationships>
</file>

<file path=ppt/slides/_rels/slide51.xml.rels><?xml version="1.0" encoding="UTF-8" standalone="yes"?>
<Relationships xmlns="http://schemas.openxmlformats.org/package/2006/relationships"><Relationship Id="rId3" Type="http://schemas.openxmlformats.org/officeDocument/2006/relationships/hyperlink" Target="https://www.icivics.org/games/do-i-have-right" TargetMode="External"/><Relationship Id="rId2" Type="http://schemas.openxmlformats.org/officeDocument/2006/relationships/notesSlide" Target="../notesSlides/notesSlide51.xml"/><Relationship Id="rId1" Type="http://schemas.openxmlformats.org/officeDocument/2006/relationships/slideLayout" Target="../slideLayouts/slideLayout11.xml"/><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https://www.youtube.com/watch?v=FFroMQlKiag" TargetMode="External"/><Relationship Id="rId2" Type="http://schemas.openxmlformats.org/officeDocument/2006/relationships/notesSlide" Target="../notesSlides/notesSlide59.xml"/><Relationship Id="rId1" Type="http://schemas.openxmlformats.org/officeDocument/2006/relationships/slideLayout" Target="../slideLayouts/slideLayout33.xml"/><Relationship Id="rId4" Type="http://schemas.openxmlformats.org/officeDocument/2006/relationships/image" Target="../media/image46.gif"/></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hyperlink" Target="http://www.youtube.com/watch?v=RYL28mO8lNI" TargetMode="External"/><Relationship Id="rId2" Type="http://schemas.openxmlformats.org/officeDocument/2006/relationships/notesSlide" Target="../notesSlides/notesSlide61.xml"/><Relationship Id="rId1" Type="http://schemas.openxmlformats.org/officeDocument/2006/relationships/slideLayout" Target="../slideLayouts/slideLayout25.xml"/><Relationship Id="rId4" Type="http://schemas.openxmlformats.org/officeDocument/2006/relationships/image" Target="../media/image47.jpg"/></Relationships>
</file>

<file path=ppt/slides/_rels/slide62.xml.rels><?xml version="1.0" encoding="UTF-8" standalone="yes"?>
<Relationships xmlns="http://schemas.openxmlformats.org/package/2006/relationships"><Relationship Id="rId3" Type="http://schemas.openxmlformats.org/officeDocument/2006/relationships/hyperlink" Target="http://www.youtube.com/watch?v=UUOKeyElzog" TargetMode="External"/><Relationship Id="rId2" Type="http://schemas.openxmlformats.org/officeDocument/2006/relationships/notesSlide" Target="../notesSlides/notesSlide62.xml"/><Relationship Id="rId1" Type="http://schemas.openxmlformats.org/officeDocument/2006/relationships/slideLayout" Target="../slideLayouts/slideLayout25.xml"/><Relationship Id="rId4" Type="http://schemas.openxmlformats.org/officeDocument/2006/relationships/image" Target="../media/image48.jpg"/></Relationships>
</file>

<file path=ppt/slides/_rels/slide6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65.xml"/><Relationship Id="rId1" Type="http://schemas.openxmlformats.org/officeDocument/2006/relationships/slideLayout" Target="../slideLayouts/slideLayout22.xml"/></Relationships>
</file>

<file path=ppt/slides/_rels/slide6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66.xml"/><Relationship Id="rId1" Type="http://schemas.openxmlformats.org/officeDocument/2006/relationships/slideLayout" Target="../slideLayouts/slideLayout2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9.xml"/><Relationship Id="rId1" Type="http://schemas.openxmlformats.org/officeDocument/2006/relationships/slideLayout" Target="../slideLayouts/slideLayout22.xml"/><Relationship Id="rId4" Type="http://schemas.openxmlformats.org/officeDocument/2006/relationships/hyperlink" Target="https://wetheeconomy.com/films/an-animated-film-on-the-debt-and-the-defici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71.xml"/><Relationship Id="rId1" Type="http://schemas.openxmlformats.org/officeDocument/2006/relationships/slideLayout" Target="../slideLayouts/slideLayout33.xml"/></Relationships>
</file>

<file path=ppt/slides/_rels/slide7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2.xml"/><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73.xml"/><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74.xml"/><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hyperlink" Target="http://www.youtube.com/watch?v=_95I_1rZiIs" TargetMode="External"/><Relationship Id="rId2" Type="http://schemas.openxmlformats.org/officeDocument/2006/relationships/notesSlide" Target="../notesSlides/notesSlide78.xml"/><Relationship Id="rId1" Type="http://schemas.openxmlformats.org/officeDocument/2006/relationships/slideLayout" Target="../slideLayouts/slideLayout11.xml"/><Relationship Id="rId4" Type="http://schemas.openxmlformats.org/officeDocument/2006/relationships/image" Target="../media/image58.jpg"/></Relationships>
</file>

<file path=ppt/slides/_rels/slide79.xml.rels><?xml version="1.0" encoding="UTF-8" standalone="yes"?>
<Relationships xmlns="http://schemas.openxmlformats.org/package/2006/relationships"><Relationship Id="rId8" Type="http://schemas.openxmlformats.org/officeDocument/2006/relationships/image" Target="../media/image61.jpg"/><Relationship Id="rId13" Type="http://schemas.openxmlformats.org/officeDocument/2006/relationships/hyperlink" Target="http://www.youtube.com/watch?v=8dH0vb3ZrjI" TargetMode="External"/><Relationship Id="rId3" Type="http://schemas.openxmlformats.org/officeDocument/2006/relationships/hyperlink" Target="http://www.youtube.com/watch?v=QQHjAhL23Q8" TargetMode="External"/><Relationship Id="rId7" Type="http://schemas.openxmlformats.org/officeDocument/2006/relationships/hyperlink" Target="http://www.youtube.com/watch?v=7vqOe7lneuA" TargetMode="External"/><Relationship Id="rId12" Type="http://schemas.openxmlformats.org/officeDocument/2006/relationships/image" Target="../media/image63.jpg"/><Relationship Id="rId2" Type="http://schemas.openxmlformats.org/officeDocument/2006/relationships/notesSlide" Target="../notesSlides/notesSlide79.xml"/><Relationship Id="rId1" Type="http://schemas.openxmlformats.org/officeDocument/2006/relationships/slideLayout" Target="../slideLayouts/slideLayout11.xml"/><Relationship Id="rId6" Type="http://schemas.openxmlformats.org/officeDocument/2006/relationships/image" Target="../media/image60.jpg"/><Relationship Id="rId11" Type="http://schemas.openxmlformats.org/officeDocument/2006/relationships/hyperlink" Target="http://www.youtube.com/watch?v=DH3_Vmo04vs" TargetMode="External"/><Relationship Id="rId5" Type="http://schemas.openxmlformats.org/officeDocument/2006/relationships/hyperlink" Target="http://www.youtube.com/watch?v=InEDNRv9PN4" TargetMode="External"/><Relationship Id="rId10" Type="http://schemas.openxmlformats.org/officeDocument/2006/relationships/image" Target="../media/image62.jpg"/><Relationship Id="rId4" Type="http://schemas.openxmlformats.org/officeDocument/2006/relationships/image" Target="../media/image59.jpg"/><Relationship Id="rId9" Type="http://schemas.openxmlformats.org/officeDocument/2006/relationships/hyperlink" Target="http://www.youtube.com/watch?v=IRvJgZGeou4" TargetMode="External"/><Relationship Id="rId14" Type="http://schemas.openxmlformats.org/officeDocument/2006/relationships/image" Target="../media/image64.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hyperlink" Target="http://www.youtube.com/watch?v=MkgcD2UkNdY" TargetMode="External"/><Relationship Id="rId2" Type="http://schemas.openxmlformats.org/officeDocument/2006/relationships/notesSlide" Target="../notesSlides/notesSlide82.xml"/><Relationship Id="rId1" Type="http://schemas.openxmlformats.org/officeDocument/2006/relationships/slideLayout" Target="../slideLayouts/slideLayout9.xml"/><Relationship Id="rId5" Type="http://schemas.openxmlformats.org/officeDocument/2006/relationships/hyperlink" Target="https://www.youtube.com/channel/UCpLZa1FYLgRgb9b3PaXj_sQ" TargetMode="External"/><Relationship Id="rId4" Type="http://schemas.openxmlformats.org/officeDocument/2006/relationships/image" Target="../media/image65.jpg"/></Relationships>
</file>

<file path=ppt/slides/_rels/slide83.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hyperlink" Target="http://www.annenbergclassroom.org/page/search-and-seizure-mapp-v-ohio" TargetMode="External"/><Relationship Id="rId7" Type="http://schemas.openxmlformats.org/officeDocument/2006/relationships/hyperlink" Target="http://www.annenbergclassroom.org/page/korematsu-civil-liberties" TargetMode="External"/><Relationship Id="rId2" Type="http://schemas.openxmlformats.org/officeDocument/2006/relationships/notesSlide" Target="../notesSlides/notesSlide83.xml"/><Relationship Id="rId1" Type="http://schemas.openxmlformats.org/officeDocument/2006/relationships/slideLayout" Target="../slideLayouts/slideLayout9.xml"/><Relationship Id="rId6" Type="http://schemas.openxmlformats.org/officeDocument/2006/relationships/image" Target="../media/image67.png"/><Relationship Id="rId5" Type="http://schemas.openxmlformats.org/officeDocument/2006/relationships/hyperlink" Target="http://www.annenbergclassroom.org/page/the-right-to-remain-silent-miranda-v-arizona" TargetMode="External"/><Relationship Id="rId10" Type="http://schemas.openxmlformats.org/officeDocument/2006/relationships/image" Target="../media/image69.png"/><Relationship Id="rId4" Type="http://schemas.openxmlformats.org/officeDocument/2006/relationships/image" Target="../media/image66.png"/><Relationship Id="rId9" Type="http://schemas.openxmlformats.org/officeDocument/2006/relationships/hyperlink" Target="http://www.annenbergclassroom.org/page/a-conversation-on-the-constitution-freedom-of-speech"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84.xml"/><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3" Type="http://schemas.openxmlformats.org/officeDocument/2006/relationships/hyperlink" Target="http://www.youtube.com/watch?v=B7gkpyYI-sw" TargetMode="External"/><Relationship Id="rId2" Type="http://schemas.openxmlformats.org/officeDocument/2006/relationships/notesSlide" Target="../notesSlides/notesSlide85.xml"/><Relationship Id="rId1" Type="http://schemas.openxmlformats.org/officeDocument/2006/relationships/slideLayout" Target="../slideLayouts/slideLayout11.xml"/><Relationship Id="rId4" Type="http://schemas.openxmlformats.org/officeDocument/2006/relationships/image" Target="../media/image71.jp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000FF"/>
                </a:solidFill>
              </a:rPr>
              <a:t>AP US Government</a:t>
            </a:r>
            <a:endParaRPr>
              <a:solidFill>
                <a:srgbClr val="0000FF"/>
              </a:solidFill>
            </a:endParaRPr>
          </a:p>
        </p:txBody>
      </p:sp>
      <p:sp>
        <p:nvSpPr>
          <p:cNvPr id="161" name="Google Shape;161;p3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FF"/>
                </a:solidFill>
              </a:rPr>
              <a:t>Exam Review Materials</a:t>
            </a:r>
            <a:endParaRPr>
              <a:solidFill>
                <a:srgbClr val="0000FF"/>
              </a:solidFill>
            </a:endParaRPr>
          </a:p>
          <a:p>
            <a:pPr marL="0" lvl="0" indent="0" algn="ct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46"/>
          <p:cNvSpPr txBox="1">
            <a:spLocks noGrp="1"/>
          </p:cNvSpPr>
          <p:nvPr>
            <p:ph type="body" idx="1"/>
          </p:nvPr>
        </p:nvSpPr>
        <p:spPr>
          <a:xfrm>
            <a:off x="311700" y="161875"/>
            <a:ext cx="3999900" cy="4885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Latin Phrases</a:t>
            </a:r>
            <a:endParaRPr sz="1800" b="1">
              <a:solidFill>
                <a:srgbClr val="0000FF"/>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Amicus Curiae Brief</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Writ of Certiorari</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Writ of Habeas Corpus</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Stare Decisis</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In Forma Pauperis</a:t>
            </a: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Amendments</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10th Amendment</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14th Amendment</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15th Amendment</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16th Amendment</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17th Amendment</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19th Amendment</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22th Amendment</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25th Amendment</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26th Amendment</a:t>
            </a:r>
            <a:endParaRPr sz="1100">
              <a:solidFill>
                <a:schemeClr val="dk1"/>
              </a:solidFill>
            </a:endParaRPr>
          </a:p>
          <a:p>
            <a:pPr marL="0" lvl="0" indent="0" algn="l" rtl="0">
              <a:spcBef>
                <a:spcPts val="0"/>
              </a:spcBef>
              <a:spcAft>
                <a:spcPts val="1600"/>
              </a:spcAft>
              <a:buNone/>
            </a:pPr>
            <a:endParaRPr/>
          </a:p>
        </p:txBody>
      </p:sp>
      <p:sp>
        <p:nvSpPr>
          <p:cNvPr id="219" name="Google Shape;219;p46"/>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Precedent Setting USSC Cases</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Marbury v. Madison</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Dred Scott v. Sandford</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McCulloch v. Maryland</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Plessy v. Ferguson</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Brown v. Board of Education</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Gitlow v. New York</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Mapp v. Ohio</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Gideon v. Wainwright</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Miranda v. Arizona</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Roe v. Wade</a:t>
            </a:r>
            <a:endParaRPr sz="1800">
              <a:solidFill>
                <a:schemeClr val="dk1"/>
              </a:solidFill>
            </a:endParaRPr>
          </a:p>
          <a:p>
            <a:pPr marL="0" lvl="0" indent="0" algn="l" rtl="0">
              <a:lnSpc>
                <a:spcPct val="100000"/>
              </a:lnSpc>
              <a:spcBef>
                <a:spcPts val="0"/>
              </a:spcBef>
              <a:spcAft>
                <a:spcPts val="0"/>
              </a:spcAft>
              <a:buNone/>
            </a:pPr>
            <a:endParaRPr sz="1200" b="1">
              <a:solidFill>
                <a:srgbClr val="0000FF"/>
              </a:solidFill>
            </a:endParaRPr>
          </a:p>
          <a:p>
            <a:pPr marL="0" lvl="0" indent="0" algn="l" rtl="0">
              <a:lnSpc>
                <a:spcPct val="100000"/>
              </a:lnSpc>
              <a:spcBef>
                <a:spcPts val="0"/>
              </a:spcBef>
              <a:spcAft>
                <a:spcPts val="0"/>
              </a:spcAft>
              <a:buNone/>
            </a:pPr>
            <a:r>
              <a:rPr lang="en" sz="1800" b="1">
                <a:solidFill>
                  <a:srgbClr val="0000FF"/>
                </a:solidFill>
              </a:rPr>
              <a:t>Committees</a:t>
            </a:r>
            <a:endParaRPr sz="1800" b="1">
              <a:solidFill>
                <a:srgbClr val="0000FF"/>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Standing Committee</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Select Committee</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Joint Committee</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Conference Committee</a:t>
            </a:r>
            <a:endParaRPr sz="1800">
              <a:solidFill>
                <a:schemeClr val="dk1"/>
              </a:solidFill>
            </a:endParaRPr>
          </a:p>
          <a:p>
            <a:pPr marL="0" lvl="0" indent="0" algn="l" rtl="0">
              <a:lnSpc>
                <a:spcPct val="100000"/>
              </a:lnSpc>
              <a:spcBef>
                <a:spcPts val="0"/>
              </a:spcBef>
              <a:spcAft>
                <a:spcPts val="0"/>
              </a:spcAft>
              <a:buNone/>
            </a:pPr>
            <a:endParaRPr sz="1800">
              <a:solidFill>
                <a:schemeClr val="dk1"/>
              </a:solidFill>
            </a:endParaRPr>
          </a:p>
          <a:p>
            <a:pPr marL="0" lvl="0" indent="0" algn="l" rtl="0">
              <a:spcBef>
                <a:spcPts val="0"/>
              </a:spcBef>
              <a:spcAft>
                <a:spcPts val="1600"/>
              </a:spcAft>
              <a:buNone/>
            </a:pPr>
            <a:endParaRPr/>
          </a:p>
        </p:txBody>
      </p:sp>
      <p:cxnSp>
        <p:nvCxnSpPr>
          <p:cNvPr id="220" name="Google Shape;220;p46"/>
          <p:cNvCxnSpPr/>
          <p:nvPr/>
        </p:nvCxnSpPr>
        <p:spPr>
          <a:xfrm flipH="1">
            <a:off x="3270600" y="2660950"/>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21" name="Google Shape;221;p46"/>
          <p:cNvCxnSpPr/>
          <p:nvPr/>
        </p:nvCxnSpPr>
        <p:spPr>
          <a:xfrm flipH="1">
            <a:off x="3270600" y="2889550"/>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22" name="Google Shape;222;p46"/>
          <p:cNvCxnSpPr/>
          <p:nvPr/>
        </p:nvCxnSpPr>
        <p:spPr>
          <a:xfrm flipH="1">
            <a:off x="3270600" y="4565950"/>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23" name="Google Shape;223;p46"/>
          <p:cNvCxnSpPr/>
          <p:nvPr/>
        </p:nvCxnSpPr>
        <p:spPr>
          <a:xfrm flipH="1">
            <a:off x="3205275" y="642236"/>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24" name="Google Shape;224;p46"/>
          <p:cNvCxnSpPr/>
          <p:nvPr/>
        </p:nvCxnSpPr>
        <p:spPr>
          <a:xfrm flipH="1">
            <a:off x="8446150" y="4766750"/>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25" name="Google Shape;225;p46"/>
          <p:cNvCxnSpPr/>
          <p:nvPr/>
        </p:nvCxnSpPr>
        <p:spPr>
          <a:xfrm flipH="1">
            <a:off x="8446150" y="3852350"/>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26" name="Google Shape;226;p46"/>
          <p:cNvCxnSpPr/>
          <p:nvPr/>
        </p:nvCxnSpPr>
        <p:spPr>
          <a:xfrm flipH="1">
            <a:off x="8446150" y="3242750"/>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27" name="Google Shape;227;p46"/>
          <p:cNvCxnSpPr/>
          <p:nvPr/>
        </p:nvCxnSpPr>
        <p:spPr>
          <a:xfrm flipH="1">
            <a:off x="8446150" y="2633150"/>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28" name="Google Shape;228;p46"/>
          <p:cNvCxnSpPr/>
          <p:nvPr/>
        </p:nvCxnSpPr>
        <p:spPr>
          <a:xfrm flipH="1">
            <a:off x="8446150" y="2099750"/>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29" name="Google Shape;229;p46"/>
          <p:cNvCxnSpPr/>
          <p:nvPr/>
        </p:nvCxnSpPr>
        <p:spPr>
          <a:xfrm flipH="1">
            <a:off x="8446150" y="1794950"/>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30" name="Google Shape;230;p46"/>
          <p:cNvCxnSpPr/>
          <p:nvPr/>
        </p:nvCxnSpPr>
        <p:spPr>
          <a:xfrm flipH="1">
            <a:off x="8446150" y="1261550"/>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31" name="Google Shape;231;p46"/>
          <p:cNvCxnSpPr/>
          <p:nvPr/>
        </p:nvCxnSpPr>
        <p:spPr>
          <a:xfrm flipH="1">
            <a:off x="3205275" y="947036"/>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32" name="Google Shape;232;p46"/>
          <p:cNvCxnSpPr/>
          <p:nvPr/>
        </p:nvCxnSpPr>
        <p:spPr>
          <a:xfrm flipH="1">
            <a:off x="3205275" y="1480436"/>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33" name="Google Shape;233;p46"/>
          <p:cNvCxnSpPr/>
          <p:nvPr/>
        </p:nvCxnSpPr>
        <p:spPr>
          <a:xfrm flipH="1">
            <a:off x="8446150" y="651950"/>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34" name="Google Shape;234;p46"/>
          <p:cNvCxnSpPr/>
          <p:nvPr/>
        </p:nvCxnSpPr>
        <p:spPr>
          <a:xfrm flipH="1">
            <a:off x="8446150" y="2404550"/>
            <a:ext cx="501900" cy="1200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7"/>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solidFill>
                  <a:srgbClr val="0000FF"/>
                </a:solidFill>
              </a:rPr>
              <a:t>Famous Congressional Acts</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War Powers Act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Motor Voter Act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Pendleton Act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Civil Rights Act of 1965</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Voting Rights Act 1965</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Patriot Act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Social Security Act of 1936</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Clean Air Act 1970</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Clean Air Act of 1990</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Congressional Budget and Impoundment Act of 1974</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Gramm Rudman Act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Endangered Species Act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Freedom of Information Act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Whistleblower Protection Act</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p:txBody>
      </p:sp>
      <p:sp>
        <p:nvSpPr>
          <p:cNvPr id="240" name="Google Shape;240;p47"/>
          <p:cNvSpPr txBox="1">
            <a:spLocks noGrp="1"/>
          </p:cNvSpPr>
          <p:nvPr>
            <p:ph type="body" idx="2"/>
          </p:nvPr>
        </p:nvSpPr>
        <p:spPr>
          <a:xfrm>
            <a:off x="5144100" y="177750"/>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800" b="1">
                <a:solidFill>
                  <a:srgbClr val="0000FF"/>
                </a:solidFill>
              </a:rPr>
              <a:t>Institutions</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Linkage Institutions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Federal Institutions of Government</a:t>
            </a:r>
            <a:endParaRPr sz="1800">
              <a:solidFill>
                <a:schemeClr val="dk1"/>
              </a:solidFill>
            </a:endParaRPr>
          </a:p>
          <a:p>
            <a:pPr marL="0" marR="0" lvl="0" indent="0" algn="l" rtl="0">
              <a:lnSpc>
                <a:spcPct val="100000"/>
              </a:lnSpc>
              <a:spcBef>
                <a:spcPts val="0"/>
              </a:spcBef>
              <a:spcAft>
                <a:spcPts val="0"/>
              </a:spcAft>
              <a:buNone/>
            </a:pPr>
            <a:endParaRPr sz="1800" b="1">
              <a:solidFill>
                <a:srgbClr val="0000FF"/>
              </a:solidFill>
            </a:endParaRPr>
          </a:p>
          <a:p>
            <a:pPr marL="0" marR="0" lvl="0" indent="0" algn="l" rtl="0">
              <a:lnSpc>
                <a:spcPct val="100000"/>
              </a:lnSpc>
              <a:spcBef>
                <a:spcPts val="0"/>
              </a:spcBef>
              <a:spcAft>
                <a:spcPts val="0"/>
              </a:spcAft>
              <a:buNone/>
            </a:pPr>
            <a:r>
              <a:rPr lang="en" sz="1800" b="1">
                <a:solidFill>
                  <a:srgbClr val="0000FF"/>
                </a:solidFill>
              </a:rPr>
              <a:t>Linkage Institutions</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Political Parties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Interest Groups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Campaigns and Elections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Media</a:t>
            </a:r>
            <a:endParaRPr sz="1800">
              <a:solidFill>
                <a:schemeClr val="dk1"/>
              </a:solidFill>
            </a:endParaRPr>
          </a:p>
          <a:p>
            <a:pPr marL="0" marR="0" lvl="0" indent="0" algn="l" rtl="0">
              <a:lnSpc>
                <a:spcPct val="100000"/>
              </a:lnSpc>
              <a:spcBef>
                <a:spcPts val="0"/>
              </a:spcBef>
              <a:spcAft>
                <a:spcPts val="0"/>
              </a:spcAft>
              <a:buNone/>
            </a:pPr>
            <a:endParaRPr sz="1800" b="1">
              <a:solidFill>
                <a:srgbClr val="0000FF"/>
              </a:solidFill>
            </a:endParaRPr>
          </a:p>
          <a:p>
            <a:pPr marL="0" marR="0" lvl="0" indent="0" algn="l" rtl="0">
              <a:lnSpc>
                <a:spcPct val="100000"/>
              </a:lnSpc>
              <a:spcBef>
                <a:spcPts val="0"/>
              </a:spcBef>
              <a:spcAft>
                <a:spcPts val="0"/>
              </a:spcAft>
              <a:buClr>
                <a:srgbClr val="000000"/>
              </a:buClr>
              <a:buSzPts val="1100"/>
              <a:buFont typeface="Arial"/>
              <a:buNone/>
            </a:pPr>
            <a:r>
              <a:rPr lang="en" sz="1800" b="1">
                <a:solidFill>
                  <a:srgbClr val="0000FF"/>
                </a:solidFill>
              </a:rPr>
              <a:t>Federal Institutions of Government</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Congress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Presidency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Judiciary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Bureaucracy</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p:txBody>
      </p:sp>
      <p:cxnSp>
        <p:nvCxnSpPr>
          <p:cNvPr id="241" name="Google Shape;241;p47"/>
          <p:cNvCxnSpPr/>
          <p:nvPr/>
        </p:nvCxnSpPr>
        <p:spPr>
          <a:xfrm flipH="1">
            <a:off x="3814875" y="642236"/>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42" name="Google Shape;242;p47"/>
          <p:cNvCxnSpPr/>
          <p:nvPr/>
        </p:nvCxnSpPr>
        <p:spPr>
          <a:xfrm flipH="1">
            <a:off x="3814875" y="947036"/>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43" name="Google Shape;243;p47"/>
          <p:cNvCxnSpPr/>
          <p:nvPr/>
        </p:nvCxnSpPr>
        <p:spPr>
          <a:xfrm flipH="1">
            <a:off x="3814875" y="1175636"/>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44" name="Google Shape;244;p47"/>
          <p:cNvCxnSpPr/>
          <p:nvPr/>
        </p:nvCxnSpPr>
        <p:spPr>
          <a:xfrm flipH="1">
            <a:off x="3814875" y="1404236"/>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45" name="Google Shape;245;p47"/>
          <p:cNvCxnSpPr/>
          <p:nvPr/>
        </p:nvCxnSpPr>
        <p:spPr>
          <a:xfrm flipH="1">
            <a:off x="3814875" y="3156836"/>
            <a:ext cx="501900" cy="1200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48"/>
          <p:cNvPicPr preferRelativeResize="0"/>
          <p:nvPr/>
        </p:nvPicPr>
        <p:blipFill>
          <a:blip r:embed="rId3">
            <a:alphaModFix/>
          </a:blip>
          <a:stretch>
            <a:fillRect/>
          </a:stretch>
        </p:blipFill>
        <p:spPr>
          <a:xfrm>
            <a:off x="1146575" y="2"/>
            <a:ext cx="6850841" cy="5143500"/>
          </a:xfrm>
          <a:prstGeom prst="rect">
            <a:avLst/>
          </a:prstGeom>
          <a:noFill/>
          <a:ln>
            <a:noFill/>
          </a:ln>
        </p:spPr>
      </p:pic>
      <p:sp>
        <p:nvSpPr>
          <p:cNvPr id="251" name="Google Shape;251;p48"/>
          <p:cNvSpPr txBox="1"/>
          <p:nvPr/>
        </p:nvSpPr>
        <p:spPr>
          <a:xfrm>
            <a:off x="0" y="1104250"/>
            <a:ext cx="1911600" cy="53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400" b="1"/>
              <a:t>Federalism</a:t>
            </a:r>
            <a:endParaRPr sz="2400"/>
          </a:p>
        </p:txBody>
      </p:sp>
      <p:cxnSp>
        <p:nvCxnSpPr>
          <p:cNvPr id="252" name="Google Shape;252;p48"/>
          <p:cNvCxnSpPr/>
          <p:nvPr/>
        </p:nvCxnSpPr>
        <p:spPr>
          <a:xfrm>
            <a:off x="1192050" y="2616225"/>
            <a:ext cx="495300" cy="0"/>
          </a:xfrm>
          <a:prstGeom prst="straightConnector1">
            <a:avLst/>
          </a:prstGeom>
          <a:noFill/>
          <a:ln w="28575" cap="flat" cmpd="sng">
            <a:solidFill>
              <a:srgbClr val="0000FF"/>
            </a:solidFill>
            <a:prstDash val="solid"/>
            <a:round/>
            <a:headEnd type="none" w="med" len="med"/>
            <a:tailEnd type="triangle" w="med" len="med"/>
          </a:ln>
        </p:spPr>
      </p:cxnSp>
      <p:cxnSp>
        <p:nvCxnSpPr>
          <p:cNvPr id="253" name="Google Shape;253;p48"/>
          <p:cNvCxnSpPr/>
          <p:nvPr/>
        </p:nvCxnSpPr>
        <p:spPr>
          <a:xfrm>
            <a:off x="1192050" y="3121827"/>
            <a:ext cx="495300" cy="0"/>
          </a:xfrm>
          <a:prstGeom prst="straightConnector1">
            <a:avLst/>
          </a:prstGeom>
          <a:noFill/>
          <a:ln w="28575" cap="flat" cmpd="sng">
            <a:solidFill>
              <a:srgbClr val="0000FF"/>
            </a:solidFill>
            <a:prstDash val="solid"/>
            <a:round/>
            <a:headEnd type="none" w="med" len="med"/>
            <a:tailEnd type="triangle" w="med" len="med"/>
          </a:ln>
        </p:spPr>
      </p:cxnSp>
      <p:cxnSp>
        <p:nvCxnSpPr>
          <p:cNvPr id="254" name="Google Shape;254;p48"/>
          <p:cNvCxnSpPr/>
          <p:nvPr/>
        </p:nvCxnSpPr>
        <p:spPr>
          <a:xfrm>
            <a:off x="1192050" y="3616391"/>
            <a:ext cx="495300" cy="0"/>
          </a:xfrm>
          <a:prstGeom prst="straightConnector1">
            <a:avLst/>
          </a:prstGeom>
          <a:noFill/>
          <a:ln w="28575" cap="flat" cmpd="sng">
            <a:solidFill>
              <a:srgbClr val="0000FF"/>
            </a:solidFill>
            <a:prstDash val="solid"/>
            <a:round/>
            <a:headEnd type="none" w="med" len="med"/>
            <a:tailEnd type="triangle" w="med" len="med"/>
          </a:ln>
        </p:spPr>
      </p:cxnSp>
      <p:cxnSp>
        <p:nvCxnSpPr>
          <p:cNvPr id="255" name="Google Shape;255;p48"/>
          <p:cNvCxnSpPr/>
          <p:nvPr/>
        </p:nvCxnSpPr>
        <p:spPr>
          <a:xfrm>
            <a:off x="1192050" y="4420006"/>
            <a:ext cx="495300" cy="0"/>
          </a:xfrm>
          <a:prstGeom prst="straightConnector1">
            <a:avLst/>
          </a:prstGeom>
          <a:noFill/>
          <a:ln w="28575" cap="flat" cmpd="sng">
            <a:solidFill>
              <a:srgbClr val="0000FF"/>
            </a:solidFill>
            <a:prstDash val="solid"/>
            <a:round/>
            <a:headEnd type="none" w="med" len="med"/>
            <a:tailEnd type="triangle" w="med" len="med"/>
          </a:ln>
        </p:spPr>
      </p:cxnSp>
      <p:sp>
        <p:nvSpPr>
          <p:cNvPr id="256" name="Google Shape;256;p48"/>
          <p:cNvSpPr txBox="1"/>
          <p:nvPr/>
        </p:nvSpPr>
        <p:spPr>
          <a:xfrm>
            <a:off x="2008825" y="4636838"/>
            <a:ext cx="1722000" cy="39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Serve as Commander in Chief</a:t>
            </a:r>
            <a:endParaRPr sz="1200"/>
          </a:p>
        </p:txBody>
      </p:sp>
      <p:cxnSp>
        <p:nvCxnSpPr>
          <p:cNvPr id="257" name="Google Shape;257;p48"/>
          <p:cNvCxnSpPr/>
          <p:nvPr/>
        </p:nvCxnSpPr>
        <p:spPr>
          <a:xfrm>
            <a:off x="1192050" y="4833056"/>
            <a:ext cx="495300" cy="0"/>
          </a:xfrm>
          <a:prstGeom prst="straightConnector1">
            <a:avLst/>
          </a:prstGeom>
          <a:noFill/>
          <a:ln w="28575" cap="flat" cmpd="sng">
            <a:solidFill>
              <a:srgbClr val="0000FF"/>
            </a:solidFill>
            <a:prstDash val="solid"/>
            <a:round/>
            <a:headEnd type="none" w="med" len="med"/>
            <a:tailEnd type="triangle" w="med" len="med"/>
          </a:ln>
        </p:spPr>
      </p:cxnSp>
      <p:cxnSp>
        <p:nvCxnSpPr>
          <p:cNvPr id="258" name="Google Shape;258;p48"/>
          <p:cNvCxnSpPr/>
          <p:nvPr/>
        </p:nvCxnSpPr>
        <p:spPr>
          <a:xfrm rot="10800000">
            <a:off x="7403675" y="2447925"/>
            <a:ext cx="499200" cy="2400"/>
          </a:xfrm>
          <a:prstGeom prst="straightConnector1">
            <a:avLst/>
          </a:prstGeom>
          <a:noFill/>
          <a:ln w="28575" cap="flat" cmpd="sng">
            <a:solidFill>
              <a:srgbClr val="0000FF"/>
            </a:solidFill>
            <a:prstDash val="solid"/>
            <a:round/>
            <a:headEnd type="none" w="med" len="med"/>
            <a:tailEnd type="triangle" w="med" len="med"/>
          </a:ln>
        </p:spPr>
      </p:cxnSp>
      <p:cxnSp>
        <p:nvCxnSpPr>
          <p:cNvPr id="259" name="Google Shape;259;p48"/>
          <p:cNvCxnSpPr/>
          <p:nvPr/>
        </p:nvCxnSpPr>
        <p:spPr>
          <a:xfrm rot="10800000">
            <a:off x="4942225" y="3807500"/>
            <a:ext cx="355800" cy="176400"/>
          </a:xfrm>
          <a:prstGeom prst="straightConnector1">
            <a:avLst/>
          </a:prstGeom>
          <a:noFill/>
          <a:ln w="28575" cap="flat" cmpd="sng">
            <a:solidFill>
              <a:srgbClr val="0000FF"/>
            </a:solidFill>
            <a:prstDash val="solid"/>
            <a:round/>
            <a:headEnd type="none" w="med" len="med"/>
            <a:tailEnd type="triangle" w="med" len="med"/>
          </a:ln>
        </p:spPr>
      </p:cxnSp>
      <p:cxnSp>
        <p:nvCxnSpPr>
          <p:cNvPr id="260" name="Google Shape;260;p48"/>
          <p:cNvCxnSpPr/>
          <p:nvPr/>
        </p:nvCxnSpPr>
        <p:spPr>
          <a:xfrm rot="10800000">
            <a:off x="7403675" y="4324718"/>
            <a:ext cx="499200" cy="2400"/>
          </a:xfrm>
          <a:prstGeom prst="straightConnector1">
            <a:avLst/>
          </a:prstGeom>
          <a:noFill/>
          <a:ln w="28575" cap="flat" cmpd="sng">
            <a:solidFill>
              <a:srgbClr val="0000FF"/>
            </a:solidFill>
            <a:prstDash val="solid"/>
            <a:round/>
            <a:headEnd type="none" w="med" len="med"/>
            <a:tailEnd type="triangle" w="med" len="med"/>
          </a:ln>
        </p:spPr>
      </p:cxnSp>
      <p:cxnSp>
        <p:nvCxnSpPr>
          <p:cNvPr id="261" name="Google Shape;261;p48"/>
          <p:cNvCxnSpPr/>
          <p:nvPr/>
        </p:nvCxnSpPr>
        <p:spPr>
          <a:xfrm rot="10800000">
            <a:off x="4929025" y="2516575"/>
            <a:ext cx="369000" cy="209700"/>
          </a:xfrm>
          <a:prstGeom prst="straightConnector1">
            <a:avLst/>
          </a:prstGeom>
          <a:noFill/>
          <a:ln w="28575" cap="flat" cmpd="sng">
            <a:solidFill>
              <a:srgbClr val="0000FF"/>
            </a:solidFill>
            <a:prstDash val="solid"/>
            <a:round/>
            <a:headEnd type="none" w="med" len="med"/>
            <a:tailEnd type="triangle" w="med" len="med"/>
          </a:ln>
        </p:spPr>
      </p:cxnSp>
      <p:sp>
        <p:nvSpPr>
          <p:cNvPr id="262" name="Google Shape;262;p48"/>
          <p:cNvSpPr txBox="1"/>
          <p:nvPr/>
        </p:nvSpPr>
        <p:spPr>
          <a:xfrm>
            <a:off x="4105962" y="4154300"/>
            <a:ext cx="1368600" cy="39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Eminent domain</a:t>
            </a:r>
            <a:endParaRPr sz="1200"/>
          </a:p>
        </p:txBody>
      </p:sp>
      <p:cxnSp>
        <p:nvCxnSpPr>
          <p:cNvPr id="263" name="Google Shape;263;p48"/>
          <p:cNvCxnSpPr/>
          <p:nvPr/>
        </p:nvCxnSpPr>
        <p:spPr>
          <a:xfrm rot="10800000">
            <a:off x="4942225" y="4493300"/>
            <a:ext cx="355800" cy="176400"/>
          </a:xfrm>
          <a:prstGeom prst="straightConnector1">
            <a:avLst/>
          </a:prstGeom>
          <a:noFill/>
          <a:ln w="28575" cap="flat" cmpd="sng">
            <a:solidFill>
              <a:srgbClr val="0000FF"/>
            </a:solidFill>
            <a:prstDash val="solid"/>
            <a:round/>
            <a:headEnd type="none" w="med" len="med"/>
            <a:tailEnd type="triangle" w="med" len="med"/>
          </a:ln>
        </p:spPr>
      </p:cxnSp>
      <p:sp>
        <p:nvSpPr>
          <p:cNvPr id="264" name="Google Shape;264;p48"/>
          <p:cNvSpPr txBox="1"/>
          <p:nvPr/>
        </p:nvSpPr>
        <p:spPr>
          <a:xfrm>
            <a:off x="1298974" y="2670425"/>
            <a:ext cx="923400" cy="39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commerce</a:t>
            </a:r>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cxnSp>
        <p:nvCxnSpPr>
          <p:cNvPr id="269" name="Google Shape;269;p49"/>
          <p:cNvCxnSpPr/>
          <p:nvPr/>
        </p:nvCxnSpPr>
        <p:spPr>
          <a:xfrm>
            <a:off x="1192050" y="787425"/>
            <a:ext cx="495300" cy="0"/>
          </a:xfrm>
          <a:prstGeom prst="straightConnector1">
            <a:avLst/>
          </a:prstGeom>
          <a:noFill/>
          <a:ln w="28575" cap="flat" cmpd="sng">
            <a:solidFill>
              <a:srgbClr val="0000FF"/>
            </a:solidFill>
            <a:prstDash val="solid"/>
            <a:round/>
            <a:headEnd type="none" w="med" len="med"/>
            <a:tailEnd type="triangle" w="med" len="med"/>
          </a:ln>
        </p:spPr>
      </p:cxnSp>
      <p:pic>
        <p:nvPicPr>
          <p:cNvPr id="270" name="Google Shape;270;p49"/>
          <p:cNvPicPr preferRelativeResize="0"/>
          <p:nvPr/>
        </p:nvPicPr>
        <p:blipFill rotWithShape="1">
          <a:blip r:embed="rId3">
            <a:alphaModFix/>
          </a:blip>
          <a:srcRect l="8517" t="10160"/>
          <a:stretch/>
        </p:blipFill>
        <p:spPr>
          <a:xfrm>
            <a:off x="1794956" y="-8488"/>
            <a:ext cx="5554081" cy="5008075"/>
          </a:xfrm>
          <a:prstGeom prst="rect">
            <a:avLst/>
          </a:prstGeom>
          <a:noFill/>
          <a:ln>
            <a:noFill/>
          </a:ln>
        </p:spPr>
      </p:pic>
      <p:cxnSp>
        <p:nvCxnSpPr>
          <p:cNvPr id="271" name="Google Shape;271;p49"/>
          <p:cNvCxnSpPr/>
          <p:nvPr/>
        </p:nvCxnSpPr>
        <p:spPr>
          <a:xfrm>
            <a:off x="1192050" y="1092225"/>
            <a:ext cx="495300" cy="0"/>
          </a:xfrm>
          <a:prstGeom prst="straightConnector1">
            <a:avLst/>
          </a:prstGeom>
          <a:noFill/>
          <a:ln w="28575" cap="flat" cmpd="sng">
            <a:solidFill>
              <a:srgbClr val="0000FF"/>
            </a:solidFill>
            <a:prstDash val="solid"/>
            <a:round/>
            <a:headEnd type="none" w="med" len="med"/>
            <a:tailEnd type="triangle" w="med" len="med"/>
          </a:ln>
        </p:spPr>
      </p:cxnSp>
      <p:cxnSp>
        <p:nvCxnSpPr>
          <p:cNvPr id="272" name="Google Shape;272;p49"/>
          <p:cNvCxnSpPr/>
          <p:nvPr/>
        </p:nvCxnSpPr>
        <p:spPr>
          <a:xfrm>
            <a:off x="1192050" y="1320825"/>
            <a:ext cx="495300" cy="0"/>
          </a:xfrm>
          <a:prstGeom prst="straightConnector1">
            <a:avLst/>
          </a:prstGeom>
          <a:noFill/>
          <a:ln w="28575" cap="flat" cmpd="sng">
            <a:solidFill>
              <a:srgbClr val="0000FF"/>
            </a:solidFill>
            <a:prstDash val="solid"/>
            <a:round/>
            <a:headEnd type="none" w="med" len="med"/>
            <a:tailEnd type="triangle" w="med" len="med"/>
          </a:ln>
        </p:spPr>
      </p:cxnSp>
      <p:cxnSp>
        <p:nvCxnSpPr>
          <p:cNvPr id="273" name="Google Shape;273;p49"/>
          <p:cNvCxnSpPr/>
          <p:nvPr/>
        </p:nvCxnSpPr>
        <p:spPr>
          <a:xfrm>
            <a:off x="1192050" y="3454425"/>
            <a:ext cx="495300" cy="0"/>
          </a:xfrm>
          <a:prstGeom prst="straightConnector1">
            <a:avLst/>
          </a:prstGeom>
          <a:noFill/>
          <a:ln w="28575" cap="flat" cmpd="sng">
            <a:solidFill>
              <a:srgbClr val="0000FF"/>
            </a:solidFill>
            <a:prstDash val="solid"/>
            <a:round/>
            <a:headEnd type="none" w="med" len="med"/>
            <a:tailEnd type="triangle" w="med" len="med"/>
          </a:ln>
        </p:spPr>
      </p:cxnSp>
      <p:cxnSp>
        <p:nvCxnSpPr>
          <p:cNvPr id="274" name="Google Shape;274;p49"/>
          <p:cNvCxnSpPr/>
          <p:nvPr/>
        </p:nvCxnSpPr>
        <p:spPr>
          <a:xfrm>
            <a:off x="1192050" y="4716712"/>
            <a:ext cx="495300" cy="0"/>
          </a:xfrm>
          <a:prstGeom prst="straightConnector1">
            <a:avLst/>
          </a:prstGeom>
          <a:noFill/>
          <a:ln w="28575" cap="flat" cmpd="sng">
            <a:solidFill>
              <a:srgbClr val="0000FF"/>
            </a:solidFill>
            <a:prstDash val="solid"/>
            <a:round/>
            <a:headEnd type="none" w="med" len="med"/>
            <a:tailEnd type="triangle" w="med" len="med"/>
          </a:ln>
        </p:spPr>
      </p:cxnSp>
      <p:cxnSp>
        <p:nvCxnSpPr>
          <p:cNvPr id="275" name="Google Shape;275;p49"/>
          <p:cNvCxnSpPr/>
          <p:nvPr/>
        </p:nvCxnSpPr>
        <p:spPr>
          <a:xfrm rot="10800000">
            <a:off x="7554300" y="947625"/>
            <a:ext cx="552000" cy="0"/>
          </a:xfrm>
          <a:prstGeom prst="straightConnector1">
            <a:avLst/>
          </a:prstGeom>
          <a:noFill/>
          <a:ln w="28575" cap="flat" cmpd="sng">
            <a:solidFill>
              <a:srgbClr val="0000FF"/>
            </a:solidFill>
            <a:prstDash val="solid"/>
            <a:round/>
            <a:headEnd type="none" w="med" len="med"/>
            <a:tailEnd type="triangle" w="med" len="med"/>
          </a:ln>
        </p:spPr>
      </p:cxnSp>
      <p:cxnSp>
        <p:nvCxnSpPr>
          <p:cNvPr id="276" name="Google Shape;276;p49"/>
          <p:cNvCxnSpPr/>
          <p:nvPr/>
        </p:nvCxnSpPr>
        <p:spPr>
          <a:xfrm rot="10800000">
            <a:off x="7554300" y="1481025"/>
            <a:ext cx="552000" cy="0"/>
          </a:xfrm>
          <a:prstGeom prst="straightConnector1">
            <a:avLst/>
          </a:prstGeom>
          <a:noFill/>
          <a:ln w="28575" cap="flat" cmpd="sng">
            <a:solidFill>
              <a:srgbClr val="0000FF"/>
            </a:solidFill>
            <a:prstDash val="solid"/>
            <a:round/>
            <a:headEnd type="none" w="med" len="med"/>
            <a:tailEnd type="triangle" w="med" len="med"/>
          </a:ln>
        </p:spPr>
      </p:cxnSp>
      <p:cxnSp>
        <p:nvCxnSpPr>
          <p:cNvPr id="277" name="Google Shape;277;p49"/>
          <p:cNvCxnSpPr/>
          <p:nvPr/>
        </p:nvCxnSpPr>
        <p:spPr>
          <a:xfrm rot="10800000">
            <a:off x="7554300" y="1938225"/>
            <a:ext cx="5520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graphicFrame>
        <p:nvGraphicFramePr>
          <p:cNvPr id="282" name="Google Shape;282;p50"/>
          <p:cNvGraphicFramePr/>
          <p:nvPr/>
        </p:nvGraphicFramePr>
        <p:xfrm>
          <a:off x="290550" y="202550"/>
          <a:ext cx="3000000" cy="3000000"/>
        </p:xfrm>
        <a:graphic>
          <a:graphicData uri="http://schemas.openxmlformats.org/drawingml/2006/table">
            <a:tbl>
              <a:tblPr>
                <a:noFill/>
                <a:tableStyleId>{8C186430-4972-4EE3-B373-99CF7A764411}</a:tableStyleId>
              </a:tblPr>
              <a:tblGrid>
                <a:gridCol w="4266250">
                  <a:extLst>
                    <a:ext uri="{9D8B030D-6E8A-4147-A177-3AD203B41FA5}">
                      <a16:colId xmlns:a16="http://schemas.microsoft.com/office/drawing/2014/main" val="20000"/>
                    </a:ext>
                  </a:extLst>
                </a:gridCol>
                <a:gridCol w="426625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b="1">
                          <a:solidFill>
                            <a:srgbClr val="0000FF"/>
                          </a:solidFill>
                        </a:rPr>
                        <a:t>The House</a:t>
                      </a:r>
                      <a:endParaRPr b="1">
                        <a:solidFill>
                          <a:srgbClr val="0000FF"/>
                        </a:solidFill>
                      </a:endParaRPr>
                    </a:p>
                  </a:txBody>
                  <a:tcPr marL="91425" marR="91425" marT="91425" marB="91425"/>
                </a:tc>
                <a:tc>
                  <a:txBody>
                    <a:bodyPr/>
                    <a:lstStyle/>
                    <a:p>
                      <a:pPr marL="0" lvl="0" indent="0" algn="l" rtl="0">
                        <a:spcBef>
                          <a:spcPts val="0"/>
                        </a:spcBef>
                        <a:spcAft>
                          <a:spcPts val="0"/>
                        </a:spcAft>
                        <a:buNone/>
                      </a:pPr>
                      <a:r>
                        <a:rPr lang="en" b="1">
                          <a:solidFill>
                            <a:srgbClr val="0000FF"/>
                          </a:solidFill>
                        </a:rPr>
                        <a:t>The Senate</a:t>
                      </a:r>
                      <a:endParaRPr b="1">
                        <a:solidFill>
                          <a:srgbClr val="0000FF"/>
                        </a:solidFill>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435 members</a:t>
                      </a:r>
                      <a:endParaRPr/>
                    </a:p>
                  </a:txBody>
                  <a:tcPr marL="91425" marR="91425" marT="91425" marB="91425"/>
                </a:tc>
                <a:tc>
                  <a:txBody>
                    <a:bodyPr/>
                    <a:lstStyle/>
                    <a:p>
                      <a:pPr marL="0" lvl="0" indent="0" algn="l" rtl="0">
                        <a:spcBef>
                          <a:spcPts val="0"/>
                        </a:spcBef>
                        <a:spcAft>
                          <a:spcPts val="0"/>
                        </a:spcAft>
                        <a:buNone/>
                      </a:pPr>
                      <a:r>
                        <a:rPr lang="en"/>
                        <a:t>100 members</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Represents area called a district</a:t>
                      </a:r>
                      <a:endParaRPr/>
                    </a:p>
                  </a:txBody>
                  <a:tcPr marL="91425" marR="91425" marT="91425" marB="91425"/>
                </a:tc>
                <a:tc>
                  <a:txBody>
                    <a:bodyPr/>
                    <a:lstStyle/>
                    <a:p>
                      <a:pPr marL="0" lvl="0" indent="0" algn="l" rtl="0">
                        <a:spcBef>
                          <a:spcPts val="0"/>
                        </a:spcBef>
                        <a:spcAft>
                          <a:spcPts val="0"/>
                        </a:spcAft>
                        <a:buNone/>
                      </a:pPr>
                      <a:r>
                        <a:rPr lang="en"/>
                        <a:t>Represents area called a state</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t>Two year term</a:t>
                      </a:r>
                      <a:endParaRPr/>
                    </a:p>
                  </a:txBody>
                  <a:tcPr marL="91425" marR="91425" marT="91425" marB="91425"/>
                </a:tc>
                <a:tc>
                  <a:txBody>
                    <a:bodyPr/>
                    <a:lstStyle/>
                    <a:p>
                      <a:pPr marL="0" lvl="0" indent="0" algn="l" rtl="0">
                        <a:spcBef>
                          <a:spcPts val="0"/>
                        </a:spcBef>
                        <a:spcAft>
                          <a:spcPts val="0"/>
                        </a:spcAft>
                        <a:buNone/>
                      </a:pPr>
                      <a:r>
                        <a:rPr lang="en"/>
                        <a:t>Six year term</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t>Lower House</a:t>
                      </a:r>
                      <a:endParaRPr/>
                    </a:p>
                  </a:txBody>
                  <a:tcPr marL="91425" marR="91425" marT="91425" marB="91425"/>
                </a:tc>
                <a:tc>
                  <a:txBody>
                    <a:bodyPr/>
                    <a:lstStyle/>
                    <a:p>
                      <a:pPr marL="0" lvl="0" indent="0" algn="l" rtl="0">
                        <a:spcBef>
                          <a:spcPts val="0"/>
                        </a:spcBef>
                        <a:spcAft>
                          <a:spcPts val="0"/>
                        </a:spcAft>
                        <a:buNone/>
                      </a:pPr>
                      <a:r>
                        <a:rPr lang="en"/>
                        <a:t>Upper House</a:t>
                      </a: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t>Entire chamber up for reelection every two years</a:t>
                      </a:r>
                      <a:endParaRPr/>
                    </a:p>
                  </a:txBody>
                  <a:tcPr marL="91425" marR="91425" marT="91425" marB="91425"/>
                </a:tc>
                <a:tc>
                  <a:txBody>
                    <a:bodyPr/>
                    <a:lstStyle/>
                    <a:p>
                      <a:pPr marL="0" lvl="0" indent="0" algn="l" rtl="0">
                        <a:spcBef>
                          <a:spcPts val="0"/>
                        </a:spcBef>
                        <a:spcAft>
                          <a:spcPts val="0"/>
                        </a:spcAft>
                        <a:buNone/>
                      </a:pPr>
                      <a:r>
                        <a:rPr lang="en"/>
                        <a:t>⅓ of chamber up for reelection every 6 years</a:t>
                      </a: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a:t>Qualifications</a:t>
                      </a:r>
                      <a:endParaRPr/>
                    </a:p>
                    <a:p>
                      <a:pPr marL="0" lvl="0" indent="0" algn="l" rtl="0">
                        <a:spcBef>
                          <a:spcPts val="0"/>
                        </a:spcBef>
                        <a:spcAft>
                          <a:spcPts val="0"/>
                        </a:spcAft>
                        <a:buNone/>
                      </a:pPr>
                      <a:r>
                        <a:rPr lang="en"/>
                        <a:t>25 years old</a:t>
                      </a:r>
                      <a:endParaRPr/>
                    </a:p>
                    <a:p>
                      <a:pPr marL="0" lvl="0" indent="0" algn="l" rtl="0">
                        <a:spcBef>
                          <a:spcPts val="0"/>
                        </a:spcBef>
                        <a:spcAft>
                          <a:spcPts val="0"/>
                        </a:spcAft>
                        <a:buNone/>
                      </a:pPr>
                      <a:r>
                        <a:rPr lang="en"/>
                        <a:t>Citizen of US for 7 years</a:t>
                      </a:r>
                      <a:endParaRPr/>
                    </a:p>
                    <a:p>
                      <a:pPr marL="0" lvl="0" indent="0" algn="l" rtl="0">
                        <a:spcBef>
                          <a:spcPts val="0"/>
                        </a:spcBef>
                        <a:spcAft>
                          <a:spcPts val="0"/>
                        </a:spcAft>
                        <a:buNone/>
                      </a:pPr>
                      <a:r>
                        <a:rPr lang="en"/>
                        <a:t>Inhabitant of state from which elected</a:t>
                      </a:r>
                      <a:endParaRPr/>
                    </a:p>
                  </a:txBody>
                  <a:tcPr marL="91425" marR="91425" marT="91425" marB="91425"/>
                </a:tc>
                <a:tc>
                  <a:txBody>
                    <a:bodyPr/>
                    <a:lstStyle/>
                    <a:p>
                      <a:pPr marL="0" lvl="0" indent="0" algn="l" rtl="0">
                        <a:spcBef>
                          <a:spcPts val="0"/>
                        </a:spcBef>
                        <a:spcAft>
                          <a:spcPts val="0"/>
                        </a:spcAft>
                        <a:buNone/>
                      </a:pPr>
                      <a:r>
                        <a:rPr lang="en"/>
                        <a:t>Qualifications</a:t>
                      </a:r>
                      <a:endParaRPr/>
                    </a:p>
                    <a:p>
                      <a:pPr marL="0" lvl="0" indent="0" algn="l" rtl="0">
                        <a:spcBef>
                          <a:spcPts val="0"/>
                        </a:spcBef>
                        <a:spcAft>
                          <a:spcPts val="0"/>
                        </a:spcAft>
                        <a:buNone/>
                      </a:pPr>
                      <a:r>
                        <a:rPr lang="en"/>
                        <a:t>30 years old</a:t>
                      </a:r>
                      <a:endParaRPr/>
                    </a:p>
                    <a:p>
                      <a:pPr marL="0" lvl="0" indent="0" algn="l" rtl="0">
                        <a:spcBef>
                          <a:spcPts val="0"/>
                        </a:spcBef>
                        <a:spcAft>
                          <a:spcPts val="0"/>
                        </a:spcAft>
                        <a:buNone/>
                      </a:pPr>
                      <a:r>
                        <a:rPr lang="en"/>
                        <a:t>Citizen of US for 9 years</a:t>
                      </a:r>
                      <a:endParaRPr/>
                    </a:p>
                    <a:p>
                      <a:pPr marL="0" lvl="0" indent="0" algn="l" rtl="0">
                        <a:spcBef>
                          <a:spcPts val="0"/>
                        </a:spcBef>
                        <a:spcAft>
                          <a:spcPts val="0"/>
                        </a:spcAft>
                        <a:buNone/>
                      </a:pPr>
                      <a:r>
                        <a:rPr lang="en"/>
                        <a:t>Inhabitant of state from which elected</a:t>
                      </a:r>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96200">
                <a:tc>
                  <a:txBody>
                    <a:bodyPr/>
                    <a:lstStyle/>
                    <a:p>
                      <a:pPr marL="0" lvl="0" indent="0" algn="l" rtl="0">
                        <a:spcBef>
                          <a:spcPts val="0"/>
                        </a:spcBef>
                        <a:spcAft>
                          <a:spcPts val="0"/>
                        </a:spcAft>
                        <a:buNone/>
                      </a:pPr>
                      <a:r>
                        <a:rPr lang="en"/>
                        <a:t>Smaller constituencies</a:t>
                      </a:r>
                      <a:endParaRPr/>
                    </a:p>
                  </a:txBody>
                  <a:tcPr marL="91425" marR="91425" marT="91425" marB="91425"/>
                </a:tc>
                <a:tc>
                  <a:txBody>
                    <a:bodyPr/>
                    <a:lstStyle/>
                    <a:p>
                      <a:pPr marL="0" lvl="0" indent="0" algn="l" rtl="0">
                        <a:spcBef>
                          <a:spcPts val="0"/>
                        </a:spcBef>
                        <a:spcAft>
                          <a:spcPts val="0"/>
                        </a:spcAft>
                        <a:buNone/>
                      </a:pPr>
                      <a:r>
                        <a:rPr lang="en"/>
                        <a:t>Larger constituencies</a:t>
                      </a: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r>
                        <a:rPr lang="en"/>
                        <a:t>Less prestige</a:t>
                      </a:r>
                      <a:endParaRPr/>
                    </a:p>
                  </a:txBody>
                  <a:tcPr marL="91425" marR="91425" marT="91425" marB="91425"/>
                </a:tc>
                <a:tc>
                  <a:txBody>
                    <a:bodyPr/>
                    <a:lstStyle/>
                    <a:p>
                      <a:pPr marL="0" lvl="0" indent="0" algn="l" rtl="0">
                        <a:spcBef>
                          <a:spcPts val="0"/>
                        </a:spcBef>
                        <a:spcAft>
                          <a:spcPts val="0"/>
                        </a:spcAft>
                        <a:buNone/>
                      </a:pPr>
                      <a:r>
                        <a:rPr lang="en"/>
                        <a:t>More prestige</a:t>
                      </a:r>
                      <a:endParaRPr/>
                    </a:p>
                  </a:txBody>
                  <a:tcPr marL="91425" marR="91425" marT="91425" marB="91425"/>
                </a:tc>
                <a:extLst>
                  <a:ext uri="{0D108BD9-81ED-4DB2-BD59-A6C34878D82A}">
                    <a16:rowId xmlns:a16="http://schemas.microsoft.com/office/drawing/2014/main" val="10008"/>
                  </a:ext>
                </a:extLst>
              </a:tr>
            </a:tbl>
          </a:graphicData>
        </a:graphic>
      </p:graphicFrame>
      <p:cxnSp>
        <p:nvCxnSpPr>
          <p:cNvPr id="283" name="Google Shape;283;p50"/>
          <p:cNvCxnSpPr/>
          <p:nvPr/>
        </p:nvCxnSpPr>
        <p:spPr>
          <a:xfrm rot="10800000">
            <a:off x="3275525" y="19872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284" name="Google Shape;284;p50"/>
          <p:cNvCxnSpPr/>
          <p:nvPr/>
        </p:nvCxnSpPr>
        <p:spPr>
          <a:xfrm rot="10800000">
            <a:off x="3199325" y="122523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graphicFrame>
        <p:nvGraphicFramePr>
          <p:cNvPr id="289" name="Google Shape;289;p51"/>
          <p:cNvGraphicFramePr/>
          <p:nvPr/>
        </p:nvGraphicFramePr>
        <p:xfrm>
          <a:off x="290550" y="202550"/>
          <a:ext cx="3000000" cy="3000000"/>
        </p:xfrm>
        <a:graphic>
          <a:graphicData uri="http://schemas.openxmlformats.org/drawingml/2006/table">
            <a:tbl>
              <a:tblPr>
                <a:noFill/>
                <a:tableStyleId>{8C186430-4972-4EE3-B373-99CF7A764411}</a:tableStyleId>
              </a:tblPr>
              <a:tblGrid>
                <a:gridCol w="4266250">
                  <a:extLst>
                    <a:ext uri="{9D8B030D-6E8A-4147-A177-3AD203B41FA5}">
                      <a16:colId xmlns:a16="http://schemas.microsoft.com/office/drawing/2014/main" val="20000"/>
                    </a:ext>
                  </a:extLst>
                </a:gridCol>
                <a:gridCol w="426625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a:t>Lower visibility in news media</a:t>
                      </a:r>
                      <a:endParaRPr/>
                    </a:p>
                  </a:txBody>
                  <a:tcPr marL="91425" marR="91425" marT="91425" marB="91425"/>
                </a:tc>
                <a:tc>
                  <a:txBody>
                    <a:bodyPr/>
                    <a:lstStyle/>
                    <a:p>
                      <a:pPr marL="0" lvl="0" indent="0" algn="l" rtl="0">
                        <a:spcBef>
                          <a:spcPts val="0"/>
                        </a:spcBef>
                        <a:spcAft>
                          <a:spcPts val="0"/>
                        </a:spcAft>
                        <a:buNone/>
                      </a:pPr>
                      <a:r>
                        <a:rPr lang="en"/>
                        <a:t>Higher visibility in news media</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Debate that is typically limited</a:t>
                      </a:r>
                      <a:endParaRPr/>
                    </a:p>
                  </a:txBody>
                  <a:tcPr marL="91425" marR="91425" marT="91425" marB="91425"/>
                </a:tc>
                <a:tc>
                  <a:txBody>
                    <a:bodyPr/>
                    <a:lstStyle/>
                    <a:p>
                      <a:pPr marL="0" lvl="0" indent="0" algn="l" rtl="0">
                        <a:spcBef>
                          <a:spcPts val="0"/>
                        </a:spcBef>
                        <a:spcAft>
                          <a:spcPts val="0"/>
                        </a:spcAft>
                        <a:buNone/>
                      </a:pPr>
                      <a:r>
                        <a:rPr lang="en"/>
                        <a:t>Debate that is typically unlimited (filibuster)</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Most work done in committees and less on floor</a:t>
                      </a:r>
                      <a:endParaRPr/>
                    </a:p>
                  </a:txBody>
                  <a:tcPr marL="91425" marR="91425" marT="91425" marB="91425"/>
                </a:tc>
                <a:tc>
                  <a:txBody>
                    <a:bodyPr/>
                    <a:lstStyle/>
                    <a:p>
                      <a:pPr marL="0" lvl="0" indent="0" algn="l" rtl="0">
                        <a:spcBef>
                          <a:spcPts val="0"/>
                        </a:spcBef>
                        <a:spcAft>
                          <a:spcPts val="0"/>
                        </a:spcAft>
                        <a:buNone/>
                      </a:pPr>
                      <a:r>
                        <a:rPr lang="en"/>
                        <a:t>Work is split evenly between committees and the floor</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t>Has a speaker of the House</a:t>
                      </a:r>
                      <a:endParaRPr/>
                    </a:p>
                  </a:txBody>
                  <a:tcPr marL="91425" marR="91425" marT="91425" marB="91425"/>
                </a:tc>
                <a:tc>
                  <a:txBody>
                    <a:bodyPr/>
                    <a:lstStyle/>
                    <a:p>
                      <a:pPr marL="0" lvl="0" indent="0" algn="l" rtl="0">
                        <a:spcBef>
                          <a:spcPts val="0"/>
                        </a:spcBef>
                        <a:spcAft>
                          <a:spcPts val="0"/>
                        </a:spcAft>
                        <a:buNone/>
                      </a:pPr>
                      <a:r>
                        <a:rPr lang="en"/>
                        <a:t>Has a President Pro Tempore</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t>All revenue (tax and spending bills) must originate here</a:t>
                      </a:r>
                      <a:endParaRPr/>
                    </a:p>
                  </a:txBody>
                  <a:tcPr marL="91425" marR="91425" marT="91425" marB="91425"/>
                </a:tc>
                <a:tc>
                  <a:txBody>
                    <a:bodyPr/>
                    <a:lstStyle/>
                    <a:p>
                      <a:pPr marL="0" lvl="0" indent="0" algn="l" rtl="0">
                        <a:spcBef>
                          <a:spcPts val="0"/>
                        </a:spcBef>
                        <a:spcAft>
                          <a:spcPts val="0"/>
                        </a:spcAft>
                        <a:buNone/>
                      </a:pPr>
                      <a:r>
                        <a:rPr lang="en"/>
                        <a:t>Approves or rejects treaties, presidential appointments</a:t>
                      </a: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t>Has the power to impeach</a:t>
                      </a:r>
                      <a:endParaRPr/>
                    </a:p>
                  </a:txBody>
                  <a:tcPr marL="91425" marR="91425" marT="91425" marB="91425"/>
                </a:tc>
                <a:tc>
                  <a:txBody>
                    <a:bodyPr/>
                    <a:lstStyle/>
                    <a:p>
                      <a:pPr marL="0" lvl="0" indent="0" algn="l" rtl="0">
                        <a:spcBef>
                          <a:spcPts val="0"/>
                        </a:spcBef>
                        <a:spcAft>
                          <a:spcPts val="0"/>
                        </a:spcAft>
                        <a:buNone/>
                      </a:pPr>
                      <a:r>
                        <a:rPr lang="en"/>
                        <a:t>Has the power to hold a trial following impeachment</a:t>
                      </a: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a:t>More likely to get reelected</a:t>
                      </a:r>
                      <a:endParaRPr/>
                    </a:p>
                  </a:txBody>
                  <a:tcPr marL="91425" marR="91425" marT="91425" marB="91425"/>
                </a:tc>
                <a:tc>
                  <a:txBody>
                    <a:bodyPr/>
                    <a:lstStyle/>
                    <a:p>
                      <a:pPr marL="0" lvl="0" indent="0" algn="l" rtl="0">
                        <a:spcBef>
                          <a:spcPts val="0"/>
                        </a:spcBef>
                        <a:spcAft>
                          <a:spcPts val="0"/>
                        </a:spcAft>
                        <a:buNone/>
                      </a:pPr>
                      <a:r>
                        <a:rPr lang="en"/>
                        <a:t>Slightly less likely to get re elected</a:t>
                      </a: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
                        <a:t>Mostly only receive local attention</a:t>
                      </a:r>
                      <a:endParaRPr/>
                    </a:p>
                  </a:txBody>
                  <a:tcPr marL="91425" marR="91425" marT="91425" marB="91425"/>
                </a:tc>
                <a:tc>
                  <a:txBody>
                    <a:bodyPr/>
                    <a:lstStyle/>
                    <a:p>
                      <a:pPr marL="0" lvl="0" indent="0" algn="l" rtl="0">
                        <a:spcBef>
                          <a:spcPts val="0"/>
                        </a:spcBef>
                        <a:spcAft>
                          <a:spcPts val="0"/>
                        </a:spcAft>
                        <a:buNone/>
                      </a:pPr>
                      <a:r>
                        <a:rPr lang="en"/>
                        <a:t>Receive state, national, and sometimes even international attention</a:t>
                      </a:r>
                      <a:endParaRPr/>
                    </a:p>
                  </a:txBody>
                  <a:tcPr marL="91425" marR="91425" marT="91425" marB="91425"/>
                </a:tc>
                <a:extLst>
                  <a:ext uri="{0D108BD9-81ED-4DB2-BD59-A6C34878D82A}">
                    <a16:rowId xmlns:a16="http://schemas.microsoft.com/office/drawing/2014/main" val="10007"/>
                  </a:ext>
                </a:extLst>
              </a:tr>
              <a:tr h="334100">
                <a:tc>
                  <a:txBody>
                    <a:bodyPr/>
                    <a:lstStyle/>
                    <a:p>
                      <a:pPr marL="0" lvl="0" indent="0" algn="l" rtl="0">
                        <a:spcBef>
                          <a:spcPts val="0"/>
                        </a:spcBef>
                        <a:spcAft>
                          <a:spcPts val="0"/>
                        </a:spcAft>
                        <a:buNone/>
                      </a:pPr>
                      <a:r>
                        <a:rPr lang="en"/>
                        <a:t>Cup</a:t>
                      </a:r>
                      <a:endParaRPr/>
                    </a:p>
                  </a:txBody>
                  <a:tcPr marL="91425" marR="91425" marT="91425" marB="91425"/>
                </a:tc>
                <a:tc>
                  <a:txBody>
                    <a:bodyPr/>
                    <a:lstStyle/>
                    <a:p>
                      <a:pPr marL="0" lvl="0" indent="0" algn="l" rtl="0">
                        <a:spcBef>
                          <a:spcPts val="0"/>
                        </a:spcBef>
                        <a:spcAft>
                          <a:spcPts val="0"/>
                        </a:spcAft>
                        <a:buNone/>
                      </a:pPr>
                      <a:r>
                        <a:rPr lang="en"/>
                        <a:t>Saucer</a:t>
                      </a:r>
                      <a:endParaRPr/>
                    </a:p>
                  </a:txBody>
                  <a:tcPr marL="91425" marR="91425" marT="91425" marB="91425"/>
                </a:tc>
                <a:extLst>
                  <a:ext uri="{0D108BD9-81ED-4DB2-BD59-A6C34878D82A}">
                    <a16:rowId xmlns:a16="http://schemas.microsoft.com/office/drawing/2014/main" val="10008"/>
                  </a:ext>
                </a:extLst>
              </a:tr>
            </a:tbl>
          </a:graphicData>
        </a:graphic>
      </p:graphicFrame>
      <p:cxnSp>
        <p:nvCxnSpPr>
          <p:cNvPr id="290" name="Google Shape;290;p51"/>
          <p:cNvCxnSpPr/>
          <p:nvPr/>
        </p:nvCxnSpPr>
        <p:spPr>
          <a:xfrm rot="10800000">
            <a:off x="3275525" y="240815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291" name="Google Shape;291;p51"/>
          <p:cNvCxnSpPr/>
          <p:nvPr/>
        </p:nvCxnSpPr>
        <p:spPr>
          <a:xfrm rot="10800000">
            <a:off x="3275525" y="80795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292" name="Google Shape;292;p51"/>
          <p:cNvCxnSpPr/>
          <p:nvPr/>
        </p:nvCxnSpPr>
        <p:spPr>
          <a:xfrm rot="10800000">
            <a:off x="3275525" y="339875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293" name="Google Shape;293;p51"/>
          <p:cNvCxnSpPr/>
          <p:nvPr/>
        </p:nvCxnSpPr>
        <p:spPr>
          <a:xfrm rot="10800000">
            <a:off x="3275525" y="4389354"/>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52"/>
          <p:cNvPicPr preferRelativeResize="0"/>
          <p:nvPr/>
        </p:nvPicPr>
        <p:blipFill>
          <a:blip r:embed="rId3">
            <a:alphaModFix/>
          </a:blip>
          <a:stretch>
            <a:fillRect/>
          </a:stretch>
        </p:blipFill>
        <p:spPr>
          <a:xfrm>
            <a:off x="1094993" y="6"/>
            <a:ext cx="6954012"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3"/>
          <p:cNvSpPr txBox="1">
            <a:spLocks noGrp="1"/>
          </p:cNvSpPr>
          <p:nvPr>
            <p:ph type="body" idx="1"/>
          </p:nvPr>
        </p:nvSpPr>
        <p:spPr>
          <a:xfrm>
            <a:off x="311700" y="4306775"/>
            <a:ext cx="8313900" cy="6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Judicial Review:</a:t>
            </a:r>
            <a:endParaRPr/>
          </a:p>
          <a:p>
            <a:pPr marL="0" lvl="0" indent="0" algn="l" rtl="0">
              <a:spcBef>
                <a:spcPts val="0"/>
              </a:spcBef>
              <a:spcAft>
                <a:spcPts val="0"/>
              </a:spcAft>
              <a:buNone/>
            </a:pPr>
            <a:r>
              <a:rPr lang="en"/>
              <a:t>The power of the courts to declare unconstitutional acts of the legislature and orders of the President</a:t>
            </a:r>
            <a:endParaRPr/>
          </a:p>
        </p:txBody>
      </p:sp>
      <p:pic>
        <p:nvPicPr>
          <p:cNvPr id="304" name="Google Shape;304;p53"/>
          <p:cNvPicPr preferRelativeResize="0"/>
          <p:nvPr/>
        </p:nvPicPr>
        <p:blipFill>
          <a:blip r:embed="rId3">
            <a:alphaModFix/>
          </a:blip>
          <a:stretch>
            <a:fillRect/>
          </a:stretch>
        </p:blipFill>
        <p:spPr>
          <a:xfrm>
            <a:off x="2122362" y="792737"/>
            <a:ext cx="4899300" cy="3558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4"/>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800">
                <a:solidFill>
                  <a:srgbClr val="333333"/>
                </a:solidFill>
                <a:highlight>
                  <a:srgbClr val="FFFFFF"/>
                </a:highlight>
              </a:rPr>
              <a:t>Who has the power to </a:t>
            </a:r>
            <a:endParaRPr sz="1800">
              <a:solidFill>
                <a:srgbClr val="333333"/>
              </a:solidFill>
              <a:highlight>
                <a:srgbClr val="FFFFFF"/>
              </a:highlight>
            </a:endParaRPr>
          </a:p>
          <a:p>
            <a:pPr marL="457200" marR="0" lvl="0" indent="-342900" algn="l" rtl="0">
              <a:lnSpc>
                <a:spcPct val="100000"/>
              </a:lnSpc>
              <a:spcBef>
                <a:spcPts val="0"/>
              </a:spcBef>
              <a:spcAft>
                <a:spcPts val="0"/>
              </a:spcAft>
              <a:buClr>
                <a:srgbClr val="333333"/>
              </a:buClr>
              <a:buSzPts val="1800"/>
              <a:buChar char="●"/>
            </a:pPr>
            <a:r>
              <a:rPr lang="en" sz="1800">
                <a:solidFill>
                  <a:srgbClr val="333333"/>
                </a:solidFill>
                <a:highlight>
                  <a:srgbClr val="FFFFFF"/>
                </a:highlight>
              </a:rPr>
              <a:t>Impeach</a:t>
            </a:r>
            <a:endParaRPr sz="1800">
              <a:solidFill>
                <a:srgbClr val="333333"/>
              </a:solidFill>
              <a:highlight>
                <a:srgbClr val="FFFFFF"/>
              </a:highlight>
            </a:endParaRPr>
          </a:p>
          <a:p>
            <a:pPr marL="457200" marR="0" lvl="0" indent="-342900" algn="l" rtl="0">
              <a:lnSpc>
                <a:spcPct val="100000"/>
              </a:lnSpc>
              <a:spcBef>
                <a:spcPts val="0"/>
              </a:spcBef>
              <a:spcAft>
                <a:spcPts val="0"/>
              </a:spcAft>
              <a:buClr>
                <a:srgbClr val="333333"/>
              </a:buClr>
              <a:buSzPts val="1800"/>
              <a:buChar char="●"/>
            </a:pPr>
            <a:r>
              <a:rPr lang="en" sz="1800">
                <a:solidFill>
                  <a:srgbClr val="333333"/>
                </a:solidFill>
                <a:highlight>
                  <a:srgbClr val="FFFFFF"/>
                </a:highlight>
              </a:rPr>
              <a:t>Levy and collect taxes</a:t>
            </a:r>
            <a:endParaRPr sz="1800">
              <a:solidFill>
                <a:srgbClr val="333333"/>
              </a:solidFill>
              <a:highlight>
                <a:srgbClr val="FFFFFF"/>
              </a:highlight>
            </a:endParaRPr>
          </a:p>
          <a:p>
            <a:pPr marL="457200" marR="0" lvl="0" indent="-342900" algn="l" rtl="0">
              <a:lnSpc>
                <a:spcPct val="100000"/>
              </a:lnSpc>
              <a:spcBef>
                <a:spcPts val="0"/>
              </a:spcBef>
              <a:spcAft>
                <a:spcPts val="0"/>
              </a:spcAft>
              <a:buClr>
                <a:srgbClr val="333333"/>
              </a:buClr>
              <a:buSzPts val="1800"/>
              <a:buChar char="●"/>
            </a:pPr>
            <a:r>
              <a:rPr lang="en" sz="1800">
                <a:solidFill>
                  <a:srgbClr val="333333"/>
                </a:solidFill>
                <a:highlight>
                  <a:srgbClr val="FFFFFF"/>
                </a:highlight>
              </a:rPr>
              <a:t>Declare war</a:t>
            </a:r>
            <a:endParaRPr sz="1800">
              <a:solidFill>
                <a:srgbClr val="333333"/>
              </a:solidFill>
              <a:highlight>
                <a:srgbClr val="FFFFFF"/>
              </a:highlight>
            </a:endParaRPr>
          </a:p>
          <a:p>
            <a:pPr marL="457200" marR="0" lvl="0" indent="-342900" algn="l" rtl="0">
              <a:lnSpc>
                <a:spcPct val="100000"/>
              </a:lnSpc>
              <a:spcBef>
                <a:spcPts val="0"/>
              </a:spcBef>
              <a:spcAft>
                <a:spcPts val="0"/>
              </a:spcAft>
              <a:buClr>
                <a:srgbClr val="333333"/>
              </a:buClr>
              <a:buSzPts val="1800"/>
              <a:buChar char="●"/>
            </a:pPr>
            <a:r>
              <a:rPr lang="en" sz="1800">
                <a:solidFill>
                  <a:srgbClr val="333333"/>
                </a:solidFill>
                <a:highlight>
                  <a:srgbClr val="FFFFFF"/>
                </a:highlight>
              </a:rPr>
              <a:t>Provide and maintain a navy</a:t>
            </a:r>
            <a:endParaRPr sz="1800">
              <a:solidFill>
                <a:srgbClr val="333333"/>
              </a:solidFill>
              <a:highlight>
                <a:srgbClr val="FFFFFF"/>
              </a:highlight>
            </a:endParaRPr>
          </a:p>
          <a:p>
            <a:pPr marL="457200" marR="0" lvl="0" indent="-342900" algn="l" rtl="0">
              <a:lnSpc>
                <a:spcPct val="100000"/>
              </a:lnSpc>
              <a:spcBef>
                <a:spcPts val="0"/>
              </a:spcBef>
              <a:spcAft>
                <a:spcPts val="0"/>
              </a:spcAft>
              <a:buClr>
                <a:srgbClr val="333333"/>
              </a:buClr>
              <a:buSzPts val="1800"/>
              <a:buChar char="●"/>
            </a:pPr>
            <a:r>
              <a:rPr lang="en" sz="1800">
                <a:solidFill>
                  <a:srgbClr val="333333"/>
                </a:solidFill>
                <a:highlight>
                  <a:srgbClr val="FFFFFF"/>
                </a:highlight>
              </a:rPr>
              <a:t>Create courts inferior to the US Supreme Court</a:t>
            </a:r>
            <a:endParaRPr sz="1800">
              <a:solidFill>
                <a:srgbClr val="333333"/>
              </a:solidFill>
              <a:highlight>
                <a:srgbClr val="FFFFFF"/>
              </a:highlight>
            </a:endParaRPr>
          </a:p>
          <a:p>
            <a:pPr marL="457200" lvl="0" indent="-342900" algn="l" rtl="0">
              <a:lnSpc>
                <a:spcPct val="100000"/>
              </a:lnSpc>
              <a:spcBef>
                <a:spcPts val="0"/>
              </a:spcBef>
              <a:spcAft>
                <a:spcPts val="0"/>
              </a:spcAft>
              <a:buClr>
                <a:srgbClr val="333333"/>
              </a:buClr>
              <a:buSzPts val="1800"/>
              <a:buChar char="●"/>
            </a:pPr>
            <a:r>
              <a:rPr lang="en" sz="1800">
                <a:solidFill>
                  <a:srgbClr val="333333"/>
                </a:solidFill>
                <a:highlight>
                  <a:schemeClr val="lt1"/>
                </a:highlight>
              </a:rPr>
              <a:t>Increase/decrease the number of USSC justices</a:t>
            </a:r>
            <a:endParaRPr sz="1800">
              <a:solidFill>
                <a:srgbClr val="333333"/>
              </a:solidFill>
              <a:highlight>
                <a:schemeClr val="lt1"/>
              </a:highlight>
            </a:endParaRPr>
          </a:p>
          <a:p>
            <a:pPr marL="457200" lvl="0" indent="-342900" algn="l" rtl="0">
              <a:lnSpc>
                <a:spcPct val="100000"/>
              </a:lnSpc>
              <a:spcBef>
                <a:spcPts val="0"/>
              </a:spcBef>
              <a:spcAft>
                <a:spcPts val="0"/>
              </a:spcAft>
              <a:buClr>
                <a:srgbClr val="333333"/>
              </a:buClr>
              <a:buSzPts val="1800"/>
              <a:buChar char="●"/>
            </a:pPr>
            <a:r>
              <a:rPr lang="en" sz="1800">
                <a:solidFill>
                  <a:srgbClr val="333333"/>
                </a:solidFill>
                <a:highlight>
                  <a:schemeClr val="lt1"/>
                </a:highlight>
              </a:rPr>
              <a:t>Establish public schools</a:t>
            </a:r>
            <a:endParaRPr sz="1800">
              <a:solidFill>
                <a:srgbClr val="333333"/>
              </a:solidFill>
              <a:highlight>
                <a:schemeClr val="lt1"/>
              </a:highlight>
            </a:endParaRPr>
          </a:p>
          <a:p>
            <a:pPr marL="457200" lvl="0" indent="-342900" algn="l" rtl="0">
              <a:lnSpc>
                <a:spcPct val="100000"/>
              </a:lnSpc>
              <a:spcBef>
                <a:spcPts val="0"/>
              </a:spcBef>
              <a:spcAft>
                <a:spcPts val="0"/>
              </a:spcAft>
              <a:buClr>
                <a:srgbClr val="333333"/>
              </a:buClr>
              <a:buSzPts val="1800"/>
              <a:buChar char="●"/>
            </a:pPr>
            <a:r>
              <a:rPr lang="en" sz="1800">
                <a:solidFill>
                  <a:srgbClr val="333333"/>
                </a:solidFill>
                <a:highlight>
                  <a:schemeClr val="lt1"/>
                </a:highlight>
              </a:rPr>
              <a:t>Make all laws necessary and proper for carrying out the express powers of Congress</a:t>
            </a:r>
            <a:endParaRPr sz="1800">
              <a:solidFill>
                <a:srgbClr val="333333"/>
              </a:solidFill>
              <a:highlight>
                <a:schemeClr val="lt1"/>
              </a:highlight>
            </a:endParaRPr>
          </a:p>
          <a:p>
            <a:pPr marL="457200" lvl="0" indent="-342900" algn="l" rtl="0">
              <a:lnSpc>
                <a:spcPct val="100000"/>
              </a:lnSpc>
              <a:spcBef>
                <a:spcPts val="0"/>
              </a:spcBef>
              <a:spcAft>
                <a:spcPts val="0"/>
              </a:spcAft>
              <a:buClr>
                <a:srgbClr val="333333"/>
              </a:buClr>
              <a:buSzPts val="1800"/>
              <a:buChar char="●"/>
            </a:pPr>
            <a:r>
              <a:rPr lang="en" sz="1800">
                <a:solidFill>
                  <a:srgbClr val="333333"/>
                </a:solidFill>
                <a:highlight>
                  <a:schemeClr val="lt1"/>
                </a:highlight>
              </a:rPr>
              <a:t>Declare laws of the legislature unconstitutional</a:t>
            </a:r>
            <a:endParaRPr sz="1800">
              <a:solidFill>
                <a:srgbClr val="333333"/>
              </a:solidFill>
              <a:highlight>
                <a:schemeClr val="lt1"/>
              </a:highlight>
            </a:endParaRPr>
          </a:p>
          <a:p>
            <a:pPr marL="457200" lvl="0" indent="-342900" algn="l" rtl="0">
              <a:lnSpc>
                <a:spcPct val="100000"/>
              </a:lnSpc>
              <a:spcBef>
                <a:spcPts val="0"/>
              </a:spcBef>
              <a:spcAft>
                <a:spcPts val="0"/>
              </a:spcAft>
              <a:buClr>
                <a:srgbClr val="333333"/>
              </a:buClr>
              <a:buSzPts val="1800"/>
              <a:buChar char="●"/>
            </a:pPr>
            <a:r>
              <a:rPr lang="en" sz="1800">
                <a:solidFill>
                  <a:srgbClr val="333333"/>
                </a:solidFill>
                <a:highlight>
                  <a:schemeClr val="lt1"/>
                </a:highlight>
              </a:rPr>
              <a:t>Regulate intrastate trade</a:t>
            </a:r>
            <a:endParaRPr sz="1800">
              <a:solidFill>
                <a:srgbClr val="333333"/>
              </a:solidFill>
              <a:highlight>
                <a:schemeClr val="lt1"/>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p:txBody>
      </p:sp>
      <p:sp>
        <p:nvSpPr>
          <p:cNvPr id="310" name="Google Shape;310;p54"/>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rgbClr val="333333"/>
              </a:buClr>
              <a:buSzPts val="1800"/>
              <a:buChar char="●"/>
            </a:pPr>
            <a:r>
              <a:rPr lang="en" sz="1800">
                <a:solidFill>
                  <a:srgbClr val="333333"/>
                </a:solidFill>
                <a:highlight>
                  <a:schemeClr val="lt1"/>
                </a:highlight>
              </a:rPr>
              <a:t>Regulate interstate trade</a:t>
            </a:r>
            <a:endParaRPr sz="1800">
              <a:solidFill>
                <a:srgbClr val="333333"/>
              </a:solidFill>
              <a:highlight>
                <a:schemeClr val="lt1"/>
              </a:highlight>
            </a:endParaRPr>
          </a:p>
          <a:p>
            <a:pPr marL="457200" lvl="0" indent="-342900" algn="l" rtl="0">
              <a:lnSpc>
                <a:spcPct val="100000"/>
              </a:lnSpc>
              <a:spcBef>
                <a:spcPts val="0"/>
              </a:spcBef>
              <a:spcAft>
                <a:spcPts val="0"/>
              </a:spcAft>
              <a:buClr>
                <a:srgbClr val="333333"/>
              </a:buClr>
              <a:buSzPts val="1800"/>
              <a:buChar char="●"/>
            </a:pPr>
            <a:r>
              <a:rPr lang="en" sz="1800">
                <a:solidFill>
                  <a:srgbClr val="333333"/>
                </a:solidFill>
                <a:highlight>
                  <a:schemeClr val="lt1"/>
                </a:highlight>
              </a:rPr>
              <a:t>Appoint ambassadors</a:t>
            </a:r>
            <a:endParaRPr sz="1800">
              <a:solidFill>
                <a:srgbClr val="333333"/>
              </a:solidFill>
              <a:highlight>
                <a:schemeClr val="lt1"/>
              </a:highlight>
            </a:endParaRPr>
          </a:p>
          <a:p>
            <a:pPr marL="457200" lvl="0" indent="-342900" algn="l" rtl="0">
              <a:lnSpc>
                <a:spcPct val="100000"/>
              </a:lnSpc>
              <a:spcBef>
                <a:spcPts val="0"/>
              </a:spcBef>
              <a:spcAft>
                <a:spcPts val="0"/>
              </a:spcAft>
              <a:buClr>
                <a:srgbClr val="333333"/>
              </a:buClr>
              <a:buSzPts val="1800"/>
              <a:buChar char="●"/>
            </a:pPr>
            <a:r>
              <a:rPr lang="en" sz="1800">
                <a:solidFill>
                  <a:srgbClr val="333333"/>
                </a:solidFill>
                <a:highlight>
                  <a:schemeClr val="lt1"/>
                </a:highlight>
              </a:rPr>
              <a:t>E</a:t>
            </a:r>
            <a:r>
              <a:rPr lang="en" sz="1800">
                <a:solidFill>
                  <a:srgbClr val="333333"/>
                </a:solidFill>
                <a:highlight>
                  <a:srgbClr val="FFFFFF"/>
                </a:highlight>
              </a:rPr>
              <a:t>nter into a treaty with a foreign nation</a:t>
            </a:r>
            <a:endParaRPr sz="1800">
              <a:solidFill>
                <a:srgbClr val="333333"/>
              </a:solidFill>
              <a:highlight>
                <a:srgbClr val="FFFFFF"/>
              </a:highlight>
            </a:endParaRPr>
          </a:p>
          <a:p>
            <a:pPr marL="457200" lvl="0" indent="-342900" algn="l" rtl="0">
              <a:lnSpc>
                <a:spcPct val="100000"/>
              </a:lnSpc>
              <a:spcBef>
                <a:spcPts val="0"/>
              </a:spcBef>
              <a:spcAft>
                <a:spcPts val="0"/>
              </a:spcAft>
              <a:buClr>
                <a:srgbClr val="333333"/>
              </a:buClr>
              <a:buSzPts val="1800"/>
              <a:buChar char="●"/>
            </a:pPr>
            <a:r>
              <a:rPr lang="en" sz="1800">
                <a:solidFill>
                  <a:srgbClr val="333333"/>
                </a:solidFill>
                <a:highlight>
                  <a:srgbClr val="FFFFFF"/>
                </a:highlight>
              </a:rPr>
              <a:t>Ratify a treaty</a:t>
            </a:r>
            <a:endParaRPr sz="1800">
              <a:solidFill>
                <a:srgbClr val="333333"/>
              </a:solidFill>
              <a:highlight>
                <a:srgbClr val="FFFFFF"/>
              </a:highlight>
            </a:endParaRPr>
          </a:p>
          <a:p>
            <a:pPr marL="457200" lvl="0" indent="-342900" algn="l" rtl="0">
              <a:lnSpc>
                <a:spcPct val="100000"/>
              </a:lnSpc>
              <a:spcBef>
                <a:spcPts val="0"/>
              </a:spcBef>
              <a:spcAft>
                <a:spcPts val="0"/>
              </a:spcAft>
              <a:buClr>
                <a:srgbClr val="333333"/>
              </a:buClr>
              <a:buSzPts val="1800"/>
              <a:buChar char="●"/>
            </a:pPr>
            <a:r>
              <a:rPr lang="en" sz="1800">
                <a:solidFill>
                  <a:srgbClr val="333333"/>
                </a:solidFill>
                <a:highlight>
                  <a:srgbClr val="FFFFFF"/>
                </a:highlight>
              </a:rPr>
              <a:t>Confirm a USSC appointee</a:t>
            </a:r>
            <a:endParaRPr sz="1800">
              <a:solidFill>
                <a:srgbClr val="333333"/>
              </a:solidFill>
              <a:highlight>
                <a:srgbClr val="FFFFFF"/>
              </a:highlight>
            </a:endParaRPr>
          </a:p>
          <a:p>
            <a:pPr marL="457200" lvl="0" indent="-342900" algn="l" rtl="0">
              <a:lnSpc>
                <a:spcPct val="100000"/>
              </a:lnSpc>
              <a:spcBef>
                <a:spcPts val="0"/>
              </a:spcBef>
              <a:spcAft>
                <a:spcPts val="0"/>
              </a:spcAft>
              <a:buClr>
                <a:srgbClr val="333333"/>
              </a:buClr>
              <a:buSzPts val="1800"/>
              <a:buChar char="●"/>
            </a:pPr>
            <a:r>
              <a:rPr lang="en" sz="1800">
                <a:solidFill>
                  <a:srgbClr val="333333"/>
                </a:solidFill>
                <a:highlight>
                  <a:srgbClr val="FFFFFF"/>
                </a:highlight>
              </a:rPr>
              <a:t>Set punishment for crimes</a:t>
            </a:r>
            <a:endParaRPr sz="1800">
              <a:solidFill>
                <a:srgbClr val="333333"/>
              </a:solidFill>
              <a:highlight>
                <a:srgbClr val="FFFFFF"/>
              </a:highlight>
            </a:endParaRPr>
          </a:p>
          <a:p>
            <a:pPr marL="0" lvl="0" indent="0" algn="l" rtl="0">
              <a:lnSpc>
                <a:spcPct val="100000"/>
              </a:lnSpc>
              <a:spcBef>
                <a:spcPts val="0"/>
              </a:spcBef>
              <a:spcAft>
                <a:spcPts val="0"/>
              </a:spcAft>
              <a:buNone/>
            </a:pPr>
            <a:endParaRPr sz="1800">
              <a:solidFill>
                <a:srgbClr val="333333"/>
              </a:solidFill>
              <a:highlight>
                <a:srgbClr val="FFFFFF"/>
              </a:highlight>
            </a:endParaRPr>
          </a:p>
          <a:p>
            <a:pPr marL="0" lvl="0" indent="0" algn="l" rtl="0">
              <a:lnSpc>
                <a:spcPct val="100000"/>
              </a:lnSpc>
              <a:spcBef>
                <a:spcPts val="0"/>
              </a:spcBef>
              <a:spcAft>
                <a:spcPts val="0"/>
              </a:spcAft>
              <a:buNone/>
            </a:pPr>
            <a:endParaRPr sz="1800">
              <a:solidFill>
                <a:srgbClr val="333333"/>
              </a:solidFill>
              <a:highlight>
                <a:schemeClr val="lt1"/>
              </a:highlight>
            </a:endParaRPr>
          </a:p>
          <a:p>
            <a:pPr marL="0" lvl="0" indent="0" algn="l" rtl="0">
              <a:lnSpc>
                <a:spcPct val="100000"/>
              </a:lnSpc>
              <a:spcBef>
                <a:spcPts val="0"/>
              </a:spcBef>
              <a:spcAft>
                <a:spcPts val="0"/>
              </a:spcAft>
              <a:buNone/>
            </a:pPr>
            <a:r>
              <a:rPr lang="en" sz="1800">
                <a:solidFill>
                  <a:srgbClr val="0000FF"/>
                </a:solidFill>
                <a:highlight>
                  <a:schemeClr val="lt1"/>
                </a:highlight>
              </a:rPr>
              <a:t>Senate</a:t>
            </a:r>
            <a:endParaRPr sz="1800">
              <a:solidFill>
                <a:srgbClr val="0000FF"/>
              </a:solidFill>
              <a:highlight>
                <a:schemeClr val="lt1"/>
              </a:highlight>
            </a:endParaRPr>
          </a:p>
          <a:p>
            <a:pPr marL="0" lvl="0" indent="0" algn="l" rtl="0">
              <a:lnSpc>
                <a:spcPct val="100000"/>
              </a:lnSpc>
              <a:spcBef>
                <a:spcPts val="0"/>
              </a:spcBef>
              <a:spcAft>
                <a:spcPts val="0"/>
              </a:spcAft>
              <a:buNone/>
            </a:pPr>
            <a:r>
              <a:rPr lang="en" sz="1800">
                <a:solidFill>
                  <a:srgbClr val="0000FF"/>
                </a:solidFill>
                <a:highlight>
                  <a:schemeClr val="lt1"/>
                </a:highlight>
              </a:rPr>
              <a:t>House</a:t>
            </a:r>
            <a:endParaRPr sz="1800">
              <a:solidFill>
                <a:srgbClr val="0000FF"/>
              </a:solidFill>
              <a:highlight>
                <a:schemeClr val="lt1"/>
              </a:highlight>
            </a:endParaRPr>
          </a:p>
          <a:p>
            <a:pPr marL="0" lvl="0" indent="0" algn="l" rtl="0">
              <a:lnSpc>
                <a:spcPct val="100000"/>
              </a:lnSpc>
              <a:spcBef>
                <a:spcPts val="0"/>
              </a:spcBef>
              <a:spcAft>
                <a:spcPts val="0"/>
              </a:spcAft>
              <a:buNone/>
            </a:pPr>
            <a:r>
              <a:rPr lang="en" sz="1800">
                <a:solidFill>
                  <a:srgbClr val="0000FF"/>
                </a:solidFill>
                <a:highlight>
                  <a:schemeClr val="lt1"/>
                </a:highlight>
              </a:rPr>
              <a:t>Congress (both House and Senate</a:t>
            </a:r>
            <a:endParaRPr sz="1800">
              <a:solidFill>
                <a:srgbClr val="0000FF"/>
              </a:solidFill>
              <a:highlight>
                <a:schemeClr val="lt1"/>
              </a:highlight>
            </a:endParaRPr>
          </a:p>
          <a:p>
            <a:pPr marL="0" lvl="0" indent="0" algn="l" rtl="0">
              <a:lnSpc>
                <a:spcPct val="100000"/>
              </a:lnSpc>
              <a:spcBef>
                <a:spcPts val="0"/>
              </a:spcBef>
              <a:spcAft>
                <a:spcPts val="0"/>
              </a:spcAft>
              <a:buNone/>
            </a:pPr>
            <a:r>
              <a:rPr lang="en" sz="1800">
                <a:solidFill>
                  <a:srgbClr val="0000FF"/>
                </a:solidFill>
                <a:highlight>
                  <a:schemeClr val="lt1"/>
                </a:highlight>
              </a:rPr>
              <a:t>President</a:t>
            </a:r>
            <a:endParaRPr sz="1800">
              <a:solidFill>
                <a:srgbClr val="0000FF"/>
              </a:solidFill>
              <a:highlight>
                <a:schemeClr val="lt1"/>
              </a:highlight>
            </a:endParaRPr>
          </a:p>
          <a:p>
            <a:pPr marL="0" lvl="0" indent="0" algn="l" rtl="0">
              <a:lnSpc>
                <a:spcPct val="100000"/>
              </a:lnSpc>
              <a:spcBef>
                <a:spcPts val="0"/>
              </a:spcBef>
              <a:spcAft>
                <a:spcPts val="0"/>
              </a:spcAft>
              <a:buNone/>
            </a:pPr>
            <a:r>
              <a:rPr lang="en" sz="1800">
                <a:solidFill>
                  <a:srgbClr val="0000FF"/>
                </a:solidFill>
                <a:highlight>
                  <a:schemeClr val="lt1"/>
                </a:highlight>
              </a:rPr>
              <a:t>USSC</a:t>
            </a:r>
            <a:endParaRPr sz="1800">
              <a:solidFill>
                <a:srgbClr val="0000FF"/>
              </a:solidFill>
              <a:highlight>
                <a:schemeClr val="lt1"/>
              </a:highlight>
            </a:endParaRPr>
          </a:p>
          <a:p>
            <a:pPr marL="0" lvl="0" indent="0" algn="l" rtl="0">
              <a:lnSpc>
                <a:spcPct val="100000"/>
              </a:lnSpc>
              <a:spcBef>
                <a:spcPts val="0"/>
              </a:spcBef>
              <a:spcAft>
                <a:spcPts val="0"/>
              </a:spcAft>
              <a:buNone/>
            </a:pPr>
            <a:r>
              <a:rPr lang="en" sz="1800">
                <a:solidFill>
                  <a:srgbClr val="0000FF"/>
                </a:solidFill>
                <a:highlight>
                  <a:schemeClr val="lt1"/>
                </a:highlight>
              </a:rPr>
              <a:t>The states</a:t>
            </a:r>
            <a:endParaRPr sz="1800">
              <a:solidFill>
                <a:srgbClr val="0000FF"/>
              </a:solidFill>
              <a:highlight>
                <a:schemeClr val="lt1"/>
              </a:highlight>
            </a:endParaRPr>
          </a:p>
          <a:p>
            <a:pPr marL="0" lvl="0" indent="0" algn="l" rtl="0">
              <a:lnSpc>
                <a:spcPct val="100000"/>
              </a:lnSpc>
              <a:spcBef>
                <a:spcPts val="0"/>
              </a:spcBef>
              <a:spcAft>
                <a:spcPts val="0"/>
              </a:spcAft>
              <a:buNone/>
            </a:pPr>
            <a:r>
              <a:rPr lang="en" sz="1800">
                <a:solidFill>
                  <a:srgbClr val="0000FF"/>
                </a:solidFill>
                <a:highlight>
                  <a:schemeClr val="lt1"/>
                </a:highlight>
              </a:rPr>
              <a:t>Both the federal and state gov</a:t>
            </a:r>
            <a:endParaRPr sz="1800">
              <a:solidFill>
                <a:srgbClr val="0000FF"/>
              </a:solidFill>
              <a:highlight>
                <a:schemeClr val="lt1"/>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55"/>
          <p:cNvPicPr preferRelativeResize="0"/>
          <p:nvPr/>
        </p:nvPicPr>
        <p:blipFill>
          <a:blip r:embed="rId3">
            <a:alphaModFix/>
          </a:blip>
          <a:stretch>
            <a:fillRect/>
          </a:stretch>
        </p:blipFill>
        <p:spPr>
          <a:xfrm>
            <a:off x="76200" y="25"/>
            <a:ext cx="8984277"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38">
            <a:hlinkClick r:id="rId3"/>
          </p:cNvPr>
          <p:cNvPicPr preferRelativeResize="0"/>
          <p:nvPr/>
        </p:nvPicPr>
        <p:blipFill>
          <a:blip r:embed="rId4">
            <a:alphaModFix/>
          </a:blip>
          <a:stretch>
            <a:fillRect/>
          </a:stretch>
        </p:blipFill>
        <p:spPr>
          <a:xfrm>
            <a:off x="504000" y="439900"/>
            <a:ext cx="2334674" cy="1751000"/>
          </a:xfrm>
          <a:prstGeom prst="rect">
            <a:avLst/>
          </a:prstGeom>
          <a:noFill/>
          <a:ln>
            <a:noFill/>
          </a:ln>
        </p:spPr>
      </p:pic>
      <p:pic>
        <p:nvPicPr>
          <p:cNvPr id="167" name="Google Shape;167;p38">
            <a:hlinkClick r:id="rId5"/>
          </p:cNvPr>
          <p:cNvPicPr preferRelativeResize="0"/>
          <p:nvPr/>
        </p:nvPicPr>
        <p:blipFill>
          <a:blip r:embed="rId6">
            <a:alphaModFix/>
          </a:blip>
          <a:stretch>
            <a:fillRect/>
          </a:stretch>
        </p:blipFill>
        <p:spPr>
          <a:xfrm>
            <a:off x="3421488" y="458650"/>
            <a:ext cx="2334674" cy="1751006"/>
          </a:xfrm>
          <a:prstGeom prst="rect">
            <a:avLst/>
          </a:prstGeom>
          <a:noFill/>
          <a:ln>
            <a:noFill/>
          </a:ln>
        </p:spPr>
      </p:pic>
      <p:pic>
        <p:nvPicPr>
          <p:cNvPr id="168" name="Google Shape;168;p38">
            <a:hlinkClick r:id="rId7"/>
          </p:cNvPr>
          <p:cNvPicPr preferRelativeResize="0"/>
          <p:nvPr/>
        </p:nvPicPr>
        <p:blipFill>
          <a:blip r:embed="rId8">
            <a:alphaModFix/>
          </a:blip>
          <a:stretch>
            <a:fillRect/>
          </a:stretch>
        </p:blipFill>
        <p:spPr>
          <a:xfrm>
            <a:off x="504000" y="2745850"/>
            <a:ext cx="2334676" cy="1751006"/>
          </a:xfrm>
          <a:prstGeom prst="rect">
            <a:avLst/>
          </a:prstGeom>
          <a:noFill/>
          <a:ln>
            <a:noFill/>
          </a:ln>
        </p:spPr>
      </p:pic>
      <p:sp>
        <p:nvSpPr>
          <p:cNvPr id="169" name="Google Shape;169;p38"/>
          <p:cNvSpPr txBox="1"/>
          <p:nvPr/>
        </p:nvSpPr>
        <p:spPr>
          <a:xfrm>
            <a:off x="504000" y="2218375"/>
            <a:ext cx="8166000" cy="22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             Congress                                             Courts                                            Political Parties</a:t>
            </a:r>
            <a:endParaRPr/>
          </a:p>
        </p:txBody>
      </p:sp>
      <p:sp>
        <p:nvSpPr>
          <p:cNvPr id="170" name="Google Shape;170;p38"/>
          <p:cNvSpPr txBox="1"/>
          <p:nvPr/>
        </p:nvSpPr>
        <p:spPr>
          <a:xfrm>
            <a:off x="505825" y="4496875"/>
            <a:ext cx="8166000" cy="22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             Federalism                                     </a:t>
            </a:r>
            <a:r>
              <a:rPr lang="en">
                <a:solidFill>
                  <a:schemeClr val="dk1"/>
                </a:solidFill>
              </a:rPr>
              <a:t>Executive Branch                               </a:t>
            </a:r>
            <a:r>
              <a:rPr lang="en"/>
              <a:t>Foundations                                </a:t>
            </a:r>
            <a:endParaRPr>
              <a:solidFill>
                <a:schemeClr val="dk1"/>
              </a:solidFill>
            </a:endParaRPr>
          </a:p>
          <a:p>
            <a:pPr marL="0" lvl="0" indent="0" algn="l" rtl="0">
              <a:spcBef>
                <a:spcPts val="0"/>
              </a:spcBef>
              <a:spcAft>
                <a:spcPts val="0"/>
              </a:spcAft>
              <a:buNone/>
            </a:pPr>
            <a:r>
              <a:rPr lang="en"/>
              <a:t>                  												</a:t>
            </a:r>
            <a:endParaRPr/>
          </a:p>
        </p:txBody>
      </p:sp>
      <p:pic>
        <p:nvPicPr>
          <p:cNvPr id="171" name="Google Shape;171;p38">
            <a:hlinkClick r:id="rId9"/>
          </p:cNvPr>
          <p:cNvPicPr preferRelativeResize="0"/>
          <p:nvPr/>
        </p:nvPicPr>
        <p:blipFill>
          <a:blip r:embed="rId10">
            <a:alphaModFix/>
          </a:blip>
          <a:stretch>
            <a:fillRect/>
          </a:stretch>
        </p:blipFill>
        <p:spPr>
          <a:xfrm>
            <a:off x="6382500" y="471275"/>
            <a:ext cx="2301000" cy="1725750"/>
          </a:xfrm>
          <a:prstGeom prst="rect">
            <a:avLst/>
          </a:prstGeom>
          <a:noFill/>
          <a:ln>
            <a:noFill/>
          </a:ln>
        </p:spPr>
      </p:pic>
      <p:pic>
        <p:nvPicPr>
          <p:cNvPr id="172" name="Google Shape;172;p38">
            <a:hlinkClick r:id="rId11"/>
          </p:cNvPr>
          <p:cNvPicPr preferRelativeResize="0"/>
          <p:nvPr/>
        </p:nvPicPr>
        <p:blipFill>
          <a:blip r:embed="rId12">
            <a:alphaModFix/>
          </a:blip>
          <a:stretch>
            <a:fillRect/>
          </a:stretch>
        </p:blipFill>
        <p:spPr>
          <a:xfrm>
            <a:off x="3466888" y="2758475"/>
            <a:ext cx="2301000" cy="1725750"/>
          </a:xfrm>
          <a:prstGeom prst="rect">
            <a:avLst/>
          </a:prstGeom>
          <a:noFill/>
          <a:ln>
            <a:noFill/>
          </a:ln>
        </p:spPr>
      </p:pic>
      <p:pic>
        <p:nvPicPr>
          <p:cNvPr id="173" name="Google Shape;173;p38">
            <a:hlinkClick r:id="rId13"/>
          </p:cNvPr>
          <p:cNvPicPr preferRelativeResize="0"/>
          <p:nvPr/>
        </p:nvPicPr>
        <p:blipFill>
          <a:blip r:embed="rId14">
            <a:alphaModFix/>
          </a:blip>
          <a:stretch>
            <a:fillRect/>
          </a:stretch>
        </p:blipFill>
        <p:spPr>
          <a:xfrm>
            <a:off x="6396125" y="2751150"/>
            <a:ext cx="2301017" cy="17257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56"/>
          <p:cNvPicPr preferRelativeResize="0"/>
          <p:nvPr/>
        </p:nvPicPr>
        <p:blipFill>
          <a:blip r:embed="rId3">
            <a:alphaModFix/>
          </a:blip>
          <a:stretch>
            <a:fillRect/>
          </a:stretch>
        </p:blipFill>
        <p:spPr>
          <a:xfrm>
            <a:off x="1143013" y="-16850"/>
            <a:ext cx="6857973"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7"/>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solidFill>
                  <a:srgbClr val="0000FF"/>
                </a:solidFill>
              </a:rPr>
              <a:t>With the word Political</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Political Power</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Political Elite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Political Culture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Political Ideology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Political Cleavage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Political Socialization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Political Agenda</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Political Party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Political Machine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Political Action Committee</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lvl="0" indent="0" algn="l" rtl="0">
              <a:lnSpc>
                <a:spcPct val="100000"/>
              </a:lnSpc>
              <a:spcBef>
                <a:spcPts val="0"/>
              </a:spcBef>
              <a:spcAft>
                <a:spcPts val="0"/>
              </a:spcAft>
              <a:buClr>
                <a:srgbClr val="000000"/>
              </a:buClr>
              <a:buSzPts val="1100"/>
              <a:buNone/>
            </a:pPr>
            <a:r>
              <a:rPr lang="en" sz="1800" b="1">
                <a:solidFill>
                  <a:srgbClr val="0000FF"/>
                </a:solidFill>
              </a:rPr>
              <a:t>Examples of Direct Democracy</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Recall</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Referendum</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Initiative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Jury System</a:t>
            </a:r>
            <a:endParaRPr sz="1800" b="1">
              <a:solidFill>
                <a:srgbClr val="0000FF"/>
              </a:solidFill>
            </a:endParaRPr>
          </a:p>
        </p:txBody>
      </p:sp>
      <p:sp>
        <p:nvSpPr>
          <p:cNvPr id="326" name="Google Shape;326;p57"/>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Process</a:t>
            </a:r>
            <a:endParaRPr sz="1800" b="1">
              <a:solidFill>
                <a:srgbClr val="0000FF"/>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The Presidential Selection Process</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The Impeachment Process</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The Amendment Process</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The Bill Making Process</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The Nomination and Confirmation Process</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The Treaty Making Process</a:t>
            </a:r>
            <a:endParaRPr sz="1800">
              <a:solidFill>
                <a:schemeClr val="dk1"/>
              </a:solidFill>
            </a:endParaRPr>
          </a:p>
          <a:p>
            <a:pPr marL="0" lvl="0" indent="0" algn="l" rtl="0">
              <a:lnSpc>
                <a:spcPct val="100000"/>
              </a:lnSpc>
              <a:spcBef>
                <a:spcPts val="0"/>
              </a:spcBef>
              <a:spcAft>
                <a:spcPts val="0"/>
              </a:spcAft>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Why Incumbents Usually Win</a:t>
            </a:r>
            <a:endParaRPr sz="10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Constituent Service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Name Recognition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Sophomore Surge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War Chest</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p:txBody>
      </p:sp>
      <p:cxnSp>
        <p:nvCxnSpPr>
          <p:cNvPr id="327" name="Google Shape;327;p57"/>
          <p:cNvCxnSpPr/>
          <p:nvPr/>
        </p:nvCxnSpPr>
        <p:spPr>
          <a:xfrm rot="10800000">
            <a:off x="3732725" y="11490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28" name="Google Shape;328;p57"/>
          <p:cNvCxnSpPr/>
          <p:nvPr/>
        </p:nvCxnSpPr>
        <p:spPr>
          <a:xfrm rot="10800000">
            <a:off x="3732725" y="14538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29" name="Google Shape;329;p57"/>
          <p:cNvCxnSpPr/>
          <p:nvPr/>
        </p:nvCxnSpPr>
        <p:spPr>
          <a:xfrm rot="10800000">
            <a:off x="3732725" y="20634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30" name="Google Shape;330;p57"/>
          <p:cNvCxnSpPr/>
          <p:nvPr/>
        </p:nvCxnSpPr>
        <p:spPr>
          <a:xfrm rot="10800000">
            <a:off x="3732725" y="28254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31" name="Google Shape;331;p57"/>
          <p:cNvCxnSpPr/>
          <p:nvPr/>
        </p:nvCxnSpPr>
        <p:spPr>
          <a:xfrm rot="10800000">
            <a:off x="3732725" y="31302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32" name="Google Shape;332;p57"/>
          <p:cNvCxnSpPr/>
          <p:nvPr/>
        </p:nvCxnSpPr>
        <p:spPr>
          <a:xfrm rot="10800000">
            <a:off x="3732725" y="40446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33" name="Google Shape;333;p57"/>
          <p:cNvCxnSpPr/>
          <p:nvPr/>
        </p:nvCxnSpPr>
        <p:spPr>
          <a:xfrm rot="10800000">
            <a:off x="8228525" y="40446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34" name="Google Shape;334;p57"/>
          <p:cNvCxnSpPr/>
          <p:nvPr/>
        </p:nvCxnSpPr>
        <p:spPr>
          <a:xfrm rot="10800000">
            <a:off x="8228525" y="34350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35" name="Google Shape;335;p57"/>
          <p:cNvCxnSpPr/>
          <p:nvPr/>
        </p:nvCxnSpPr>
        <p:spPr>
          <a:xfrm rot="10800000">
            <a:off x="8228525" y="1770735"/>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8"/>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None/>
            </a:pPr>
            <a:r>
              <a:rPr lang="en" sz="1800" b="1">
                <a:solidFill>
                  <a:srgbClr val="0000FF"/>
                </a:solidFill>
              </a:rPr>
              <a:t>Jim Crow Laws</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Poll Tax</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Grandfather Clause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Intimidation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Literacy Test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White Primary</a:t>
            </a:r>
            <a:endParaRPr sz="1800">
              <a:solidFill>
                <a:schemeClr val="dk1"/>
              </a:solidFill>
            </a:endParaRPr>
          </a:p>
          <a:p>
            <a:pPr marL="0" lvl="0" indent="0" algn="l" rtl="0">
              <a:lnSpc>
                <a:spcPct val="100000"/>
              </a:lnSpc>
              <a:spcBef>
                <a:spcPts val="0"/>
              </a:spcBef>
              <a:spcAft>
                <a:spcPts val="0"/>
              </a:spcAft>
              <a:buClr>
                <a:srgbClr val="000000"/>
              </a:buClr>
              <a:buSzPts val="1100"/>
              <a:buNone/>
            </a:pPr>
            <a:endParaRPr sz="1200" b="1">
              <a:solidFill>
                <a:srgbClr val="0000FF"/>
              </a:solidFill>
            </a:endParaRPr>
          </a:p>
          <a:p>
            <a:pPr marL="0" marR="0" lvl="0" indent="0" algn="l" rtl="0">
              <a:lnSpc>
                <a:spcPct val="100000"/>
              </a:lnSpc>
              <a:spcBef>
                <a:spcPts val="0"/>
              </a:spcBef>
              <a:spcAft>
                <a:spcPts val="0"/>
              </a:spcAft>
              <a:buClr>
                <a:srgbClr val="000000"/>
              </a:buClr>
              <a:buSzPts val="1100"/>
              <a:buNone/>
            </a:pPr>
            <a:r>
              <a:rPr lang="en" sz="1800" b="1">
                <a:solidFill>
                  <a:srgbClr val="0000FF"/>
                </a:solidFill>
              </a:rPr>
              <a:t>Standing Committees</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House Rules Committee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Senate Judiciary Committee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House Ways and Means Committee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House and Senate Appropriations Committee</a:t>
            </a:r>
            <a:endParaRPr sz="1800">
              <a:solidFill>
                <a:schemeClr val="dk1"/>
              </a:solidFill>
            </a:endParaRPr>
          </a:p>
        </p:txBody>
      </p:sp>
      <p:sp>
        <p:nvSpPr>
          <p:cNvPr id="341" name="Google Shape;341;p58"/>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800" b="1">
                <a:solidFill>
                  <a:srgbClr val="0000FF"/>
                </a:solidFill>
              </a:rPr>
              <a:t>With the word Party</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Third Party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Minor Party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Party Coalition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National Party Convention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National Party Committee Chairperson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Party Realignment</a:t>
            </a:r>
            <a:endParaRPr sz="1800">
              <a:solidFill>
                <a:schemeClr val="dk1"/>
              </a:solidFill>
            </a:endParaRPr>
          </a:p>
          <a:p>
            <a:pPr marL="0" lvl="0" indent="0" algn="l" rtl="0">
              <a:lnSpc>
                <a:spcPct val="100000"/>
              </a:lnSpc>
              <a:spcBef>
                <a:spcPts val="0"/>
              </a:spcBef>
              <a:spcAft>
                <a:spcPts val="0"/>
              </a:spcAft>
              <a:buNone/>
            </a:pPr>
            <a:endParaRPr sz="1800" b="1">
              <a:solidFill>
                <a:srgbClr val="0000FF"/>
              </a:solidFill>
            </a:endParaRPr>
          </a:p>
          <a:p>
            <a:pPr marL="0" lvl="0" indent="0" algn="l" rtl="0">
              <a:lnSpc>
                <a:spcPct val="100000"/>
              </a:lnSpc>
              <a:spcBef>
                <a:spcPts val="0"/>
              </a:spcBef>
              <a:spcAft>
                <a:spcPts val="0"/>
              </a:spcAft>
              <a:buNone/>
            </a:pPr>
            <a:r>
              <a:rPr lang="en" sz="1800" b="1">
                <a:solidFill>
                  <a:srgbClr val="0000FF"/>
                </a:solidFill>
              </a:rPr>
              <a:t>With the word Veto</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Presidential veto</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Pocket veto</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Line Item veto</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Legislative veto</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Veto override</a:t>
            </a:r>
            <a:endParaRPr sz="1800">
              <a:solidFill>
                <a:schemeClr val="dk1"/>
              </a:solidFill>
            </a:endParaRPr>
          </a:p>
        </p:txBody>
      </p:sp>
      <p:cxnSp>
        <p:nvCxnSpPr>
          <p:cNvPr id="342" name="Google Shape;342;p58"/>
          <p:cNvCxnSpPr/>
          <p:nvPr/>
        </p:nvCxnSpPr>
        <p:spPr>
          <a:xfrm rot="10800000">
            <a:off x="4243150" y="24955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43" name="Google Shape;343;p58"/>
          <p:cNvCxnSpPr/>
          <p:nvPr/>
        </p:nvCxnSpPr>
        <p:spPr>
          <a:xfrm rot="10800000">
            <a:off x="4243150" y="31051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44" name="Google Shape;344;p58"/>
          <p:cNvCxnSpPr/>
          <p:nvPr/>
        </p:nvCxnSpPr>
        <p:spPr>
          <a:xfrm rot="10800000">
            <a:off x="4243150" y="36385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45" name="Google Shape;345;p58"/>
          <p:cNvCxnSpPr/>
          <p:nvPr/>
        </p:nvCxnSpPr>
        <p:spPr>
          <a:xfrm rot="10800000">
            <a:off x="7595950" y="37147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46" name="Google Shape;346;p58"/>
          <p:cNvCxnSpPr/>
          <p:nvPr/>
        </p:nvCxnSpPr>
        <p:spPr>
          <a:xfrm rot="10800000">
            <a:off x="7595950" y="34861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47" name="Google Shape;347;p58"/>
          <p:cNvCxnSpPr/>
          <p:nvPr/>
        </p:nvCxnSpPr>
        <p:spPr>
          <a:xfrm rot="10800000">
            <a:off x="7595950" y="40195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48" name="Google Shape;348;p58"/>
          <p:cNvCxnSpPr/>
          <p:nvPr/>
        </p:nvCxnSpPr>
        <p:spPr>
          <a:xfrm rot="10800000">
            <a:off x="7595950" y="23431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49" name="Google Shape;349;p58"/>
          <p:cNvCxnSpPr/>
          <p:nvPr/>
        </p:nvCxnSpPr>
        <p:spPr>
          <a:xfrm rot="10800000">
            <a:off x="4243150" y="59053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9"/>
          <p:cNvSpPr txBox="1"/>
          <p:nvPr/>
        </p:nvSpPr>
        <p:spPr>
          <a:xfrm>
            <a:off x="245650" y="4208050"/>
            <a:ext cx="8584500" cy="32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a:t>The Appointment Process</a:t>
            </a:r>
            <a:endParaRPr/>
          </a:p>
          <a:p>
            <a:pPr marL="0" lvl="0" indent="0" algn="ctr" rtl="0">
              <a:spcBef>
                <a:spcPts val="0"/>
              </a:spcBef>
              <a:spcAft>
                <a:spcPts val="0"/>
              </a:spcAft>
              <a:buNone/>
            </a:pPr>
            <a:r>
              <a:rPr lang="en"/>
              <a:t>Ted Ed Lesson</a:t>
            </a:r>
            <a:endParaRPr/>
          </a:p>
          <a:p>
            <a:pPr marL="0" lvl="0" indent="0" algn="ctr" rtl="0">
              <a:spcBef>
                <a:spcPts val="0"/>
              </a:spcBef>
              <a:spcAft>
                <a:spcPts val="0"/>
              </a:spcAft>
              <a:buNone/>
            </a:pPr>
            <a:endParaRPr/>
          </a:p>
        </p:txBody>
      </p:sp>
      <p:sp>
        <p:nvSpPr>
          <p:cNvPr id="355" name="Google Shape;355;p59"/>
          <p:cNvSpPr txBox="1"/>
          <p:nvPr/>
        </p:nvSpPr>
        <p:spPr>
          <a:xfrm>
            <a:off x="0" y="1776850"/>
            <a:ext cx="1880400" cy="142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u="sng">
                <a:solidFill>
                  <a:srgbClr val="FFFFFF"/>
                </a:solidFill>
                <a:hlinkClick r:id="rId3"/>
              </a:rPr>
              <a:t>https://vimeo.com/161250066</a:t>
            </a:r>
            <a:endParaRPr>
              <a:solidFill>
                <a:srgbClr val="FFFFFF"/>
              </a:solidFill>
            </a:endParaRPr>
          </a:p>
          <a:p>
            <a:pPr marL="0" lvl="0" indent="0" algn="ctr" rtl="0">
              <a:spcBef>
                <a:spcPts val="0"/>
              </a:spcBef>
              <a:spcAft>
                <a:spcPts val="0"/>
              </a:spcAft>
              <a:buNone/>
            </a:pPr>
            <a:endParaRPr>
              <a:solidFill>
                <a:srgbClr val="FFFFFF"/>
              </a:solidFill>
            </a:endParaRPr>
          </a:p>
          <a:p>
            <a:pPr marL="0" lvl="0" indent="0" algn="ctr" rtl="0">
              <a:spcBef>
                <a:spcPts val="0"/>
              </a:spcBef>
              <a:spcAft>
                <a:spcPts val="0"/>
              </a:spcAft>
              <a:buNone/>
            </a:pPr>
            <a:r>
              <a:rPr lang="en">
                <a:solidFill>
                  <a:srgbClr val="FFFFFF"/>
                </a:solidFill>
              </a:rPr>
              <a:t>Password</a:t>
            </a:r>
            <a:endParaRPr>
              <a:solidFill>
                <a:srgbClr val="FFFFFF"/>
              </a:solidFill>
            </a:endParaRPr>
          </a:p>
          <a:p>
            <a:pPr marL="0" lvl="0" indent="0" algn="ctr" rtl="0">
              <a:spcBef>
                <a:spcPts val="0"/>
              </a:spcBef>
              <a:spcAft>
                <a:spcPts val="0"/>
              </a:spcAft>
              <a:buNone/>
            </a:pPr>
            <a:r>
              <a:rPr lang="en">
                <a:solidFill>
                  <a:srgbClr val="FFFFFF"/>
                </a:solidFill>
              </a:rPr>
              <a:t>sprinkles</a:t>
            </a:r>
            <a:endParaRPr>
              <a:solidFill>
                <a:srgbClr val="FFFFFF"/>
              </a:solidFill>
            </a:endParaRPr>
          </a:p>
        </p:txBody>
      </p:sp>
      <p:pic>
        <p:nvPicPr>
          <p:cNvPr id="356" name="Google Shape;356;p59" descr="View full lesson: http://ed.ted.com/lessons/how-do-us-supreme-court-justices-get-appointed-peter-paccone&#10;&#10;There’s a job out there with a great deal of power, pay, prestige, and near-perfect job-security. And there’s only one way to be hired: get appointed to the US Supreme Court. But how do US Supreme Court Justices actually get that honor? Peter Paccone outlines the difficult process of getting a seat on the highest bench in the country. &#10;&#10;Lesson by Peter Paccone, animation by Globizco." title="How do US Supreme Court justices get appointed? - Peter Paccone">
            <a:hlinkClick r:id="rId4"/>
          </p:cNvPr>
          <p:cNvPicPr preferRelativeResize="0"/>
          <p:nvPr/>
        </p:nvPicPr>
        <p:blipFill>
          <a:blip r:embed="rId5">
            <a:alphaModFix/>
          </a:blip>
          <a:stretch>
            <a:fillRect/>
          </a:stretch>
        </p:blipFill>
        <p:spPr>
          <a:xfrm>
            <a:off x="1699450" y="67675"/>
            <a:ext cx="5676900" cy="42576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60"/>
          <p:cNvSpPr txBox="1"/>
          <p:nvPr/>
        </p:nvSpPr>
        <p:spPr>
          <a:xfrm>
            <a:off x="245650" y="4208050"/>
            <a:ext cx="8584500" cy="32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a:t>The Amendment Process</a:t>
            </a:r>
            <a:endParaRPr/>
          </a:p>
          <a:p>
            <a:pPr marL="0" lvl="0" indent="0" algn="ctr" rtl="0">
              <a:spcBef>
                <a:spcPts val="0"/>
              </a:spcBef>
              <a:spcAft>
                <a:spcPts val="0"/>
              </a:spcAft>
              <a:buNone/>
            </a:pPr>
            <a:r>
              <a:rPr lang="en"/>
              <a:t>Ted Ed Lesson</a:t>
            </a:r>
            <a:endParaRPr/>
          </a:p>
          <a:p>
            <a:pPr marL="0" lvl="0" indent="0" algn="ctr" rtl="0">
              <a:spcBef>
                <a:spcPts val="0"/>
              </a:spcBef>
              <a:spcAft>
                <a:spcPts val="0"/>
              </a:spcAft>
              <a:buNone/>
            </a:pPr>
            <a:endParaRPr/>
          </a:p>
        </p:txBody>
      </p:sp>
      <p:sp>
        <p:nvSpPr>
          <p:cNvPr id="362" name="Google Shape;362;p60"/>
          <p:cNvSpPr txBox="1"/>
          <p:nvPr/>
        </p:nvSpPr>
        <p:spPr>
          <a:xfrm>
            <a:off x="0" y="1776850"/>
            <a:ext cx="1880400" cy="142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u="sng">
                <a:solidFill>
                  <a:srgbClr val="FFFFFF"/>
                </a:solidFill>
                <a:hlinkClick r:id="rId3"/>
              </a:rPr>
              <a:t>https://vimeo.com/161250066</a:t>
            </a:r>
            <a:endParaRPr>
              <a:solidFill>
                <a:srgbClr val="FFFFFF"/>
              </a:solidFill>
            </a:endParaRPr>
          </a:p>
          <a:p>
            <a:pPr marL="0" lvl="0" indent="0" algn="ctr" rtl="0">
              <a:spcBef>
                <a:spcPts val="0"/>
              </a:spcBef>
              <a:spcAft>
                <a:spcPts val="0"/>
              </a:spcAft>
              <a:buNone/>
            </a:pPr>
            <a:endParaRPr>
              <a:solidFill>
                <a:srgbClr val="FFFFFF"/>
              </a:solidFill>
            </a:endParaRPr>
          </a:p>
          <a:p>
            <a:pPr marL="0" lvl="0" indent="0" algn="ctr" rtl="0">
              <a:spcBef>
                <a:spcPts val="0"/>
              </a:spcBef>
              <a:spcAft>
                <a:spcPts val="0"/>
              </a:spcAft>
              <a:buNone/>
            </a:pPr>
            <a:r>
              <a:rPr lang="en">
                <a:solidFill>
                  <a:srgbClr val="FFFFFF"/>
                </a:solidFill>
              </a:rPr>
              <a:t>Password</a:t>
            </a:r>
            <a:endParaRPr>
              <a:solidFill>
                <a:srgbClr val="FFFFFF"/>
              </a:solidFill>
            </a:endParaRPr>
          </a:p>
          <a:p>
            <a:pPr marL="0" lvl="0" indent="0" algn="ctr" rtl="0">
              <a:spcBef>
                <a:spcPts val="0"/>
              </a:spcBef>
              <a:spcAft>
                <a:spcPts val="0"/>
              </a:spcAft>
              <a:buNone/>
            </a:pPr>
            <a:r>
              <a:rPr lang="en">
                <a:solidFill>
                  <a:srgbClr val="FFFFFF"/>
                </a:solidFill>
              </a:rPr>
              <a:t>sprinkles</a:t>
            </a:r>
            <a:endParaRPr>
              <a:solidFill>
                <a:srgbClr val="FFFFFF"/>
              </a:solidFill>
            </a:endParaRPr>
          </a:p>
        </p:txBody>
      </p:sp>
      <p:pic>
        <p:nvPicPr>
          <p:cNvPr id="363" name="Google Shape;363;p60" descr="View full lesson: http://ed.ted.com/lessons/why-is-the-us-constitution-so-hard-to-amend-peter-paccone&#10;&#10;When it was ratified in 1789, the US Constitution didn’t just institute a government by the people – it provided a way for the people to alter the Constitution itself. And yet, of the nearly 11,000 amendments proposed in the centuries since, only 27 have succeeded as of 2016. Peter Paccone explains why the US Constitution is so hard to change.&#10;&#10;Lesson by Peter Paccone, animation by Augenblick Studios." title="Why is the US Constitution so hard to amend? - Peter Paccone">
            <a:hlinkClick r:id="rId4"/>
          </p:cNvPr>
          <p:cNvPicPr preferRelativeResize="0"/>
          <p:nvPr/>
        </p:nvPicPr>
        <p:blipFill>
          <a:blip r:embed="rId5">
            <a:alphaModFix/>
          </a:blip>
          <a:stretch>
            <a:fillRect/>
          </a:stretch>
        </p:blipFill>
        <p:spPr>
          <a:xfrm>
            <a:off x="1785488" y="155625"/>
            <a:ext cx="5504825" cy="41286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p61"/>
          <p:cNvPicPr preferRelativeResize="0"/>
          <p:nvPr/>
        </p:nvPicPr>
        <p:blipFill>
          <a:blip r:embed="rId3">
            <a:alphaModFix/>
          </a:blip>
          <a:stretch>
            <a:fillRect/>
          </a:stretch>
        </p:blipFill>
        <p:spPr>
          <a:xfrm>
            <a:off x="0" y="0"/>
            <a:ext cx="9144001" cy="508355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62"/>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800">
                <a:solidFill>
                  <a:srgbClr val="333333"/>
                </a:solidFill>
                <a:highlight>
                  <a:srgbClr val="FFFFFF"/>
                </a:highlight>
              </a:rPr>
              <a:t>As described in the Constitution, there are _____ different ways to propose an amendment and _____ different ways to ratify an amendment.</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Clr>
                <a:schemeClr val="dk1"/>
              </a:buClr>
              <a:buSzPts val="1100"/>
              <a:buFont typeface="Arial"/>
              <a:buNone/>
            </a:pPr>
            <a:r>
              <a:rPr lang="en" sz="1800">
                <a:solidFill>
                  <a:srgbClr val="333333"/>
                </a:solidFill>
                <a:highlight>
                  <a:srgbClr val="FFFFFF"/>
                </a:highlight>
              </a:rPr>
              <a:t>Regardless of the method used, to amend the constitution requires the _____ government to propose the amendment and the _______  government to ratify the amendment.</a:t>
            </a:r>
            <a:endParaRPr sz="1800">
              <a:solidFill>
                <a:srgbClr val="333333"/>
              </a:solidFill>
              <a:highlight>
                <a:srgbClr val="FFFFFF"/>
              </a:highlight>
            </a:endParaRPr>
          </a:p>
          <a:p>
            <a:pPr marL="0" marR="0" lvl="0" indent="0" algn="l" rtl="0">
              <a:lnSpc>
                <a:spcPct val="100000"/>
              </a:lnSpc>
              <a:spcBef>
                <a:spcPts val="0"/>
              </a:spcBef>
              <a:spcAft>
                <a:spcPts val="0"/>
              </a:spcAft>
              <a:buClr>
                <a:schemeClr val="dk1"/>
              </a:buClr>
              <a:buSzPts val="1100"/>
              <a:buFont typeface="Arial"/>
              <a:buNone/>
            </a:pPr>
            <a:endParaRPr sz="1800">
              <a:solidFill>
                <a:srgbClr val="333333"/>
              </a:solidFill>
              <a:highlight>
                <a:srgbClr val="FFFFFF"/>
              </a:highlight>
            </a:endParaRPr>
          </a:p>
          <a:p>
            <a:pPr marL="0" marR="0" lvl="0" indent="0" algn="l" rtl="0">
              <a:lnSpc>
                <a:spcPct val="100000"/>
              </a:lnSpc>
              <a:spcBef>
                <a:spcPts val="0"/>
              </a:spcBef>
              <a:spcAft>
                <a:spcPts val="0"/>
              </a:spcAft>
              <a:buClr>
                <a:schemeClr val="dk1"/>
              </a:buClr>
              <a:buSzPts val="1100"/>
              <a:buFont typeface="Arial"/>
              <a:buNone/>
            </a:pPr>
            <a:r>
              <a:rPr lang="en" sz="1800">
                <a:solidFill>
                  <a:srgbClr val="333333"/>
                </a:solidFill>
                <a:highlight>
                  <a:srgbClr val="FFFFFF"/>
                </a:highlight>
              </a:rPr>
              <a:t>To propose an amendment requires a _______ majority</a:t>
            </a:r>
            <a:endParaRPr sz="1800">
              <a:solidFill>
                <a:srgbClr val="333333"/>
              </a:solidFill>
              <a:highlight>
                <a:srgbClr val="FFFFFF"/>
              </a:highlight>
            </a:endParaRPr>
          </a:p>
          <a:p>
            <a:pPr marL="0" marR="0" lvl="0" indent="0" algn="l" rtl="0">
              <a:lnSpc>
                <a:spcPct val="100000"/>
              </a:lnSpc>
              <a:spcBef>
                <a:spcPts val="0"/>
              </a:spcBef>
              <a:spcAft>
                <a:spcPts val="0"/>
              </a:spcAft>
              <a:buClr>
                <a:schemeClr val="dk1"/>
              </a:buClr>
              <a:buSzPts val="1100"/>
              <a:buFont typeface="Arial"/>
              <a:buNone/>
            </a:pP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p:txBody>
      </p:sp>
      <p:sp>
        <p:nvSpPr>
          <p:cNvPr id="374" name="Google Shape;374;p62"/>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a:solidFill>
                  <a:srgbClr val="333333"/>
                </a:solidFill>
                <a:highlight>
                  <a:schemeClr val="lt1"/>
                </a:highlight>
              </a:rPr>
              <a:t>To ratify an amendment requires a _______ majority</a:t>
            </a:r>
            <a:endParaRPr sz="1800">
              <a:solidFill>
                <a:srgbClr val="333333"/>
              </a:solidFill>
              <a:highlight>
                <a:schemeClr val="lt1"/>
              </a:highlight>
            </a:endParaRPr>
          </a:p>
          <a:p>
            <a:pPr marL="0" lvl="0" indent="0" algn="l" rtl="0">
              <a:lnSpc>
                <a:spcPct val="100000"/>
              </a:lnSpc>
              <a:spcBef>
                <a:spcPts val="0"/>
              </a:spcBef>
              <a:spcAft>
                <a:spcPts val="0"/>
              </a:spcAft>
              <a:buNone/>
            </a:pPr>
            <a:endParaRPr sz="1800">
              <a:solidFill>
                <a:srgbClr val="333333"/>
              </a:solidFill>
              <a:highlight>
                <a:schemeClr val="lt1"/>
              </a:highlight>
            </a:endParaRPr>
          </a:p>
          <a:p>
            <a:pPr marL="0" lvl="0" indent="0" algn="l" rtl="0">
              <a:lnSpc>
                <a:spcPct val="100000"/>
              </a:lnSpc>
              <a:spcBef>
                <a:spcPts val="0"/>
              </a:spcBef>
              <a:spcAft>
                <a:spcPts val="0"/>
              </a:spcAft>
              <a:buNone/>
            </a:pPr>
            <a:r>
              <a:rPr lang="en" sz="1800">
                <a:solidFill>
                  <a:srgbClr val="333333"/>
                </a:solidFill>
                <a:highlight>
                  <a:schemeClr val="lt1"/>
                </a:highlight>
              </a:rPr>
              <a:t>How many times has the Constitution been amended</a:t>
            </a:r>
            <a:endParaRPr sz="1800">
              <a:solidFill>
                <a:srgbClr val="333333"/>
              </a:solidFill>
              <a:highlight>
                <a:schemeClr val="lt1"/>
              </a:highlight>
            </a:endParaRPr>
          </a:p>
          <a:p>
            <a:pPr marL="0" lvl="0" indent="0" algn="l" rtl="0">
              <a:lnSpc>
                <a:spcPct val="100000"/>
              </a:lnSpc>
              <a:spcBef>
                <a:spcPts val="0"/>
              </a:spcBef>
              <a:spcAft>
                <a:spcPts val="0"/>
              </a:spcAft>
              <a:buNone/>
            </a:pPr>
            <a:endParaRPr sz="1800">
              <a:solidFill>
                <a:srgbClr val="333333"/>
              </a:solidFill>
              <a:highlight>
                <a:schemeClr val="lt1"/>
              </a:highlight>
            </a:endParaRPr>
          </a:p>
          <a:p>
            <a:pPr marL="0" lvl="0" indent="0" algn="l" rtl="0">
              <a:lnSpc>
                <a:spcPct val="100000"/>
              </a:lnSpc>
              <a:spcBef>
                <a:spcPts val="0"/>
              </a:spcBef>
              <a:spcAft>
                <a:spcPts val="0"/>
              </a:spcAft>
              <a:buNone/>
            </a:pPr>
            <a:r>
              <a:rPr lang="en" sz="1800">
                <a:solidFill>
                  <a:srgbClr val="333333"/>
                </a:solidFill>
                <a:highlight>
                  <a:schemeClr val="lt1"/>
                </a:highlight>
              </a:rPr>
              <a:t>Describe one major way that the constitution today is from time to time being “informally” amended</a:t>
            </a:r>
            <a:endParaRPr sz="1800">
              <a:solidFill>
                <a:srgbClr val="333333"/>
              </a:solidFill>
              <a:highlight>
                <a:schemeClr val="lt1"/>
              </a:highlight>
            </a:endParaRPr>
          </a:p>
          <a:p>
            <a:pPr marL="0" lvl="0" indent="0" algn="l" rtl="0">
              <a:lnSpc>
                <a:spcPct val="100000"/>
              </a:lnSpc>
              <a:spcBef>
                <a:spcPts val="0"/>
              </a:spcBef>
              <a:spcAft>
                <a:spcPts val="0"/>
              </a:spcAft>
              <a:buNone/>
            </a:pPr>
            <a:endParaRPr sz="1800">
              <a:solidFill>
                <a:srgbClr val="333333"/>
              </a:solidFill>
              <a:highlight>
                <a:schemeClr val="lt1"/>
              </a:highlight>
            </a:endParaRPr>
          </a:p>
          <a:p>
            <a:pPr marL="0" lvl="0" indent="0" algn="l" rtl="0">
              <a:lnSpc>
                <a:spcPct val="100000"/>
              </a:lnSpc>
              <a:spcBef>
                <a:spcPts val="0"/>
              </a:spcBef>
              <a:spcAft>
                <a:spcPts val="0"/>
              </a:spcAft>
              <a:buNone/>
            </a:pPr>
            <a:r>
              <a:rPr lang="en" sz="1800">
                <a:solidFill>
                  <a:srgbClr val="333333"/>
                </a:solidFill>
                <a:highlight>
                  <a:schemeClr val="lt1"/>
                </a:highlight>
              </a:rPr>
              <a:t>Who said the earth should belong to the living?</a:t>
            </a:r>
            <a:endParaRPr sz="1800">
              <a:solidFill>
                <a:srgbClr val="333333"/>
              </a:solidFill>
              <a:highlight>
                <a:schemeClr val="lt1"/>
              </a:highlight>
            </a:endParaRPr>
          </a:p>
          <a:p>
            <a:pPr marL="0" lvl="0" indent="0" algn="l" rtl="0">
              <a:lnSpc>
                <a:spcPct val="100000"/>
              </a:lnSpc>
              <a:spcBef>
                <a:spcPts val="0"/>
              </a:spcBef>
              <a:spcAft>
                <a:spcPts val="0"/>
              </a:spcAft>
              <a:buNone/>
            </a:pPr>
            <a:endParaRPr sz="1800">
              <a:solidFill>
                <a:srgbClr val="333333"/>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r>
              <a:rPr lang="en" sz="1800">
                <a:solidFill>
                  <a:srgbClr val="333333"/>
                </a:solidFill>
                <a:highlight>
                  <a:schemeClr val="lt1"/>
                </a:highlight>
              </a:rPr>
              <a:t>True/False: The amendment process is an example of federalism?</a:t>
            </a:r>
            <a:endParaRPr sz="1800">
              <a:solidFill>
                <a:srgbClr val="333333"/>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endParaRPr sz="1800">
              <a:solidFill>
                <a:srgbClr val="333333"/>
              </a:solidFill>
              <a:highlight>
                <a:schemeClr val="lt1"/>
              </a:highlight>
            </a:endParaRPr>
          </a:p>
          <a:p>
            <a:pPr marL="0" lvl="0" indent="0" algn="l" rtl="0">
              <a:lnSpc>
                <a:spcPct val="100000"/>
              </a:lnSpc>
              <a:spcBef>
                <a:spcPts val="0"/>
              </a:spcBef>
              <a:spcAft>
                <a:spcPts val="0"/>
              </a:spcAft>
              <a:buNone/>
            </a:pPr>
            <a:endParaRPr sz="1800">
              <a:solidFill>
                <a:srgbClr val="333333"/>
              </a:solidFill>
              <a:highlight>
                <a:srgbClr val="FFFFFF"/>
              </a:high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63"/>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solidFill>
                  <a:srgbClr val="0000FF"/>
                </a:solidFill>
              </a:rPr>
              <a:t>Titles</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Solicitor General</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Cabinet Secretary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Committee Chairman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President Pro Tempore of the Senate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Attorney General</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Chief Justice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Associate Justice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Majority Leader of House and Senate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Minority Leader of House and Senate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Speaker of the House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President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White House Press Secretary</a:t>
            </a:r>
            <a:endParaRPr sz="1800">
              <a:solidFill>
                <a:schemeClr val="dk1"/>
              </a:solidFill>
            </a:endParaRPr>
          </a:p>
        </p:txBody>
      </p:sp>
      <p:sp>
        <p:nvSpPr>
          <p:cNvPr id="380" name="Google Shape;380;p63"/>
          <p:cNvSpPr txBox="1">
            <a:spLocks noGrp="1"/>
          </p:cNvSpPr>
          <p:nvPr>
            <p:ph type="body" idx="2"/>
          </p:nvPr>
        </p:nvSpPr>
        <p:spPr>
          <a:xfrm>
            <a:off x="4832400" y="466675"/>
            <a:ext cx="3999900" cy="3416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1"/>
              </a:buClr>
              <a:buSzPts val="1800"/>
              <a:buChar char="●"/>
            </a:pPr>
            <a:r>
              <a:rPr lang="en" sz="1800">
                <a:solidFill>
                  <a:schemeClr val="dk1"/>
                </a:solidFill>
              </a:rPr>
              <a:t>Majority Whip of the House and Senate</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Minority Whip of the House and Senate</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National Security Advisor</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Joint Chiefs of Staff</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Imperial President</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Pitiful Helpless Giant</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Commander in Chief</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Secretary of the Treasury</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Delegate / Superdelegate</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Elector</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Lobbyist</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Warm Bucket of Spit</a:t>
            </a:r>
            <a:endParaRPr sz="1800" b="1">
              <a:solidFill>
                <a:srgbClr val="0000FF"/>
              </a:solidFill>
            </a:endParaRPr>
          </a:p>
          <a:p>
            <a:pPr marL="0" marR="0" lvl="0" indent="0" algn="l" rtl="0">
              <a:lnSpc>
                <a:spcPct val="100000"/>
              </a:lnSpc>
              <a:spcBef>
                <a:spcPts val="0"/>
              </a:spcBef>
              <a:spcAft>
                <a:spcPts val="0"/>
              </a:spcAft>
              <a:buNone/>
            </a:pPr>
            <a:endParaRPr sz="1800">
              <a:solidFill>
                <a:schemeClr val="dk1"/>
              </a:solidFill>
            </a:endParaRPr>
          </a:p>
        </p:txBody>
      </p:sp>
      <p:cxnSp>
        <p:nvCxnSpPr>
          <p:cNvPr id="381" name="Google Shape;381;p63"/>
          <p:cNvCxnSpPr/>
          <p:nvPr/>
        </p:nvCxnSpPr>
        <p:spPr>
          <a:xfrm rot="10800000">
            <a:off x="4146375" y="6204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82" name="Google Shape;382;p63"/>
          <p:cNvCxnSpPr/>
          <p:nvPr/>
        </p:nvCxnSpPr>
        <p:spPr>
          <a:xfrm rot="10800000">
            <a:off x="4146375" y="9252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83" name="Google Shape;383;p63"/>
          <p:cNvCxnSpPr/>
          <p:nvPr/>
        </p:nvCxnSpPr>
        <p:spPr>
          <a:xfrm rot="10800000">
            <a:off x="4146375" y="21444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84" name="Google Shape;384;p63"/>
          <p:cNvCxnSpPr/>
          <p:nvPr/>
        </p:nvCxnSpPr>
        <p:spPr>
          <a:xfrm rot="10800000">
            <a:off x="4146375" y="39732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85" name="Google Shape;385;p63"/>
          <p:cNvCxnSpPr/>
          <p:nvPr/>
        </p:nvCxnSpPr>
        <p:spPr>
          <a:xfrm rot="10800000">
            <a:off x="8590165" y="350396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86" name="Google Shape;386;p63"/>
          <p:cNvCxnSpPr/>
          <p:nvPr/>
        </p:nvCxnSpPr>
        <p:spPr>
          <a:xfrm rot="10800000">
            <a:off x="8590165" y="289436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87" name="Google Shape;387;p63"/>
          <p:cNvCxnSpPr/>
          <p:nvPr/>
        </p:nvCxnSpPr>
        <p:spPr>
          <a:xfrm rot="10800000">
            <a:off x="8590165" y="380876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4"/>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800" b="1">
                <a:solidFill>
                  <a:srgbClr val="0000FF"/>
                </a:solidFill>
              </a:rPr>
              <a:t>Numbers</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Over 90% </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Less than 5%</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Nearly 20 trillion dollars (National Debt)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Nearly 4 trillion dollars (Annual Budget: spending))</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100</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435</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6 Year Term</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2 Year Term</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35+ years old </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270 </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538</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Two, four year terms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60 votes</a:t>
            </a:r>
            <a:endParaRPr sz="1800">
              <a:solidFill>
                <a:schemeClr val="dk1"/>
              </a:solidFill>
            </a:endParaRPr>
          </a:p>
        </p:txBody>
      </p:sp>
      <p:sp>
        <p:nvSpPr>
          <p:cNvPr id="393" name="Google Shape;393;p64"/>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None/>
            </a:pPr>
            <a:r>
              <a:rPr lang="en" sz="1800" b="1">
                <a:solidFill>
                  <a:srgbClr val="0000FF"/>
                </a:solidFill>
              </a:rPr>
              <a:t>Majorities</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Simple Majority </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2/3rds Majority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3/4ths Majority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4/5th’s Majority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Unanimous Majority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Supermajority</a:t>
            </a:r>
            <a:endParaRPr sz="1800">
              <a:solidFill>
                <a:schemeClr val="dk1"/>
              </a:solidFill>
            </a:endParaRPr>
          </a:p>
          <a:p>
            <a:pPr marL="0" marR="0" lvl="0" indent="0" algn="l" rtl="0">
              <a:lnSpc>
                <a:spcPct val="100000"/>
              </a:lnSpc>
              <a:spcBef>
                <a:spcPts val="0"/>
              </a:spcBef>
              <a:spcAft>
                <a:spcPts val="0"/>
              </a:spcAft>
              <a:buNone/>
            </a:pPr>
            <a:endParaRPr sz="1800" b="1">
              <a:solidFill>
                <a:srgbClr val="0000FF"/>
              </a:solidFill>
            </a:endParaRPr>
          </a:p>
          <a:p>
            <a:pPr marL="0" marR="0" lvl="0" indent="0" algn="l" rtl="0">
              <a:lnSpc>
                <a:spcPct val="100000"/>
              </a:lnSpc>
              <a:spcBef>
                <a:spcPts val="0"/>
              </a:spcBef>
              <a:spcAft>
                <a:spcPts val="0"/>
              </a:spcAft>
              <a:buClr>
                <a:srgbClr val="000000"/>
              </a:buClr>
              <a:buSzPts val="1100"/>
              <a:buFont typeface="Arial"/>
              <a:buNone/>
            </a:pPr>
            <a:r>
              <a:rPr lang="en" sz="1800" b="1">
                <a:solidFill>
                  <a:srgbClr val="0000FF"/>
                </a:solidFill>
              </a:rPr>
              <a:t>Rules</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Restrictive Rule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Open Rule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Closed Rule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Cloture Rule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Exclusionary Rule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Seniority Rule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Clear and Present Danger Rule</a:t>
            </a:r>
            <a:endParaRPr sz="1800">
              <a:solidFill>
                <a:schemeClr val="dk1"/>
              </a:solidFill>
            </a:endParaRPr>
          </a:p>
        </p:txBody>
      </p:sp>
      <p:cxnSp>
        <p:nvCxnSpPr>
          <p:cNvPr id="394" name="Google Shape;394;p64"/>
          <p:cNvCxnSpPr/>
          <p:nvPr/>
        </p:nvCxnSpPr>
        <p:spPr>
          <a:xfrm rot="10800000">
            <a:off x="4049600" y="45683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95" name="Google Shape;395;p64"/>
          <p:cNvCxnSpPr/>
          <p:nvPr/>
        </p:nvCxnSpPr>
        <p:spPr>
          <a:xfrm rot="10800000">
            <a:off x="4049600" y="37301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96" name="Google Shape;396;p64"/>
          <p:cNvCxnSpPr/>
          <p:nvPr/>
        </p:nvCxnSpPr>
        <p:spPr>
          <a:xfrm rot="10800000">
            <a:off x="3973400" y="8345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97" name="Google Shape;397;p64"/>
          <p:cNvCxnSpPr/>
          <p:nvPr/>
        </p:nvCxnSpPr>
        <p:spPr>
          <a:xfrm rot="10800000">
            <a:off x="8676050" y="424421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98" name="Google Shape;398;p64"/>
          <p:cNvCxnSpPr/>
          <p:nvPr/>
        </p:nvCxnSpPr>
        <p:spPr>
          <a:xfrm rot="10800000">
            <a:off x="8676050" y="401561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99" name="Google Shape;399;p64"/>
          <p:cNvCxnSpPr/>
          <p:nvPr/>
        </p:nvCxnSpPr>
        <p:spPr>
          <a:xfrm rot="10800000">
            <a:off x="8676050" y="378701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00" name="Google Shape;400;p64"/>
          <p:cNvCxnSpPr/>
          <p:nvPr/>
        </p:nvCxnSpPr>
        <p:spPr>
          <a:xfrm rot="10800000">
            <a:off x="8676050" y="4549014"/>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65"/>
          <p:cNvSpPr txBox="1"/>
          <p:nvPr/>
        </p:nvSpPr>
        <p:spPr>
          <a:xfrm>
            <a:off x="245650" y="4208050"/>
            <a:ext cx="8584500" cy="32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a:t>The Bill of Rights</a:t>
            </a:r>
            <a:endParaRPr/>
          </a:p>
          <a:p>
            <a:pPr marL="0" lvl="0" indent="0" algn="ctr" rtl="0">
              <a:spcBef>
                <a:spcPts val="0"/>
              </a:spcBef>
              <a:spcAft>
                <a:spcPts val="0"/>
              </a:spcAft>
              <a:buNone/>
            </a:pPr>
            <a:r>
              <a:rPr lang="en"/>
              <a:t>Ted Ed Lesson</a:t>
            </a:r>
            <a:endParaRPr/>
          </a:p>
          <a:p>
            <a:pPr marL="0" lvl="0" indent="0" algn="ctr" rtl="0">
              <a:spcBef>
                <a:spcPts val="0"/>
              </a:spcBef>
              <a:spcAft>
                <a:spcPts val="0"/>
              </a:spcAft>
              <a:buNone/>
            </a:pPr>
            <a:endParaRPr/>
          </a:p>
        </p:txBody>
      </p:sp>
      <p:pic>
        <p:nvPicPr>
          <p:cNvPr id="406" name="Google Shape;406;p65"/>
          <p:cNvPicPr preferRelativeResize="0"/>
          <p:nvPr/>
        </p:nvPicPr>
        <p:blipFill rotWithShape="1">
          <a:blip r:embed="rId3">
            <a:alphaModFix/>
          </a:blip>
          <a:srcRect l="6737" r="5535"/>
          <a:stretch/>
        </p:blipFill>
        <p:spPr>
          <a:xfrm>
            <a:off x="1575550" y="198600"/>
            <a:ext cx="5797750" cy="4087650"/>
          </a:xfrm>
          <a:prstGeom prst="rect">
            <a:avLst/>
          </a:prstGeom>
          <a:noFill/>
          <a:ln>
            <a:noFill/>
          </a:ln>
        </p:spPr>
      </p:pic>
      <p:pic>
        <p:nvPicPr>
          <p:cNvPr id="407" name="Google Shape;407;p65" descr="View full lesson: http://ed.ted.com/lessons/a-3-minute-guide-to-the-bill-of-rights-belinda-stutzman&#10;&#10;Daily, Americans exercise their rights secured by the Constitution.  The most widely discussed and debated part of the Constitution is known as the Bill of Rights. Belinda Stutzman provides a refresher course on exactly what the first ten amendments grant each and every American citizen.&#10;&#10;Lesson by Belinda Stutzman, animation by Jacques Khouri." title="A 3-minute guide to the Bill of Rights - Belinda Stutzman">
            <a:hlinkClick r:id="rId4"/>
          </p:cNvPr>
          <p:cNvPicPr preferRelativeResize="0"/>
          <p:nvPr/>
        </p:nvPicPr>
        <p:blipFill>
          <a:blip r:embed="rId5">
            <a:alphaModFix/>
          </a:blip>
          <a:stretch>
            <a:fillRect/>
          </a:stretch>
        </p:blipFill>
        <p:spPr>
          <a:xfrm>
            <a:off x="1846900" y="198600"/>
            <a:ext cx="5450200" cy="4087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9"/>
          <p:cNvSpPr txBox="1"/>
          <p:nvPr/>
        </p:nvSpPr>
        <p:spPr>
          <a:xfrm>
            <a:off x="487175" y="4517025"/>
            <a:ext cx="8166000" cy="22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             Public Opinion                              Interest Groups                          Campaigns and Elections</a:t>
            </a:r>
            <a:endParaRPr/>
          </a:p>
        </p:txBody>
      </p:sp>
      <p:sp>
        <p:nvSpPr>
          <p:cNvPr id="179" name="Google Shape;179;p39"/>
          <p:cNvSpPr txBox="1"/>
          <p:nvPr/>
        </p:nvSpPr>
        <p:spPr>
          <a:xfrm>
            <a:off x="3384600" y="2147325"/>
            <a:ext cx="2270100" cy="22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            Participation                                  												</a:t>
            </a:r>
            <a:endParaRPr/>
          </a:p>
        </p:txBody>
      </p:sp>
      <p:pic>
        <p:nvPicPr>
          <p:cNvPr id="180" name="Google Shape;180;p39">
            <a:hlinkClick r:id="rId3"/>
          </p:cNvPr>
          <p:cNvPicPr preferRelativeResize="0"/>
          <p:nvPr/>
        </p:nvPicPr>
        <p:blipFill>
          <a:blip r:embed="rId4">
            <a:alphaModFix/>
          </a:blip>
          <a:stretch>
            <a:fillRect/>
          </a:stretch>
        </p:blipFill>
        <p:spPr>
          <a:xfrm>
            <a:off x="512063" y="2772275"/>
            <a:ext cx="2294725" cy="1721050"/>
          </a:xfrm>
          <a:prstGeom prst="rect">
            <a:avLst/>
          </a:prstGeom>
          <a:noFill/>
          <a:ln>
            <a:noFill/>
          </a:ln>
        </p:spPr>
      </p:pic>
      <p:pic>
        <p:nvPicPr>
          <p:cNvPr id="181" name="Google Shape;181;p39">
            <a:hlinkClick r:id="rId5"/>
          </p:cNvPr>
          <p:cNvPicPr preferRelativeResize="0"/>
          <p:nvPr/>
        </p:nvPicPr>
        <p:blipFill>
          <a:blip r:embed="rId6">
            <a:alphaModFix/>
          </a:blip>
          <a:stretch>
            <a:fillRect/>
          </a:stretch>
        </p:blipFill>
        <p:spPr>
          <a:xfrm>
            <a:off x="3436213" y="2764312"/>
            <a:ext cx="2315975" cy="1736975"/>
          </a:xfrm>
          <a:prstGeom prst="rect">
            <a:avLst/>
          </a:prstGeom>
          <a:noFill/>
          <a:ln>
            <a:noFill/>
          </a:ln>
        </p:spPr>
      </p:pic>
      <p:pic>
        <p:nvPicPr>
          <p:cNvPr id="182" name="Google Shape;182;p39">
            <a:hlinkClick r:id="rId7"/>
          </p:cNvPr>
          <p:cNvPicPr preferRelativeResize="0"/>
          <p:nvPr/>
        </p:nvPicPr>
        <p:blipFill>
          <a:blip r:embed="rId8">
            <a:alphaModFix/>
          </a:blip>
          <a:stretch>
            <a:fillRect/>
          </a:stretch>
        </p:blipFill>
        <p:spPr>
          <a:xfrm>
            <a:off x="6409625" y="2781538"/>
            <a:ext cx="2270024" cy="1702525"/>
          </a:xfrm>
          <a:prstGeom prst="rect">
            <a:avLst/>
          </a:prstGeom>
          <a:noFill/>
          <a:ln>
            <a:noFill/>
          </a:ln>
        </p:spPr>
      </p:pic>
      <p:pic>
        <p:nvPicPr>
          <p:cNvPr id="183" name="Google Shape;183;p39">
            <a:hlinkClick r:id="rId9"/>
          </p:cNvPr>
          <p:cNvPicPr preferRelativeResize="0"/>
          <p:nvPr/>
        </p:nvPicPr>
        <p:blipFill>
          <a:blip r:embed="rId10">
            <a:alphaModFix/>
          </a:blip>
          <a:stretch>
            <a:fillRect/>
          </a:stretch>
        </p:blipFill>
        <p:spPr>
          <a:xfrm>
            <a:off x="3443769" y="446500"/>
            <a:ext cx="2292725" cy="17195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66" descr="http://commoncraft.com A short guide to understanding the U.S. election process. &#10;This video comes in an unbranded &quot;presentation quality&quot; version that can be licensed for use in the workplace." title="Electing a US President in Plain English">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
        <p:nvSpPr>
          <p:cNvPr id="413" name="Google Shape;413;p66"/>
          <p:cNvSpPr txBox="1"/>
          <p:nvPr/>
        </p:nvSpPr>
        <p:spPr>
          <a:xfrm>
            <a:off x="245650" y="4208050"/>
            <a:ext cx="8584500" cy="32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a:t>The Presidential Selection Process</a:t>
            </a:r>
            <a:endParaRPr/>
          </a:p>
          <a:p>
            <a:pPr marL="0" lvl="0" indent="0" algn="ctr" rtl="0">
              <a:spcBef>
                <a:spcPts val="0"/>
              </a:spcBef>
              <a:spcAft>
                <a:spcPts val="0"/>
              </a:spcAft>
              <a:buNone/>
            </a:pPr>
            <a:r>
              <a:rPr lang="en"/>
              <a:t>Common Craft</a:t>
            </a:r>
            <a:endParaRPr/>
          </a:p>
        </p:txBody>
      </p:sp>
      <p:cxnSp>
        <p:nvCxnSpPr>
          <p:cNvPr id="414" name="Google Shape;414;p66"/>
          <p:cNvCxnSpPr/>
          <p:nvPr/>
        </p:nvCxnSpPr>
        <p:spPr>
          <a:xfrm rot="10800000">
            <a:off x="5416375" y="4841714"/>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419" name="Google Shape;419;p67"/>
          <p:cNvPicPr preferRelativeResize="0"/>
          <p:nvPr/>
        </p:nvPicPr>
        <p:blipFill>
          <a:blip r:embed="rId3">
            <a:alphaModFix/>
          </a:blip>
          <a:stretch>
            <a:fillRect/>
          </a:stretch>
        </p:blipFill>
        <p:spPr>
          <a:xfrm>
            <a:off x="762000" y="33338"/>
            <a:ext cx="7620000" cy="5076825"/>
          </a:xfrm>
          <a:prstGeom prst="rect">
            <a:avLst/>
          </a:prstGeom>
          <a:noFill/>
          <a:ln>
            <a:noFill/>
          </a:ln>
        </p:spPr>
      </p:pic>
      <p:cxnSp>
        <p:nvCxnSpPr>
          <p:cNvPr id="420" name="Google Shape;420;p67"/>
          <p:cNvCxnSpPr/>
          <p:nvPr/>
        </p:nvCxnSpPr>
        <p:spPr>
          <a:xfrm rot="10800000">
            <a:off x="8549050" y="257173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68"/>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800">
                <a:solidFill>
                  <a:srgbClr val="333333"/>
                </a:solidFill>
                <a:highlight>
                  <a:srgbClr val="FFFFFF"/>
                </a:highlight>
              </a:rPr>
              <a:t>What’s the difference between a primary and a caucus</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r>
              <a:rPr lang="en" sz="1800">
                <a:solidFill>
                  <a:srgbClr val="333333"/>
                </a:solidFill>
                <a:highlight>
                  <a:srgbClr val="FFFFFF"/>
                </a:highlight>
              </a:rPr>
              <a:t>What is the difference between the primary/caucus election and the general election</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r>
              <a:rPr lang="en" sz="1800">
                <a:solidFill>
                  <a:srgbClr val="333333"/>
                </a:solidFill>
                <a:highlight>
                  <a:srgbClr val="FFFFFF"/>
                </a:highlight>
              </a:rPr>
              <a:t>A candidate who wins a primary gets what?</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r>
              <a:rPr lang="en" sz="1800">
                <a:solidFill>
                  <a:srgbClr val="333333"/>
                </a:solidFill>
                <a:highlight>
                  <a:srgbClr val="FFFFFF"/>
                </a:highlight>
              </a:rPr>
              <a:t>A candidate who win a state in the general election gets what?</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r>
              <a:rPr lang="en" sz="1800">
                <a:solidFill>
                  <a:srgbClr val="333333"/>
                </a:solidFill>
                <a:highlight>
                  <a:srgbClr val="FFFFFF"/>
                </a:highlight>
              </a:rPr>
              <a:t>True / False: The word nominee describes a candidate during the primary election</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p:txBody>
      </p:sp>
      <p:sp>
        <p:nvSpPr>
          <p:cNvPr id="426" name="Google Shape;426;p68"/>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a:solidFill>
                  <a:srgbClr val="333333"/>
                </a:solidFill>
                <a:highlight>
                  <a:srgbClr val="FFFFFF"/>
                </a:highlight>
              </a:rPr>
              <a:t>True / False: A party’s nominee is named at something called the national convention.</a:t>
            </a:r>
            <a:endParaRPr sz="1800">
              <a:solidFill>
                <a:srgbClr val="333333"/>
              </a:solidFill>
              <a:highlight>
                <a:srgbClr val="FFFFFF"/>
              </a:highlight>
            </a:endParaRPr>
          </a:p>
          <a:p>
            <a:pPr marL="0" lvl="0" indent="0" algn="l" rtl="0">
              <a:lnSpc>
                <a:spcPct val="100000"/>
              </a:lnSpc>
              <a:spcBef>
                <a:spcPts val="0"/>
              </a:spcBef>
              <a:spcAft>
                <a:spcPts val="0"/>
              </a:spcAft>
              <a:buNone/>
            </a:pPr>
            <a:endParaRPr sz="1800">
              <a:solidFill>
                <a:srgbClr val="333333"/>
              </a:solidFill>
              <a:highlight>
                <a:srgbClr val="FFFFFF"/>
              </a:highlight>
            </a:endParaRPr>
          </a:p>
          <a:p>
            <a:pPr marL="0" lvl="0" indent="0" algn="l" rtl="0">
              <a:lnSpc>
                <a:spcPct val="100000"/>
              </a:lnSpc>
              <a:spcBef>
                <a:spcPts val="0"/>
              </a:spcBef>
              <a:spcAft>
                <a:spcPts val="0"/>
              </a:spcAft>
              <a:buNone/>
            </a:pPr>
            <a:r>
              <a:rPr lang="en" sz="1800">
                <a:solidFill>
                  <a:srgbClr val="333333"/>
                </a:solidFill>
                <a:highlight>
                  <a:srgbClr val="FFFFFF"/>
                </a:highlight>
              </a:rPr>
              <a:t>True / False: The primary election is held after the general election</a:t>
            </a:r>
            <a:endParaRPr sz="1800">
              <a:solidFill>
                <a:srgbClr val="333333"/>
              </a:solidFill>
              <a:highlight>
                <a:srgbClr val="FFFFFF"/>
              </a:highlight>
            </a:endParaRPr>
          </a:p>
          <a:p>
            <a:pPr marL="0" lvl="0" indent="0" algn="l" rtl="0">
              <a:lnSpc>
                <a:spcPct val="100000"/>
              </a:lnSpc>
              <a:spcBef>
                <a:spcPts val="0"/>
              </a:spcBef>
              <a:spcAft>
                <a:spcPts val="0"/>
              </a:spcAft>
              <a:buNone/>
            </a:pPr>
            <a:endParaRPr sz="1800">
              <a:solidFill>
                <a:srgbClr val="333333"/>
              </a:solidFill>
              <a:highlight>
                <a:srgbClr val="FFFFFF"/>
              </a:highlight>
            </a:endParaRPr>
          </a:p>
          <a:p>
            <a:pPr marL="0" lvl="0" indent="0" algn="l" rtl="0">
              <a:lnSpc>
                <a:spcPct val="100000"/>
              </a:lnSpc>
              <a:spcBef>
                <a:spcPts val="0"/>
              </a:spcBef>
              <a:spcAft>
                <a:spcPts val="0"/>
              </a:spcAft>
              <a:buNone/>
            </a:pPr>
            <a:r>
              <a:rPr lang="en" sz="1800">
                <a:solidFill>
                  <a:srgbClr val="333333"/>
                </a:solidFill>
                <a:highlight>
                  <a:srgbClr val="FFFFFF"/>
                </a:highlight>
              </a:rPr>
              <a:t>True / False: The electoral college election is held after the general election.</a:t>
            </a:r>
            <a:endParaRPr sz="1800">
              <a:solidFill>
                <a:srgbClr val="333333"/>
              </a:solidFill>
              <a:highlight>
                <a:srgbClr val="FFFFFF"/>
              </a:highlight>
            </a:endParaRPr>
          </a:p>
          <a:p>
            <a:pPr marL="0" lvl="0" indent="0" algn="l" rtl="0">
              <a:lnSpc>
                <a:spcPct val="100000"/>
              </a:lnSpc>
              <a:spcBef>
                <a:spcPts val="0"/>
              </a:spcBef>
              <a:spcAft>
                <a:spcPts val="0"/>
              </a:spcAft>
              <a:buNone/>
            </a:pPr>
            <a:endParaRPr sz="1800">
              <a:solidFill>
                <a:srgbClr val="333333"/>
              </a:solidFill>
              <a:highlight>
                <a:srgbClr val="FFFFFF"/>
              </a:highlight>
            </a:endParaRPr>
          </a:p>
          <a:p>
            <a:pPr marL="0" lvl="0" indent="0" algn="l" rtl="0">
              <a:lnSpc>
                <a:spcPct val="100000"/>
              </a:lnSpc>
              <a:spcBef>
                <a:spcPts val="0"/>
              </a:spcBef>
              <a:spcAft>
                <a:spcPts val="0"/>
              </a:spcAft>
              <a:buNone/>
            </a:pPr>
            <a:r>
              <a:rPr lang="en" sz="1800">
                <a:solidFill>
                  <a:srgbClr val="333333"/>
                </a:solidFill>
                <a:highlight>
                  <a:schemeClr val="lt1"/>
                </a:highlight>
              </a:rPr>
              <a:t>True / False: To run for the president one must be a natural born citizen, at least 35 years of age, and have resided in the United States for 14 years.</a:t>
            </a:r>
            <a:endParaRPr sz="1800">
              <a:solidFill>
                <a:srgbClr val="333333"/>
              </a:solidFill>
              <a:highlight>
                <a:srgbClr val="FFFFFF"/>
              </a:high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69"/>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b="1">
                <a:solidFill>
                  <a:srgbClr val="0000FF"/>
                </a:solidFill>
              </a:rPr>
              <a:t>With the word Civil</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Civil Rights Movement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Civil Disobedience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Civil Rights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Civil Liberties</a:t>
            </a:r>
            <a:endParaRPr sz="10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000">
              <a:solidFill>
                <a:schemeClr val="dk1"/>
              </a:solidFill>
            </a:endParaRPr>
          </a:p>
          <a:p>
            <a:pPr marL="0" marR="0" lvl="0" indent="0" algn="l" rtl="0">
              <a:lnSpc>
                <a:spcPct val="100000"/>
              </a:lnSpc>
              <a:spcBef>
                <a:spcPts val="0"/>
              </a:spcBef>
              <a:spcAft>
                <a:spcPts val="0"/>
              </a:spcAft>
              <a:buClr>
                <a:srgbClr val="000000"/>
              </a:buClr>
              <a:buSzPts val="1100"/>
              <a:buFont typeface="Arial"/>
              <a:buNone/>
            </a:pPr>
            <a:r>
              <a:rPr lang="en" sz="1800" b="1">
                <a:solidFill>
                  <a:srgbClr val="0000FF"/>
                </a:solidFill>
              </a:rPr>
              <a:t>Ending Separate but Equal and Bringing about Integration</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Brown v. Board of Education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Federal Troops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Civil Rights Act of 1964</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Voting Rights Act of 1968</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NAACP / Martin Luther King</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Nonviolent Civil Disobedience / Sit-ins / Montgomery Bus Boycott / Rosa Parks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Affirmative Action</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p:txBody>
      </p:sp>
      <p:sp>
        <p:nvSpPr>
          <p:cNvPr id="432" name="Google Shape;432;p69"/>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b="1">
                <a:solidFill>
                  <a:srgbClr val="0000FF"/>
                </a:solidFill>
              </a:rPr>
              <a:t>Entitlements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Social Security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Medicare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Medicaid</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The Military</a:t>
            </a:r>
            <a:endParaRPr sz="1800">
              <a:solidFill>
                <a:schemeClr val="dk1"/>
              </a:solidFill>
            </a:endParaRPr>
          </a:p>
          <a:p>
            <a:pPr marL="0" lvl="0" indent="0" algn="l" rtl="0">
              <a:lnSpc>
                <a:spcPct val="100000"/>
              </a:lnSpc>
              <a:spcBef>
                <a:spcPts val="0"/>
              </a:spcBef>
              <a:spcAft>
                <a:spcPts val="0"/>
              </a:spcAft>
              <a:buClr>
                <a:srgbClr val="000000"/>
              </a:buClr>
              <a:buSzPts val="1100"/>
              <a:buNone/>
            </a:pPr>
            <a:endParaRPr sz="1200" b="1">
              <a:solidFill>
                <a:srgbClr val="0000FF"/>
              </a:solidFill>
            </a:endParaRPr>
          </a:p>
          <a:p>
            <a:pPr marL="0" lvl="0" indent="0" algn="l" rtl="0">
              <a:lnSpc>
                <a:spcPct val="100000"/>
              </a:lnSpc>
              <a:spcBef>
                <a:spcPts val="0"/>
              </a:spcBef>
              <a:spcAft>
                <a:spcPts val="0"/>
              </a:spcAft>
              <a:buClr>
                <a:srgbClr val="000000"/>
              </a:buClr>
              <a:buSzPts val="1100"/>
              <a:buNone/>
            </a:pPr>
            <a:r>
              <a:rPr lang="en" sz="1800" b="1">
                <a:solidFill>
                  <a:srgbClr val="0000FF"/>
                </a:solidFill>
              </a:rPr>
              <a:t>Having to do with Free Speech </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Slander</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Liberal</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Symbolic Speech</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Prior Restraint</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marR="0" lvl="0" indent="0" algn="l" rtl="0">
              <a:lnSpc>
                <a:spcPct val="100000"/>
              </a:lnSpc>
              <a:spcBef>
                <a:spcPts val="0"/>
              </a:spcBef>
              <a:spcAft>
                <a:spcPts val="0"/>
              </a:spcAft>
              <a:buClr>
                <a:srgbClr val="000000"/>
              </a:buClr>
              <a:buSzPts val="1100"/>
              <a:buFont typeface="Arial"/>
              <a:buNone/>
            </a:pPr>
            <a:r>
              <a:rPr lang="en" sz="1800" b="1">
                <a:solidFill>
                  <a:srgbClr val="0000FF"/>
                </a:solidFill>
              </a:rPr>
              <a:t>Television Coverage</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Spots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Visuals</a:t>
            </a:r>
            <a:endParaRPr sz="1800">
              <a:solidFill>
                <a:schemeClr val="dk1"/>
              </a:solidFill>
            </a:endParaRPr>
          </a:p>
          <a:p>
            <a:pPr marL="0" marR="0" lvl="0" indent="0" algn="l" rtl="0">
              <a:lnSpc>
                <a:spcPct val="100000"/>
              </a:lnSpc>
              <a:spcBef>
                <a:spcPts val="0"/>
              </a:spcBef>
              <a:spcAft>
                <a:spcPts val="0"/>
              </a:spcAft>
              <a:buNone/>
            </a:pPr>
            <a:endParaRPr sz="1800" b="1">
              <a:solidFill>
                <a:srgbClr val="0000FF"/>
              </a:solidFill>
            </a:endParaRPr>
          </a:p>
          <a:p>
            <a:pPr marL="0" marR="0" lvl="0" indent="0" algn="l" rtl="0">
              <a:lnSpc>
                <a:spcPct val="100000"/>
              </a:lnSpc>
              <a:spcBef>
                <a:spcPts val="0"/>
              </a:spcBef>
              <a:spcAft>
                <a:spcPts val="0"/>
              </a:spcAft>
              <a:buNone/>
            </a:pPr>
            <a:endParaRPr sz="1800">
              <a:solidFill>
                <a:schemeClr val="dk1"/>
              </a:solidFill>
            </a:endParaRPr>
          </a:p>
        </p:txBody>
      </p:sp>
      <p:cxnSp>
        <p:nvCxnSpPr>
          <p:cNvPr id="433" name="Google Shape;433;p69"/>
          <p:cNvCxnSpPr/>
          <p:nvPr/>
        </p:nvCxnSpPr>
        <p:spPr>
          <a:xfrm rot="10800000">
            <a:off x="4047200" y="6930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34" name="Google Shape;434;p69"/>
          <p:cNvCxnSpPr/>
          <p:nvPr/>
        </p:nvCxnSpPr>
        <p:spPr>
          <a:xfrm rot="10800000">
            <a:off x="4047200" y="13171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35" name="Google Shape;435;p69"/>
          <p:cNvCxnSpPr/>
          <p:nvPr/>
        </p:nvCxnSpPr>
        <p:spPr>
          <a:xfrm rot="10800000">
            <a:off x="7315325" y="39671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36" name="Google Shape;436;p69"/>
          <p:cNvCxnSpPr/>
          <p:nvPr/>
        </p:nvCxnSpPr>
        <p:spPr>
          <a:xfrm rot="10800000">
            <a:off x="4037525" y="14538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37" name="Google Shape;437;p69"/>
          <p:cNvCxnSpPr/>
          <p:nvPr/>
        </p:nvCxnSpPr>
        <p:spPr>
          <a:xfrm rot="10800000">
            <a:off x="4025300" y="4720764"/>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70"/>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None/>
            </a:pPr>
            <a:r>
              <a:rPr lang="en" sz="1800" b="1">
                <a:solidFill>
                  <a:srgbClr val="0000FF"/>
                </a:solidFill>
              </a:rPr>
              <a:t>Separation of Powers</a:t>
            </a:r>
            <a:endParaRPr sz="10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Power of the Executive Branch vs. Power of the Judicial Branch vs. Power of the Legislative Branch</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Federal Power vs. State Power</a:t>
            </a:r>
            <a:endParaRPr sz="1000">
              <a:solidFill>
                <a:schemeClr val="dk1"/>
              </a:solidFill>
            </a:endParaRPr>
          </a:p>
          <a:p>
            <a:pPr marL="0" lvl="0" indent="0" algn="l" rtl="0">
              <a:lnSpc>
                <a:spcPct val="100000"/>
              </a:lnSpc>
              <a:spcBef>
                <a:spcPts val="0"/>
              </a:spcBef>
              <a:spcAft>
                <a:spcPts val="0"/>
              </a:spcAft>
              <a:buClr>
                <a:srgbClr val="000000"/>
              </a:buClr>
              <a:buSzPts val="1100"/>
              <a:buNone/>
            </a:pPr>
            <a:r>
              <a:rPr lang="en" sz="1000">
                <a:solidFill>
                  <a:schemeClr val="dk1"/>
                </a:solidFill>
              </a:rPr>
              <a:t> </a:t>
            </a:r>
            <a:endParaRPr sz="1800" b="1">
              <a:solidFill>
                <a:srgbClr val="0000FF"/>
              </a:solidFill>
            </a:endParaRPr>
          </a:p>
          <a:p>
            <a:pPr marL="0" marR="0" lvl="0" indent="0" algn="l" rtl="0">
              <a:lnSpc>
                <a:spcPct val="100000"/>
              </a:lnSpc>
              <a:spcBef>
                <a:spcPts val="0"/>
              </a:spcBef>
              <a:spcAft>
                <a:spcPts val="0"/>
              </a:spcAft>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Different kinds of primaries  </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Closed: </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Open: </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Blanket</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Government</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Divided Government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Unified Government</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p:txBody>
      </p:sp>
      <p:sp>
        <p:nvSpPr>
          <p:cNvPr id="443" name="Google Shape;443;p70"/>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Not in Constitution</a:t>
            </a:r>
            <a:endParaRPr sz="1200" b="1">
              <a:solidFill>
                <a:srgbClr val="0000FF"/>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Bureaucracy</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Cabinet</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Judicial Review</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Direct election of Senators </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Term limit on office of president</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Executive Privilege</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Executive Order</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Right to Privacy (as found by court in Roe v. Wade)</a:t>
            </a:r>
            <a:endParaRPr sz="1800">
              <a:solidFill>
                <a:schemeClr val="dk1"/>
              </a:solidFill>
            </a:endParaRPr>
          </a:p>
          <a:p>
            <a:pPr marL="0" marR="0" lvl="0" indent="0" algn="l" rtl="0">
              <a:lnSpc>
                <a:spcPct val="100000"/>
              </a:lnSpc>
              <a:spcBef>
                <a:spcPts val="0"/>
              </a:spcBef>
              <a:spcAft>
                <a:spcPts val="0"/>
              </a:spcAft>
              <a:buNone/>
            </a:pPr>
            <a:endParaRPr sz="1800" b="1">
              <a:solidFill>
                <a:srgbClr val="0000FF"/>
              </a:solidFill>
            </a:endParaRPr>
          </a:p>
          <a:p>
            <a:pPr marL="0" marR="0" lvl="0" indent="0" algn="l" rtl="0">
              <a:lnSpc>
                <a:spcPct val="100000"/>
              </a:lnSpc>
              <a:spcBef>
                <a:spcPts val="0"/>
              </a:spcBef>
              <a:spcAft>
                <a:spcPts val="0"/>
              </a:spcAft>
              <a:buClr>
                <a:srgbClr val="000000"/>
              </a:buClr>
              <a:buSzPts val="1100"/>
              <a:buFont typeface="Arial"/>
              <a:buNone/>
            </a:pPr>
            <a:r>
              <a:rPr lang="en" sz="1800" b="1">
                <a:solidFill>
                  <a:srgbClr val="0000FF"/>
                </a:solidFill>
              </a:rPr>
              <a:t>Press Coverage</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Feature stories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Routine stories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Inside stories</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lvl="0" indent="0" algn="l" rtl="0">
              <a:lnSpc>
                <a:spcPct val="100000"/>
              </a:lnSpc>
              <a:spcBef>
                <a:spcPts val="0"/>
              </a:spcBef>
              <a:spcAft>
                <a:spcPts val="0"/>
              </a:spcAft>
              <a:buNone/>
            </a:pP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p:txBody>
      </p:sp>
      <p:cxnSp>
        <p:nvCxnSpPr>
          <p:cNvPr id="444" name="Google Shape;444;p70"/>
          <p:cNvCxnSpPr/>
          <p:nvPr/>
        </p:nvCxnSpPr>
        <p:spPr>
          <a:xfrm rot="10800000">
            <a:off x="8447450" y="8672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45" name="Google Shape;445;p70"/>
          <p:cNvCxnSpPr/>
          <p:nvPr/>
        </p:nvCxnSpPr>
        <p:spPr>
          <a:xfrm rot="10800000">
            <a:off x="8447450" y="5914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46" name="Google Shape;446;p70"/>
          <p:cNvCxnSpPr/>
          <p:nvPr/>
        </p:nvCxnSpPr>
        <p:spPr>
          <a:xfrm rot="10800000">
            <a:off x="8473200" y="12276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47" name="Google Shape;447;p70"/>
          <p:cNvCxnSpPr/>
          <p:nvPr/>
        </p:nvCxnSpPr>
        <p:spPr>
          <a:xfrm rot="10800000">
            <a:off x="8474050" y="23476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48" name="Google Shape;448;p70"/>
          <p:cNvCxnSpPr/>
          <p:nvPr/>
        </p:nvCxnSpPr>
        <p:spPr>
          <a:xfrm rot="10800000">
            <a:off x="8474050" y="20404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49" name="Google Shape;449;p70"/>
          <p:cNvCxnSpPr/>
          <p:nvPr/>
        </p:nvCxnSpPr>
        <p:spPr>
          <a:xfrm rot="10800000">
            <a:off x="3662575" y="41643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50" name="Google Shape;450;p70"/>
          <p:cNvCxnSpPr/>
          <p:nvPr/>
        </p:nvCxnSpPr>
        <p:spPr>
          <a:xfrm rot="10800000">
            <a:off x="3719425" y="24955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51" name="Google Shape;451;p70"/>
          <p:cNvCxnSpPr/>
          <p:nvPr/>
        </p:nvCxnSpPr>
        <p:spPr>
          <a:xfrm rot="10800000">
            <a:off x="3668550" y="420914"/>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71"/>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800" b="1">
                <a:solidFill>
                  <a:srgbClr val="0000FF"/>
                </a:solidFill>
              </a:rPr>
              <a:t>Policies that Affect the Budget</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Monetary Policy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Fiscal Policy</a:t>
            </a: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With the word  Tax</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Progressive tax</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Flat tax</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Tax cut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Supply side tax cut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Tax loophole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Income tax</a:t>
            </a:r>
            <a:endParaRPr sz="1800">
              <a:solidFill>
                <a:schemeClr val="dk1"/>
              </a:solidFill>
            </a:endParaRPr>
          </a:p>
          <a:p>
            <a:pPr marL="0" marR="0" lvl="0" indent="0" algn="l" rtl="0">
              <a:lnSpc>
                <a:spcPct val="100000"/>
              </a:lnSpc>
              <a:spcBef>
                <a:spcPts val="0"/>
              </a:spcBef>
              <a:spcAft>
                <a:spcPts val="0"/>
              </a:spcAft>
              <a:buNone/>
            </a:pPr>
            <a:endParaRPr sz="1800" b="1">
              <a:solidFill>
                <a:srgbClr val="0000FF"/>
              </a:solidFill>
            </a:endParaRPr>
          </a:p>
          <a:p>
            <a:pPr marL="0" marR="0" lvl="0" indent="0" algn="l" rtl="0">
              <a:lnSpc>
                <a:spcPct val="100000"/>
              </a:lnSpc>
              <a:spcBef>
                <a:spcPts val="0"/>
              </a:spcBef>
              <a:spcAft>
                <a:spcPts val="0"/>
              </a:spcAft>
              <a:buClr>
                <a:srgbClr val="000000"/>
              </a:buClr>
              <a:buSzPts val="1100"/>
              <a:buFont typeface="Arial"/>
              <a:buNone/>
            </a:pPr>
            <a:r>
              <a:rPr lang="en" sz="1800" b="1">
                <a:solidFill>
                  <a:srgbClr val="0000FF"/>
                </a:solidFill>
              </a:rPr>
              <a:t>With  the word Presidential</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Presidential coattails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Presidential succession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Presidential veto</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000">
              <a:solidFill>
                <a:schemeClr val="dk1"/>
              </a:solidFill>
            </a:endParaRPr>
          </a:p>
          <a:p>
            <a:pPr marL="0" marR="0" lvl="0" indent="0" algn="l" rtl="0">
              <a:lnSpc>
                <a:spcPct val="100000"/>
              </a:lnSpc>
              <a:spcBef>
                <a:spcPts val="0"/>
              </a:spcBef>
              <a:spcAft>
                <a:spcPts val="0"/>
              </a:spcAft>
              <a:buNone/>
            </a:pPr>
            <a:endParaRPr sz="1800" b="1">
              <a:solidFill>
                <a:srgbClr val="0000FF"/>
              </a:solidFill>
            </a:endParaRPr>
          </a:p>
        </p:txBody>
      </p:sp>
      <p:sp>
        <p:nvSpPr>
          <p:cNvPr id="457" name="Google Shape;457;p71"/>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None/>
            </a:pPr>
            <a:r>
              <a:rPr lang="en" sz="1800" b="1">
                <a:solidFill>
                  <a:srgbClr val="0000FF"/>
                </a:solidFill>
              </a:rPr>
              <a:t>How USSC Justices are Viewed</a:t>
            </a:r>
            <a:endParaRPr sz="1200" b="1">
              <a:solidFill>
                <a:srgbClr val="0000FF"/>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As Judicial Active  </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As Judicially Restrained</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As a Strict Constructionist  </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As a Loose Constructionist</a:t>
            </a:r>
            <a:endParaRPr sz="1800">
              <a:solidFill>
                <a:schemeClr val="dk1"/>
              </a:solidFill>
            </a:endParaRPr>
          </a:p>
          <a:p>
            <a:pPr marL="0" lvl="0" indent="0" algn="l" rtl="0">
              <a:lnSpc>
                <a:spcPct val="100000"/>
              </a:lnSpc>
              <a:spcBef>
                <a:spcPts val="0"/>
              </a:spcBef>
              <a:spcAft>
                <a:spcPts val="0"/>
              </a:spcAft>
              <a:buClr>
                <a:srgbClr val="000000"/>
              </a:buClr>
              <a:buSzPts val="1100"/>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With the word Rights</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Unalienable Rights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Natural Rights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Civil Rights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Civil Rights Movement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Bill of Rights</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The USSC Appointment Process</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Senatorial Courtesy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Litmus Test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Confirmation</a:t>
            </a:r>
            <a:endParaRPr sz="10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p:txBody>
      </p:sp>
      <p:cxnSp>
        <p:nvCxnSpPr>
          <p:cNvPr id="458" name="Google Shape;458;p71"/>
          <p:cNvCxnSpPr/>
          <p:nvPr/>
        </p:nvCxnSpPr>
        <p:spPr>
          <a:xfrm rot="10800000">
            <a:off x="3660150" y="213238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59" name="Google Shape;459;p71"/>
          <p:cNvCxnSpPr/>
          <p:nvPr/>
        </p:nvCxnSpPr>
        <p:spPr>
          <a:xfrm rot="10800000">
            <a:off x="3660150" y="180098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60" name="Google Shape;460;p71"/>
          <p:cNvCxnSpPr/>
          <p:nvPr/>
        </p:nvCxnSpPr>
        <p:spPr>
          <a:xfrm rot="10800000">
            <a:off x="3675875" y="26234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61" name="Google Shape;461;p71"/>
          <p:cNvCxnSpPr/>
          <p:nvPr/>
        </p:nvCxnSpPr>
        <p:spPr>
          <a:xfrm rot="10800000">
            <a:off x="3675875" y="6954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62" name="Google Shape;462;p71"/>
          <p:cNvCxnSpPr/>
          <p:nvPr/>
        </p:nvCxnSpPr>
        <p:spPr>
          <a:xfrm rot="10800000">
            <a:off x="3675875" y="9881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63" name="Google Shape;463;p71"/>
          <p:cNvCxnSpPr/>
          <p:nvPr/>
        </p:nvCxnSpPr>
        <p:spPr>
          <a:xfrm rot="10800000">
            <a:off x="3638250" y="40337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64" name="Google Shape;464;p71"/>
          <p:cNvCxnSpPr/>
          <p:nvPr/>
        </p:nvCxnSpPr>
        <p:spPr>
          <a:xfrm rot="10800000">
            <a:off x="8459550" y="124458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65" name="Google Shape;465;p71"/>
          <p:cNvCxnSpPr/>
          <p:nvPr/>
        </p:nvCxnSpPr>
        <p:spPr>
          <a:xfrm rot="10800000">
            <a:off x="8459550" y="9881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66" name="Google Shape;466;p71"/>
          <p:cNvCxnSpPr/>
          <p:nvPr/>
        </p:nvCxnSpPr>
        <p:spPr>
          <a:xfrm rot="10800000">
            <a:off x="8261175" y="42732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67" name="Google Shape;467;p71"/>
          <p:cNvCxnSpPr/>
          <p:nvPr/>
        </p:nvCxnSpPr>
        <p:spPr>
          <a:xfrm rot="10800000">
            <a:off x="8261175" y="4594964"/>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472" name="Google Shape;472;p72">
            <a:hlinkClick r:id="rId3"/>
          </p:cNvPr>
          <p:cNvPicPr preferRelativeResize="0"/>
          <p:nvPr/>
        </p:nvPicPr>
        <p:blipFill>
          <a:blip r:embed="rId4">
            <a:alphaModFix/>
          </a:blip>
          <a:stretch>
            <a:fillRect/>
          </a:stretch>
        </p:blipFill>
        <p:spPr>
          <a:xfrm>
            <a:off x="1846900" y="204925"/>
            <a:ext cx="5450200" cy="4087650"/>
          </a:xfrm>
          <a:prstGeom prst="rect">
            <a:avLst/>
          </a:prstGeom>
          <a:noFill/>
          <a:ln>
            <a:noFill/>
          </a:ln>
        </p:spPr>
      </p:pic>
      <p:sp>
        <p:nvSpPr>
          <p:cNvPr id="473" name="Google Shape;473;p72"/>
          <p:cNvSpPr txBox="1"/>
          <p:nvPr/>
        </p:nvSpPr>
        <p:spPr>
          <a:xfrm>
            <a:off x="245650" y="4208050"/>
            <a:ext cx="8584500" cy="32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a:t>The Electoral College</a:t>
            </a:r>
            <a:endParaRPr/>
          </a:p>
          <a:p>
            <a:pPr marL="0" lvl="0" indent="0" algn="ctr" rtl="0">
              <a:spcBef>
                <a:spcPts val="0"/>
              </a:spcBef>
              <a:spcAft>
                <a:spcPts val="0"/>
              </a:spcAft>
              <a:buNone/>
            </a:pPr>
            <a:r>
              <a:rPr lang="en"/>
              <a:t>Ted Ed Lesson</a:t>
            </a:r>
            <a:endParaRPr/>
          </a:p>
          <a:p>
            <a:pPr marL="0" lvl="0" indent="0" algn="ctr" rtl="0">
              <a:spcBef>
                <a:spcPts val="0"/>
              </a:spcBef>
              <a:spcAft>
                <a:spcPts val="0"/>
              </a:spcAft>
              <a:buNone/>
            </a:pPr>
            <a:endParaRPr/>
          </a:p>
        </p:txBody>
      </p:sp>
      <p:cxnSp>
        <p:nvCxnSpPr>
          <p:cNvPr id="474" name="Google Shape;474;p72"/>
          <p:cNvCxnSpPr/>
          <p:nvPr/>
        </p:nvCxnSpPr>
        <p:spPr>
          <a:xfrm rot="10800000">
            <a:off x="5682475" y="478123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pic>
        <p:nvPicPr>
          <p:cNvPr id="479" name="Google Shape;479;p73"/>
          <p:cNvPicPr preferRelativeResize="0"/>
          <p:nvPr/>
        </p:nvPicPr>
        <p:blipFill>
          <a:blip r:embed="rId3">
            <a:alphaModFix/>
          </a:blip>
          <a:stretch>
            <a:fillRect/>
          </a:stretch>
        </p:blipFill>
        <p:spPr>
          <a:xfrm>
            <a:off x="152443" y="0"/>
            <a:ext cx="8845230" cy="514350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74"/>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800">
                <a:solidFill>
                  <a:srgbClr val="333333"/>
                </a:solidFill>
                <a:highlight>
                  <a:srgbClr val="FFFFFF"/>
                </a:highlight>
              </a:rPr>
              <a:t>How does one become an elector?</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Clr>
                <a:schemeClr val="dk1"/>
              </a:buClr>
              <a:buSzPts val="1100"/>
              <a:buFont typeface="Arial"/>
              <a:buNone/>
            </a:pPr>
            <a:r>
              <a:rPr lang="en" sz="1800">
                <a:solidFill>
                  <a:srgbClr val="333333"/>
                </a:solidFill>
                <a:highlight>
                  <a:srgbClr val="FFFFFF"/>
                </a:highlight>
              </a:rPr>
              <a:t>Since 1964 there have been how many electors?</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Clr>
                <a:schemeClr val="dk1"/>
              </a:buClr>
              <a:buSzPts val="1100"/>
              <a:buFont typeface="Arial"/>
              <a:buNone/>
            </a:pPr>
            <a:r>
              <a:rPr lang="en" sz="1800">
                <a:solidFill>
                  <a:srgbClr val="333333"/>
                </a:solidFill>
                <a:highlight>
                  <a:srgbClr val="FFFFFF"/>
                </a:highlight>
              </a:rPr>
              <a:t>As of 2016, how many voting mem-</a:t>
            </a:r>
            <a:endParaRPr sz="1800">
              <a:solidFill>
                <a:srgbClr val="333333"/>
              </a:solidFill>
              <a:highlight>
                <a:srgbClr val="FFFFFF"/>
              </a:highlight>
            </a:endParaRPr>
          </a:p>
          <a:p>
            <a:pPr marL="0" marR="0" lvl="0" indent="0" algn="l" rtl="0">
              <a:lnSpc>
                <a:spcPct val="100000"/>
              </a:lnSpc>
              <a:spcBef>
                <a:spcPts val="0"/>
              </a:spcBef>
              <a:spcAft>
                <a:spcPts val="0"/>
              </a:spcAft>
              <a:buClr>
                <a:schemeClr val="dk1"/>
              </a:buClr>
              <a:buSzPts val="1100"/>
              <a:buFont typeface="Arial"/>
              <a:buNone/>
            </a:pPr>
            <a:r>
              <a:rPr lang="en" sz="1800">
                <a:solidFill>
                  <a:srgbClr val="333333"/>
                </a:solidFill>
                <a:highlight>
                  <a:srgbClr val="FFFFFF"/>
                </a:highlight>
              </a:rPr>
              <a:t>bers can be found in the House of Representatives?</a:t>
            </a:r>
            <a:endParaRPr sz="1800">
              <a:solidFill>
                <a:srgbClr val="333333"/>
              </a:solidFill>
              <a:highlight>
                <a:srgbClr val="FFFFFF"/>
              </a:highlight>
            </a:endParaRPr>
          </a:p>
          <a:p>
            <a:pPr marL="0" marR="0" lvl="0" indent="0" algn="l" rtl="0">
              <a:lnSpc>
                <a:spcPct val="100000"/>
              </a:lnSpc>
              <a:spcBef>
                <a:spcPts val="0"/>
              </a:spcBef>
              <a:spcAft>
                <a:spcPts val="0"/>
              </a:spcAft>
              <a:buClr>
                <a:schemeClr val="dk1"/>
              </a:buClr>
              <a:buSzPts val="1100"/>
              <a:buFont typeface="Arial"/>
              <a:buNone/>
            </a:pPr>
            <a:endParaRPr sz="1800">
              <a:solidFill>
                <a:srgbClr val="333333"/>
              </a:solidFill>
              <a:highlight>
                <a:srgbClr val="FFFFFF"/>
              </a:highlight>
            </a:endParaRPr>
          </a:p>
          <a:p>
            <a:pPr marL="0" marR="0" lvl="0" indent="0" algn="l" rtl="0">
              <a:lnSpc>
                <a:spcPct val="100000"/>
              </a:lnSpc>
              <a:spcBef>
                <a:spcPts val="0"/>
              </a:spcBef>
              <a:spcAft>
                <a:spcPts val="0"/>
              </a:spcAft>
              <a:buNone/>
            </a:pPr>
            <a:r>
              <a:rPr lang="en" sz="1800">
                <a:solidFill>
                  <a:srgbClr val="333333"/>
                </a:solidFill>
                <a:highlight>
                  <a:srgbClr val="FFFFFF"/>
                </a:highlight>
              </a:rPr>
              <a:t>As of 2016, how many voting members can be found in the Senate?</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lvl="0" indent="0" algn="l" rtl="0">
              <a:lnSpc>
                <a:spcPct val="100000"/>
              </a:lnSpc>
              <a:spcBef>
                <a:spcPts val="0"/>
              </a:spcBef>
              <a:spcAft>
                <a:spcPts val="0"/>
              </a:spcAft>
              <a:buNone/>
            </a:pPr>
            <a:r>
              <a:rPr lang="en" sz="1800">
                <a:solidFill>
                  <a:srgbClr val="333333"/>
                </a:solidFill>
                <a:highlight>
                  <a:schemeClr val="lt1"/>
                </a:highlight>
              </a:rPr>
              <a:t>As of 2016, how many voting members from the District of Columbia can be found in the Congress?</a:t>
            </a:r>
            <a:endParaRPr sz="1800">
              <a:solidFill>
                <a:srgbClr val="333333"/>
              </a:solidFill>
              <a:highlight>
                <a:srgbClr val="FFFFFF"/>
              </a:highlight>
            </a:endParaRPr>
          </a:p>
        </p:txBody>
      </p:sp>
      <p:sp>
        <p:nvSpPr>
          <p:cNvPr id="485" name="Google Shape;485;p74"/>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a:solidFill>
                  <a:srgbClr val="333333"/>
                </a:solidFill>
                <a:highlight>
                  <a:schemeClr val="lt1"/>
                </a:highlight>
              </a:rPr>
              <a:t>As of 2016, how many voting members can be found in the Congress?</a:t>
            </a:r>
            <a:endParaRPr sz="1800">
              <a:solidFill>
                <a:srgbClr val="333333"/>
              </a:solidFill>
              <a:highlight>
                <a:schemeClr val="lt1"/>
              </a:highlight>
            </a:endParaRPr>
          </a:p>
          <a:p>
            <a:pPr marL="0" lvl="0" indent="0" algn="l" rtl="0">
              <a:lnSpc>
                <a:spcPct val="100000"/>
              </a:lnSpc>
              <a:spcBef>
                <a:spcPts val="0"/>
              </a:spcBef>
              <a:spcAft>
                <a:spcPts val="0"/>
              </a:spcAft>
              <a:buNone/>
            </a:pPr>
            <a:endParaRPr sz="1800">
              <a:solidFill>
                <a:srgbClr val="333333"/>
              </a:solidFill>
              <a:highlight>
                <a:schemeClr val="lt1"/>
              </a:highlight>
            </a:endParaRPr>
          </a:p>
          <a:p>
            <a:pPr marL="0" lvl="0" indent="0" algn="l" rtl="0">
              <a:lnSpc>
                <a:spcPct val="100000"/>
              </a:lnSpc>
              <a:spcBef>
                <a:spcPts val="0"/>
              </a:spcBef>
              <a:spcAft>
                <a:spcPts val="0"/>
              </a:spcAft>
              <a:buNone/>
            </a:pPr>
            <a:r>
              <a:rPr lang="en" sz="1800">
                <a:solidFill>
                  <a:srgbClr val="333333"/>
                </a:solidFill>
                <a:highlight>
                  <a:schemeClr val="lt1"/>
                </a:highlight>
              </a:rPr>
              <a:t>As of 2016, how many electors must the party nominee receive in order to be formally declared President of the United States</a:t>
            </a:r>
            <a:endParaRPr sz="1800">
              <a:solidFill>
                <a:srgbClr val="333333"/>
              </a:solidFill>
              <a:highlight>
                <a:schemeClr val="lt1"/>
              </a:highlight>
            </a:endParaRPr>
          </a:p>
          <a:p>
            <a:pPr marL="0" lvl="0" indent="0" algn="l" rtl="0">
              <a:lnSpc>
                <a:spcPct val="100000"/>
              </a:lnSpc>
              <a:spcBef>
                <a:spcPts val="0"/>
              </a:spcBef>
              <a:spcAft>
                <a:spcPts val="0"/>
              </a:spcAft>
              <a:buNone/>
            </a:pPr>
            <a:endParaRPr sz="1800">
              <a:solidFill>
                <a:srgbClr val="333333"/>
              </a:solidFill>
              <a:highlight>
                <a:schemeClr val="lt1"/>
              </a:highlight>
            </a:endParaRPr>
          </a:p>
          <a:p>
            <a:pPr marL="0" lvl="0" indent="0" algn="l" rtl="0">
              <a:lnSpc>
                <a:spcPct val="100000"/>
              </a:lnSpc>
              <a:spcBef>
                <a:spcPts val="0"/>
              </a:spcBef>
              <a:spcAft>
                <a:spcPts val="0"/>
              </a:spcAft>
              <a:buNone/>
            </a:pPr>
            <a:r>
              <a:rPr lang="en" sz="1800">
                <a:solidFill>
                  <a:srgbClr val="333333"/>
                </a:solidFill>
                <a:highlight>
                  <a:schemeClr val="lt1"/>
                </a:highlight>
              </a:rPr>
              <a:t>The electoral college follows the _____ system rather than the _____ system</a:t>
            </a:r>
            <a:endParaRPr sz="1800">
              <a:solidFill>
                <a:srgbClr val="333333"/>
              </a:solidFill>
              <a:highlight>
                <a:schemeClr val="lt1"/>
              </a:highlight>
            </a:endParaRPr>
          </a:p>
          <a:p>
            <a:pPr marL="0" lvl="0" indent="0" algn="l" rtl="0">
              <a:lnSpc>
                <a:spcPct val="100000"/>
              </a:lnSpc>
              <a:spcBef>
                <a:spcPts val="0"/>
              </a:spcBef>
              <a:spcAft>
                <a:spcPts val="0"/>
              </a:spcAft>
              <a:buNone/>
            </a:pPr>
            <a:endParaRPr sz="1800">
              <a:solidFill>
                <a:srgbClr val="333333"/>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r>
              <a:rPr lang="en" sz="1800">
                <a:solidFill>
                  <a:srgbClr val="333333"/>
                </a:solidFill>
                <a:highlight>
                  <a:schemeClr val="lt1"/>
                </a:highlight>
              </a:rPr>
              <a:t>True / False: A party nominee can win the general election and not become the president of the United States</a:t>
            </a:r>
            <a:endParaRPr sz="1800">
              <a:solidFill>
                <a:srgbClr val="333333"/>
              </a:solidFill>
              <a:highlight>
                <a:schemeClr val="lt1"/>
              </a:highlight>
            </a:endParaRPr>
          </a:p>
          <a:p>
            <a:pPr marL="0" lvl="0" indent="0" algn="l" rtl="0">
              <a:lnSpc>
                <a:spcPct val="100000"/>
              </a:lnSpc>
              <a:spcBef>
                <a:spcPts val="0"/>
              </a:spcBef>
              <a:spcAft>
                <a:spcPts val="0"/>
              </a:spcAft>
              <a:buNone/>
            </a:pPr>
            <a:endParaRPr sz="1800">
              <a:solidFill>
                <a:srgbClr val="333333"/>
              </a:solidFill>
              <a:highlight>
                <a:srgbClr val="FFFFFF"/>
              </a:highligh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pic>
        <p:nvPicPr>
          <p:cNvPr id="490" name="Google Shape;490;p75" descr="Why President Obama Has Nothing To Lose In His Last Year  http://testu.be/1VSGMMj  &#10;Subscribe! http://bitly.com/1iLOHml &#10; &#10;In the U.S., when a leader misbehaves they're put on trial, and in some cases, they're impeached. So how does impeachment process work? &#10; &#10;Learn More: &#10;Debate in the House on the Impeachment Resolution &#10;http://www.nytimes.com/learning/general/onthisday/big/0224.html  &#10;&quot;The first act in the great civil drama of the nineteenth century is concluded.&quot; &#10; &#10; January 7, 1999: The Impeachment Trial of Bill Clinton Begins &#10;http://www.thenation.com/article/january-7-1999-impeachment-trial-bill-clinton-begins/ &#10;&quot; No journalist of the last fifty years was able to historically contextualize the news of the day as thoughtfully, gracefully or profoundly as the late Jonathan Schell.&quot; &#10; &#10;Impeachment  &#10;http://history.house.gov/Institution/Origins-Development/Impeachment/  &#10;&quot;The Constitution gives the House of Representatives the sole power to impeach an official, and it makes the Senate the sole court for impeachment trials.&quot; &#10; &#10;Richard M. Nixon &#10;https://www.whitehouse.gov/1600/presidents/richardnixon &#10;&quot;Richard Nixon was elected the 37th President of the United States (1969-1974) after previously serving as a U.S. Representative and a U.S. Senator from California.&quot; &#10; &#10;Music Track Courtesy of APM Music: &quot;Automations&quot; &#10; &#10;Subscribe to TestTube News! &#10;http://bitly.com/1iLOHml &#10;_________________________ &#10; &#10;TestTube News is committed to answering the smart, inquisitive questions we have about life, society, politics and anything else happening in the news. It's a place where curiosity rules and together we'll get a clearer understanding of this crazy world we live in. &#10; &#10;Watch more TestTube: http://testtube.com/testtubenews &#10; &#10;TestTube now has a newsletter! Get a weekly round-up of our most popular videos across all the shows we make here at TestTube. For more info and to sign-up, click here. http://testtube.com/fwd &#10; &#10;Subscribe now! http://www.youtube.com/subscription_center?add_user=testtubenetwork &#10;  &#10;TestTube on Twitter https://twitter.com/TestTube  &#10; &#10;Trace Dominguez on Twitter https://twitter.com/TraceDominguez &#10; &#10;TestTube on Facebook https://facebook.com/testtubenetwork &#10; &#10;TestTube on Google+ http://gplus.to/TestTube &#10; &#10;Download the New TestTube iOS app! http://testu.be/1ndmmMq &#10; &#10;Special thanks to Lissette Padilla for hosting TestTube! &#10;Check Lissette out on Twitter:https://twitter.com/lizzette" title="How Do You Impeach A President?">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
        <p:nvSpPr>
          <p:cNvPr id="491" name="Google Shape;491;p75"/>
          <p:cNvSpPr txBox="1"/>
          <p:nvPr/>
        </p:nvSpPr>
        <p:spPr>
          <a:xfrm>
            <a:off x="245650" y="4208050"/>
            <a:ext cx="8584500" cy="32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a:t>The Impeachment Process</a:t>
            </a:r>
            <a:endParaRPr/>
          </a:p>
          <a:p>
            <a:pPr marL="0" lvl="0" indent="0" algn="ctr" rtl="0">
              <a:spcBef>
                <a:spcPts val="0"/>
              </a:spcBef>
              <a:spcAft>
                <a:spcPts val="0"/>
              </a:spcAft>
              <a:buNone/>
            </a:pPr>
            <a:r>
              <a:rPr lang="en"/>
              <a:t>TestTube News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40"/>
          <p:cNvPicPr preferRelativeResize="0"/>
          <p:nvPr/>
        </p:nvPicPr>
        <p:blipFill>
          <a:blip r:embed="rId3">
            <a:alphaModFix/>
          </a:blip>
          <a:stretch>
            <a:fillRect/>
          </a:stretch>
        </p:blipFill>
        <p:spPr>
          <a:xfrm>
            <a:off x="1138513" y="-24825"/>
            <a:ext cx="6866974" cy="519315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496" name="Google Shape;496;p76"/>
          <p:cNvPicPr preferRelativeResize="0"/>
          <p:nvPr/>
        </p:nvPicPr>
        <p:blipFill rotWithShape="1">
          <a:blip r:embed="rId3">
            <a:alphaModFix/>
          </a:blip>
          <a:srcRect l="5488" t="23367" r="6125" b="25376"/>
          <a:stretch/>
        </p:blipFill>
        <p:spPr>
          <a:xfrm>
            <a:off x="0" y="899425"/>
            <a:ext cx="9127350" cy="33488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77"/>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800">
                <a:solidFill>
                  <a:srgbClr val="333333"/>
                </a:solidFill>
                <a:highlight>
                  <a:srgbClr val="FFFFFF"/>
                </a:highlight>
              </a:rPr>
              <a:t>Who has the power to impeach</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r>
              <a:rPr lang="en" sz="1800">
                <a:solidFill>
                  <a:srgbClr val="333333"/>
                </a:solidFill>
                <a:highlight>
                  <a:srgbClr val="FFFFFF"/>
                </a:highlight>
              </a:rPr>
              <a:t>Who has the power to preside over the trial following an impeachment and who serves as the jury</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r>
              <a:rPr lang="en" sz="1800">
                <a:solidFill>
                  <a:srgbClr val="333333"/>
                </a:solidFill>
                <a:highlight>
                  <a:srgbClr val="FFFFFF"/>
                </a:highlight>
              </a:rPr>
              <a:t>To  impeach requires a _____vote and to convict a president at the trial following impeachment requires a _____ vote</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r>
              <a:rPr lang="en" sz="1800">
                <a:solidFill>
                  <a:srgbClr val="333333"/>
                </a:solidFill>
                <a:highlight>
                  <a:srgbClr val="FFFFFF"/>
                </a:highlight>
              </a:rPr>
              <a:t>What is the penalty for being found guilty at a trial following impeachment</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 sz="1800">
                <a:solidFill>
                  <a:srgbClr val="333333"/>
                </a:solidFill>
                <a:highlight>
                  <a:schemeClr val="lt1"/>
                </a:highlight>
              </a:rPr>
              <a:t>How many presidents have been impeached.</a:t>
            </a:r>
            <a:endParaRPr sz="1800">
              <a:solidFill>
                <a:srgbClr val="333333"/>
              </a:solidFill>
              <a:highlight>
                <a:schemeClr val="lt1"/>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p:txBody>
      </p:sp>
      <p:sp>
        <p:nvSpPr>
          <p:cNvPr id="502" name="Google Shape;502;p77"/>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a:solidFill>
                  <a:srgbClr val="333333"/>
                </a:solidFill>
                <a:highlight>
                  <a:srgbClr val="FFFFFF"/>
                </a:highlight>
              </a:rPr>
              <a:t>How many presidents have been found guilty at the trial following an impeachment.</a:t>
            </a:r>
            <a:endParaRPr sz="1800">
              <a:solidFill>
                <a:srgbClr val="333333"/>
              </a:solidFill>
              <a:highlight>
                <a:srgbClr val="FFFFFF"/>
              </a:highlight>
            </a:endParaRPr>
          </a:p>
          <a:p>
            <a:pPr marL="0" lvl="0" indent="0" algn="l" rtl="0">
              <a:lnSpc>
                <a:spcPct val="100000"/>
              </a:lnSpc>
              <a:spcBef>
                <a:spcPts val="0"/>
              </a:spcBef>
              <a:spcAft>
                <a:spcPts val="0"/>
              </a:spcAft>
              <a:buNone/>
            </a:pPr>
            <a:endParaRPr sz="1800">
              <a:solidFill>
                <a:srgbClr val="333333"/>
              </a:solidFill>
              <a:highlight>
                <a:srgbClr val="FFFFFF"/>
              </a:highlight>
            </a:endParaRPr>
          </a:p>
          <a:p>
            <a:pPr marL="0" lvl="0" indent="0" algn="l" rtl="0">
              <a:lnSpc>
                <a:spcPct val="100000"/>
              </a:lnSpc>
              <a:spcBef>
                <a:spcPts val="0"/>
              </a:spcBef>
              <a:spcAft>
                <a:spcPts val="0"/>
              </a:spcAft>
              <a:buNone/>
            </a:pPr>
            <a:r>
              <a:rPr lang="en" sz="1800">
                <a:solidFill>
                  <a:srgbClr val="333333"/>
                </a:solidFill>
                <a:highlight>
                  <a:srgbClr val="FFFFFF"/>
                </a:highlight>
              </a:rPr>
              <a:t>True / False: Richard Nixon was impeached.</a:t>
            </a:r>
            <a:endParaRPr sz="1800">
              <a:solidFill>
                <a:srgbClr val="333333"/>
              </a:solidFill>
              <a:highlight>
                <a:srgbClr val="FFFFFF"/>
              </a:highlight>
            </a:endParaRPr>
          </a:p>
          <a:p>
            <a:pPr marL="0" lvl="0" indent="0" algn="l" rtl="0">
              <a:lnSpc>
                <a:spcPct val="100000"/>
              </a:lnSpc>
              <a:spcBef>
                <a:spcPts val="0"/>
              </a:spcBef>
              <a:spcAft>
                <a:spcPts val="0"/>
              </a:spcAft>
              <a:buNone/>
            </a:pPr>
            <a:endParaRPr sz="1800">
              <a:solidFill>
                <a:srgbClr val="333333"/>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 sz="1800">
                <a:solidFill>
                  <a:srgbClr val="333333"/>
                </a:solidFill>
                <a:highlight>
                  <a:schemeClr val="lt1"/>
                </a:highlight>
              </a:rPr>
              <a:t>True / False: Bill Clinton was impeached</a:t>
            </a:r>
            <a:endParaRPr sz="1800">
              <a:solidFill>
                <a:srgbClr val="333333"/>
              </a:solidFill>
              <a:highlight>
                <a:srgbClr val="FFFFFF"/>
              </a:highlight>
            </a:endParaRPr>
          </a:p>
          <a:p>
            <a:pPr marL="0" lvl="0" indent="0" algn="l" rtl="0">
              <a:lnSpc>
                <a:spcPct val="100000"/>
              </a:lnSpc>
              <a:spcBef>
                <a:spcPts val="0"/>
              </a:spcBef>
              <a:spcAft>
                <a:spcPts val="0"/>
              </a:spcAft>
              <a:buNone/>
            </a:pPr>
            <a:endParaRPr sz="1800">
              <a:solidFill>
                <a:srgbClr val="333333"/>
              </a:solidFill>
              <a:highlight>
                <a:srgbClr val="FFFFFF"/>
              </a:highlight>
            </a:endParaRPr>
          </a:p>
          <a:p>
            <a:pPr marL="0" lvl="0" indent="0" algn="l" rtl="0">
              <a:lnSpc>
                <a:spcPct val="100000"/>
              </a:lnSpc>
              <a:spcBef>
                <a:spcPts val="0"/>
              </a:spcBef>
              <a:spcAft>
                <a:spcPts val="0"/>
              </a:spcAft>
              <a:buNone/>
            </a:pPr>
            <a:r>
              <a:rPr lang="en" sz="1800">
                <a:solidFill>
                  <a:srgbClr val="333333"/>
                </a:solidFill>
                <a:highlight>
                  <a:srgbClr val="FFFFFF"/>
                </a:highlight>
              </a:rPr>
              <a:t>True / False: A president may pardon himself in the case of impeachment.</a:t>
            </a:r>
            <a:endParaRPr sz="1800">
              <a:solidFill>
                <a:srgbClr val="333333"/>
              </a:solidFill>
              <a:highlight>
                <a:srgbClr val="FFFFFF"/>
              </a:highlight>
            </a:endParaRPr>
          </a:p>
          <a:p>
            <a:pPr marL="0" lvl="0" indent="0" algn="l" rtl="0">
              <a:lnSpc>
                <a:spcPct val="100000"/>
              </a:lnSpc>
              <a:spcBef>
                <a:spcPts val="0"/>
              </a:spcBef>
              <a:spcAft>
                <a:spcPts val="0"/>
              </a:spcAft>
              <a:buNone/>
            </a:pPr>
            <a:endParaRPr sz="1800">
              <a:solidFill>
                <a:srgbClr val="333333"/>
              </a:solidFill>
              <a:highlight>
                <a:srgbClr val="FFFFFF"/>
              </a:highlight>
            </a:endParaRPr>
          </a:p>
          <a:p>
            <a:pPr marL="0" lvl="0" indent="0" algn="l" rtl="0">
              <a:lnSpc>
                <a:spcPct val="100000"/>
              </a:lnSpc>
              <a:spcBef>
                <a:spcPts val="0"/>
              </a:spcBef>
              <a:spcAft>
                <a:spcPts val="0"/>
              </a:spcAft>
              <a:buNone/>
            </a:pPr>
            <a:r>
              <a:rPr lang="en" sz="1800">
                <a:solidFill>
                  <a:srgbClr val="333333"/>
                </a:solidFill>
                <a:highlight>
                  <a:srgbClr val="FFFFFF"/>
                </a:highlight>
              </a:rPr>
              <a:t>How many presidents have been removed from office by way of the impeachment process.</a:t>
            </a:r>
            <a:endParaRPr sz="1800">
              <a:solidFill>
                <a:srgbClr val="333333"/>
              </a:solidFill>
              <a:highlight>
                <a:srgbClr val="FFFFFF"/>
              </a:highligh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78"/>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Elections #1</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Primary and Caucus Elections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National Party Convention Election </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General Election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Electoral College Election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Realignment Election</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Mid Term Elections</a:t>
            </a: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0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Elections #2</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Presidential Elections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Congressional Elections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Gubernatorial Elections</a:t>
            </a:r>
            <a:endParaRPr sz="1800">
              <a:solidFill>
                <a:schemeClr val="dk1"/>
              </a:solidFill>
            </a:endParaRPr>
          </a:p>
          <a:p>
            <a:pPr marL="0" lvl="0" indent="0" algn="l" rtl="0">
              <a:lnSpc>
                <a:spcPct val="100000"/>
              </a:lnSpc>
              <a:spcBef>
                <a:spcPts val="0"/>
              </a:spcBef>
              <a:spcAft>
                <a:spcPts val="0"/>
              </a:spcAft>
              <a:buClr>
                <a:schemeClr val="dk1"/>
              </a:buClr>
              <a:buSzPts val="1100"/>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Elections #3</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Incumbent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Challenger</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p:txBody>
      </p:sp>
      <p:sp>
        <p:nvSpPr>
          <p:cNvPr id="508" name="Google Shape;508;p78"/>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Elections #4</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Winner Take All System</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Proportional System</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Elections #5</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Standard Election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Realignment Election (Critical Election)</a:t>
            </a: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0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Elections #6</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Public Funding</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Private Funding</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800" b="1">
              <a:solidFill>
                <a:srgbClr val="0000FF"/>
              </a:solidFill>
            </a:endParaRPr>
          </a:p>
          <a:p>
            <a:pPr marL="0" marR="0" lvl="0" indent="0" algn="l" rtl="0">
              <a:lnSpc>
                <a:spcPct val="100000"/>
              </a:lnSpc>
              <a:spcBef>
                <a:spcPts val="0"/>
              </a:spcBef>
              <a:spcAft>
                <a:spcPts val="0"/>
              </a:spcAft>
              <a:buNone/>
            </a:pPr>
            <a:endParaRPr sz="1800">
              <a:solidFill>
                <a:schemeClr val="dk1"/>
              </a:solidFill>
            </a:endParaRPr>
          </a:p>
        </p:txBody>
      </p:sp>
      <p:cxnSp>
        <p:nvCxnSpPr>
          <p:cNvPr id="509" name="Google Shape;509;p78"/>
          <p:cNvCxnSpPr/>
          <p:nvPr/>
        </p:nvCxnSpPr>
        <p:spPr>
          <a:xfrm rot="10800000">
            <a:off x="8597425" y="207191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10" name="Google Shape;510;p78"/>
          <p:cNvCxnSpPr/>
          <p:nvPr/>
        </p:nvCxnSpPr>
        <p:spPr>
          <a:xfrm rot="10800000">
            <a:off x="8597425" y="72448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79"/>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b="1">
                <a:solidFill>
                  <a:srgbClr val="0000FF"/>
                </a:solidFill>
              </a:rPr>
              <a:t>The President's power to say no</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Veto</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Executive Privilege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Executive Order</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Impoundment</a:t>
            </a:r>
            <a:endParaRPr sz="1000">
              <a:solidFill>
                <a:schemeClr val="dk1"/>
              </a:solidFill>
            </a:endParaRPr>
          </a:p>
          <a:p>
            <a:pPr marL="0" lvl="0" indent="0" algn="l" rtl="0">
              <a:lnSpc>
                <a:spcPct val="100000"/>
              </a:lnSpc>
              <a:spcBef>
                <a:spcPts val="0"/>
              </a:spcBef>
              <a:spcAft>
                <a:spcPts val="0"/>
              </a:spcAft>
              <a:buClr>
                <a:srgbClr val="000000"/>
              </a:buClr>
              <a:buSzPts val="1100"/>
              <a:buNone/>
            </a:pPr>
            <a:endParaRPr sz="1000">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 sz="1800" b="1">
                <a:solidFill>
                  <a:srgbClr val="0000FF"/>
                </a:solidFill>
              </a:rPr>
              <a:t>Types of Legislatures #1</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Bicameral</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Unicameral</a:t>
            </a:r>
            <a:endParaRPr sz="1800">
              <a:solidFill>
                <a:schemeClr val="dk1"/>
              </a:solidFill>
            </a:endParaRPr>
          </a:p>
          <a:p>
            <a:pPr marL="0" lvl="0" indent="0" algn="l" rtl="0">
              <a:lnSpc>
                <a:spcPct val="100000"/>
              </a:lnSpc>
              <a:spcBef>
                <a:spcPts val="0"/>
              </a:spcBef>
              <a:spcAft>
                <a:spcPts val="0"/>
              </a:spcAft>
              <a:buClr>
                <a:srgbClr val="000000"/>
              </a:buClr>
              <a:buSzPts val="1100"/>
              <a:buNone/>
            </a:pPr>
            <a:endParaRPr sz="1000">
              <a:solidFill>
                <a:schemeClr val="dk1"/>
              </a:solidFill>
            </a:endParaRPr>
          </a:p>
          <a:p>
            <a:pPr marL="0" lvl="0" indent="0" algn="l" rtl="0">
              <a:lnSpc>
                <a:spcPct val="100000"/>
              </a:lnSpc>
              <a:spcBef>
                <a:spcPts val="0"/>
              </a:spcBef>
              <a:spcAft>
                <a:spcPts val="0"/>
              </a:spcAft>
              <a:buClr>
                <a:srgbClr val="000000"/>
              </a:buClr>
              <a:buSzPts val="1100"/>
              <a:buNone/>
            </a:pPr>
            <a:endParaRPr sz="1200" b="1">
              <a:solidFill>
                <a:srgbClr val="0000FF"/>
              </a:solidFill>
            </a:endParaRPr>
          </a:p>
          <a:p>
            <a:pPr marL="0" lvl="0" indent="0" algn="l" rtl="0">
              <a:lnSpc>
                <a:spcPct val="100000"/>
              </a:lnSpc>
              <a:spcBef>
                <a:spcPts val="0"/>
              </a:spcBef>
              <a:spcAft>
                <a:spcPts val="0"/>
              </a:spcAft>
              <a:buClr>
                <a:srgbClr val="000000"/>
              </a:buClr>
              <a:buSzPts val="1100"/>
              <a:buNone/>
            </a:pPr>
            <a:r>
              <a:rPr lang="en" sz="1800" b="1">
                <a:solidFill>
                  <a:srgbClr val="0000FF"/>
                </a:solidFill>
              </a:rPr>
              <a:t>Types of Legislatures #2</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Federal Legislature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State and Local Legislature</a:t>
            </a:r>
            <a:endParaRPr sz="1800">
              <a:solidFill>
                <a:schemeClr val="dk1"/>
              </a:solidFill>
            </a:endParaRPr>
          </a:p>
          <a:p>
            <a:pPr marL="0" lvl="0" indent="0" algn="l" rtl="0">
              <a:lnSpc>
                <a:spcPct val="100000"/>
              </a:lnSpc>
              <a:spcBef>
                <a:spcPts val="0"/>
              </a:spcBef>
              <a:spcAft>
                <a:spcPts val="0"/>
              </a:spcAft>
              <a:buNone/>
            </a:pPr>
            <a:endParaRPr sz="1200" b="1">
              <a:solidFill>
                <a:srgbClr val="0000FF"/>
              </a:solidFill>
            </a:endParaRPr>
          </a:p>
          <a:p>
            <a:pPr marL="0" marR="0" lvl="0" indent="0" algn="l" rtl="0">
              <a:lnSpc>
                <a:spcPct val="100000"/>
              </a:lnSpc>
              <a:spcBef>
                <a:spcPts val="0"/>
              </a:spcBef>
              <a:spcAft>
                <a:spcPts val="0"/>
              </a:spcAft>
              <a:buNone/>
            </a:pPr>
            <a:r>
              <a:rPr lang="en" sz="1800" b="1">
                <a:solidFill>
                  <a:srgbClr val="0000FF"/>
                </a:solidFill>
              </a:rPr>
              <a:t>Segregation</a:t>
            </a:r>
            <a:endParaRPr sz="1800" b="1">
              <a:solidFill>
                <a:srgbClr val="0000FF"/>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De Jure Segregation</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De Facto Segregation</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p:txBody>
      </p:sp>
      <p:sp>
        <p:nvSpPr>
          <p:cNvPr id="516" name="Google Shape;516;p79"/>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b="1">
                <a:solidFill>
                  <a:srgbClr val="0000FF"/>
                </a:solidFill>
              </a:rPr>
              <a:t>Check (as in checks and balances)</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How the LB checks the EX</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How the LB checks the JB</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How the LB checks the B</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How the EB checks the LB</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How the EB checks the JB</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How the EB checks the B</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How the JB checks the LB</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How the JB checks the EB</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How the JB checks the B</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Money</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Soft Money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Hard Money</a:t>
            </a:r>
            <a:endParaRPr sz="1800">
              <a:solidFill>
                <a:schemeClr val="dk1"/>
              </a:solidFill>
            </a:endParaRPr>
          </a:p>
        </p:txBody>
      </p:sp>
      <p:cxnSp>
        <p:nvCxnSpPr>
          <p:cNvPr id="517" name="Google Shape;517;p79"/>
          <p:cNvCxnSpPr/>
          <p:nvPr/>
        </p:nvCxnSpPr>
        <p:spPr>
          <a:xfrm rot="10800000">
            <a:off x="4001250" y="158808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18" name="Google Shape;518;p79"/>
          <p:cNvCxnSpPr/>
          <p:nvPr/>
        </p:nvCxnSpPr>
        <p:spPr>
          <a:xfrm rot="10800000">
            <a:off x="4001250" y="97848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19" name="Google Shape;519;p79"/>
          <p:cNvCxnSpPr/>
          <p:nvPr/>
        </p:nvCxnSpPr>
        <p:spPr>
          <a:xfrm rot="10800000">
            <a:off x="4001250" y="462521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20" name="Google Shape;520;p79"/>
          <p:cNvCxnSpPr/>
          <p:nvPr/>
        </p:nvCxnSpPr>
        <p:spPr>
          <a:xfrm rot="10800000">
            <a:off x="8447450" y="3785814"/>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pic>
        <p:nvPicPr>
          <p:cNvPr id="525" name="Google Shape;525;p80" descr="Part I.  Part II is at https://www.youtube.com/watch?v=ZI9so16iMEU&#10;&#10;What is the process the federal government uses to put together its budget?  How does it decide how much to tax and spend?  Find out in 5:26!&#10;&#10;Subscribe so you'll know when new videos go up." title="Five Minutes of Knowledge - Federal Budget Process I">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
        <p:nvSpPr>
          <p:cNvPr id="526" name="Google Shape;526;p80"/>
          <p:cNvSpPr txBox="1"/>
          <p:nvPr/>
        </p:nvSpPr>
        <p:spPr>
          <a:xfrm>
            <a:off x="245650" y="4208050"/>
            <a:ext cx="8584500" cy="32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a:t>The Federal Budget Making Process</a:t>
            </a:r>
            <a:endParaRPr/>
          </a:p>
          <a:p>
            <a:pPr marL="0" lvl="0" indent="0" algn="ctr" rtl="0">
              <a:spcBef>
                <a:spcPts val="0"/>
              </a:spcBef>
              <a:spcAft>
                <a:spcPts val="0"/>
              </a:spcAft>
              <a:buNone/>
            </a:pPr>
            <a:r>
              <a:rPr lang="en"/>
              <a:t>AnnimateEducate</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pic>
        <p:nvPicPr>
          <p:cNvPr id="531" name="Google Shape;531;p81"/>
          <p:cNvPicPr preferRelativeResize="0"/>
          <p:nvPr/>
        </p:nvPicPr>
        <p:blipFill>
          <a:blip r:embed="rId3">
            <a:alphaModFix/>
          </a:blip>
          <a:stretch>
            <a:fillRect/>
          </a:stretch>
        </p:blipFill>
        <p:spPr>
          <a:xfrm>
            <a:off x="592909" y="9"/>
            <a:ext cx="7958184" cy="51435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82"/>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800">
                <a:solidFill>
                  <a:srgbClr val="333333"/>
                </a:solidFill>
                <a:highlight>
                  <a:schemeClr val="lt1"/>
                </a:highlight>
              </a:rPr>
              <a:t>True / False:  </a:t>
            </a:r>
            <a:r>
              <a:rPr lang="en" sz="1800">
                <a:solidFill>
                  <a:srgbClr val="333333"/>
                </a:solidFill>
                <a:highlight>
                  <a:srgbClr val="FFFFFF"/>
                </a:highlight>
              </a:rPr>
              <a:t>The executive office in charge of forecasting economic trends is the Council of Economic Advisers.</a:t>
            </a:r>
            <a:endParaRPr sz="1800">
              <a:solidFill>
                <a:srgbClr val="333333"/>
              </a:solidFill>
              <a:highlight>
                <a:srgbClr val="FFFFFF"/>
              </a:highlight>
            </a:endParaRPr>
          </a:p>
          <a:p>
            <a:pPr marL="0" marR="0" lvl="0" indent="0" algn="l" rtl="0">
              <a:lnSpc>
                <a:spcPct val="100000"/>
              </a:lnSpc>
              <a:spcBef>
                <a:spcPts val="0"/>
              </a:spcBef>
              <a:spcAft>
                <a:spcPts val="0"/>
              </a:spcAft>
              <a:buClr>
                <a:srgbClr val="000000"/>
              </a:buClr>
              <a:buSzPts val="1100"/>
              <a:buFont typeface="Arial"/>
              <a:buNone/>
            </a:pPr>
            <a:endParaRPr sz="1800">
              <a:solidFill>
                <a:srgbClr val="333333"/>
              </a:solidFill>
              <a:highlight>
                <a:srgbClr val="FFFFFF"/>
              </a:highlight>
            </a:endParaRPr>
          </a:p>
          <a:p>
            <a:pPr marL="0" marR="0" lvl="0" indent="0" algn="l" rtl="0">
              <a:lnSpc>
                <a:spcPct val="100000"/>
              </a:lnSpc>
              <a:spcBef>
                <a:spcPts val="0"/>
              </a:spcBef>
              <a:spcAft>
                <a:spcPts val="0"/>
              </a:spcAft>
              <a:buClr>
                <a:srgbClr val="000000"/>
              </a:buClr>
              <a:buSzPts val="1100"/>
              <a:buFont typeface="Arial"/>
              <a:buNone/>
            </a:pPr>
            <a:r>
              <a:rPr lang="en" sz="1800">
                <a:solidFill>
                  <a:srgbClr val="333333"/>
                </a:solidFill>
                <a:highlight>
                  <a:schemeClr val="lt1"/>
                </a:highlight>
              </a:rPr>
              <a:t>True / False:  </a:t>
            </a:r>
            <a:r>
              <a:rPr lang="en" sz="1800">
                <a:solidFill>
                  <a:srgbClr val="333333"/>
                </a:solidFill>
                <a:highlight>
                  <a:srgbClr val="FFFFFF"/>
                </a:highlight>
              </a:rPr>
              <a:t>The OMB produces the budget for the president.</a:t>
            </a:r>
            <a:endParaRPr sz="1800">
              <a:solidFill>
                <a:srgbClr val="333333"/>
              </a:solidFill>
              <a:highlight>
                <a:srgbClr val="FFFFFF"/>
              </a:highlight>
            </a:endParaRPr>
          </a:p>
          <a:p>
            <a:pPr marL="0" marR="0" lvl="0" indent="0" algn="l" rtl="0">
              <a:lnSpc>
                <a:spcPct val="100000"/>
              </a:lnSpc>
              <a:spcBef>
                <a:spcPts val="0"/>
              </a:spcBef>
              <a:spcAft>
                <a:spcPts val="0"/>
              </a:spcAft>
              <a:buClr>
                <a:srgbClr val="000000"/>
              </a:buClr>
              <a:buSzPts val="1100"/>
              <a:buFont typeface="Arial"/>
              <a:buNone/>
            </a:pPr>
            <a:endParaRPr sz="1800">
              <a:solidFill>
                <a:srgbClr val="333333"/>
              </a:solidFill>
              <a:highlight>
                <a:srgbClr val="FFFFFF"/>
              </a:highlight>
            </a:endParaRPr>
          </a:p>
          <a:p>
            <a:pPr marL="0" marR="0" lvl="0" indent="0" algn="l" rtl="0">
              <a:lnSpc>
                <a:spcPct val="100000"/>
              </a:lnSpc>
              <a:spcBef>
                <a:spcPts val="0"/>
              </a:spcBef>
              <a:spcAft>
                <a:spcPts val="0"/>
              </a:spcAft>
              <a:buClr>
                <a:srgbClr val="000000"/>
              </a:buClr>
              <a:buSzPts val="1100"/>
              <a:buFont typeface="Arial"/>
              <a:buNone/>
            </a:pPr>
            <a:r>
              <a:rPr lang="en" sz="1800">
                <a:solidFill>
                  <a:srgbClr val="333333"/>
                </a:solidFill>
                <a:highlight>
                  <a:srgbClr val="FFFFFF"/>
                </a:highlight>
              </a:rPr>
              <a:t>The secretary of the Treasury provides the president with estimates of tax revenues.</a:t>
            </a:r>
            <a:endParaRPr sz="1800">
              <a:solidFill>
                <a:srgbClr val="333333"/>
              </a:solidFill>
              <a:highlight>
                <a:srgbClr val="FFFFFF"/>
              </a:highlight>
            </a:endParaRPr>
          </a:p>
          <a:p>
            <a:pPr marL="0" marR="0" lvl="0" indent="0" algn="l" rtl="0">
              <a:lnSpc>
                <a:spcPct val="100000"/>
              </a:lnSpc>
              <a:spcBef>
                <a:spcPts val="0"/>
              </a:spcBef>
              <a:spcAft>
                <a:spcPts val="0"/>
              </a:spcAft>
              <a:buClr>
                <a:srgbClr val="000000"/>
              </a:buClr>
              <a:buSzPts val="1100"/>
              <a:buFont typeface="Arial"/>
              <a:buNone/>
            </a:pPr>
            <a:endParaRPr sz="1800">
              <a:solidFill>
                <a:srgbClr val="333333"/>
              </a:solidFill>
              <a:highlight>
                <a:srgbClr val="FFFFFF"/>
              </a:highlight>
            </a:endParaRPr>
          </a:p>
          <a:p>
            <a:pPr marL="0" marR="0" lvl="0" indent="0" algn="l" rtl="0">
              <a:lnSpc>
                <a:spcPct val="100000"/>
              </a:lnSpc>
              <a:spcBef>
                <a:spcPts val="0"/>
              </a:spcBef>
              <a:spcAft>
                <a:spcPts val="0"/>
              </a:spcAft>
              <a:buClr>
                <a:srgbClr val="000000"/>
              </a:buClr>
              <a:buSzPts val="1100"/>
              <a:buFont typeface="Arial"/>
              <a:buNone/>
            </a:pPr>
            <a:r>
              <a:rPr lang="en" sz="1800">
                <a:solidFill>
                  <a:srgbClr val="333333"/>
                </a:solidFill>
                <a:highlight>
                  <a:schemeClr val="lt1"/>
                </a:highlight>
              </a:rPr>
              <a:t>True / False:  </a:t>
            </a:r>
            <a:r>
              <a:rPr lang="en" sz="1800">
                <a:solidFill>
                  <a:srgbClr val="333333"/>
                </a:solidFill>
                <a:highlight>
                  <a:srgbClr val="FFFFFF"/>
                </a:highlight>
              </a:rPr>
              <a:t>The responsibilities of the Federal Reserve Board lie in the area of monetary rather than fiscal policy.</a:t>
            </a:r>
            <a:endParaRPr sz="1800">
              <a:solidFill>
                <a:srgbClr val="333333"/>
              </a:solidFill>
              <a:highlight>
                <a:srgbClr val="FFFFFF"/>
              </a:highlight>
            </a:endParaRPr>
          </a:p>
          <a:p>
            <a:pPr marL="0" marR="0" lvl="0" indent="0" algn="l" rtl="0">
              <a:lnSpc>
                <a:spcPct val="100000"/>
              </a:lnSpc>
              <a:spcBef>
                <a:spcPts val="0"/>
              </a:spcBef>
              <a:spcAft>
                <a:spcPts val="0"/>
              </a:spcAft>
              <a:buClr>
                <a:srgbClr val="000000"/>
              </a:buClr>
              <a:buSzPts val="1100"/>
              <a:buFont typeface="Arial"/>
              <a:buNone/>
            </a:pP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p:txBody>
      </p:sp>
      <p:sp>
        <p:nvSpPr>
          <p:cNvPr id="537" name="Google Shape;537;p82"/>
          <p:cNvSpPr txBox="1">
            <a:spLocks noGrp="1"/>
          </p:cNvSpPr>
          <p:nvPr>
            <p:ph type="body" idx="1"/>
          </p:nvPr>
        </p:nvSpPr>
        <p:spPr>
          <a:xfrm>
            <a:off x="311700" y="161875"/>
            <a:ext cx="3999900" cy="43851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800">
                <a:solidFill>
                  <a:srgbClr val="333333"/>
                </a:solidFill>
                <a:highlight>
                  <a:srgbClr val="FFFFFF"/>
                </a:highlight>
              </a:rPr>
              <a:t>True / False:  The total national debt is around $13 trillion</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r>
              <a:rPr lang="en" sz="1800">
                <a:solidFill>
                  <a:srgbClr val="333333"/>
                </a:solidFill>
                <a:highlight>
                  <a:schemeClr val="lt1"/>
                </a:highlight>
              </a:rPr>
              <a:t>True / False:  </a:t>
            </a:r>
            <a:r>
              <a:rPr lang="en" sz="1800">
                <a:solidFill>
                  <a:srgbClr val="333333"/>
                </a:solidFill>
                <a:highlight>
                  <a:srgbClr val="FFFFFF"/>
                </a:highlight>
              </a:rPr>
              <a:t>Entitlements such as Social Security or Medicare make up about 2/3rds of the federal budget.</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Clr>
                <a:srgbClr val="000000"/>
              </a:buClr>
              <a:buSzPts val="1100"/>
              <a:buFont typeface="Arial"/>
              <a:buNone/>
            </a:pPr>
            <a:r>
              <a:rPr lang="en" sz="1800">
                <a:solidFill>
                  <a:srgbClr val="333333"/>
                </a:solidFill>
                <a:highlight>
                  <a:schemeClr val="lt1"/>
                </a:highlight>
              </a:rPr>
              <a:t>True / False:  </a:t>
            </a:r>
            <a:r>
              <a:rPr lang="en" sz="1800">
                <a:solidFill>
                  <a:srgbClr val="333333"/>
                </a:solidFill>
                <a:highlight>
                  <a:srgbClr val="FFFFFF"/>
                </a:highlight>
              </a:rPr>
              <a:t>In reality, the government can change only about one-third of federal spending in any year.</a:t>
            </a:r>
            <a:endParaRPr sz="1800">
              <a:solidFill>
                <a:srgbClr val="333333"/>
              </a:solidFill>
              <a:highlight>
                <a:srgbClr val="FFFFFF"/>
              </a:highlight>
            </a:endParaRPr>
          </a:p>
          <a:p>
            <a:pPr marL="0" marR="0" lvl="0" indent="0" algn="l" rtl="0">
              <a:lnSpc>
                <a:spcPct val="100000"/>
              </a:lnSpc>
              <a:spcBef>
                <a:spcPts val="0"/>
              </a:spcBef>
              <a:spcAft>
                <a:spcPts val="0"/>
              </a:spcAft>
              <a:buClr>
                <a:srgbClr val="000000"/>
              </a:buClr>
              <a:buSzPts val="1100"/>
              <a:buFont typeface="Arial"/>
              <a:buNone/>
            </a:pPr>
            <a:endParaRPr sz="1800">
              <a:solidFill>
                <a:srgbClr val="333333"/>
              </a:solidFill>
              <a:highlight>
                <a:srgbClr val="FFFFFF"/>
              </a:highlight>
            </a:endParaRPr>
          </a:p>
          <a:p>
            <a:pPr marL="0" marR="0" lvl="0" indent="0" algn="l" rtl="0">
              <a:lnSpc>
                <a:spcPct val="100000"/>
              </a:lnSpc>
              <a:spcBef>
                <a:spcPts val="0"/>
              </a:spcBef>
              <a:spcAft>
                <a:spcPts val="0"/>
              </a:spcAft>
              <a:buNone/>
            </a:pPr>
            <a:r>
              <a:rPr lang="en" sz="1800">
                <a:solidFill>
                  <a:srgbClr val="333333"/>
                </a:solidFill>
                <a:highlight>
                  <a:schemeClr val="lt1"/>
                </a:highlight>
              </a:rPr>
              <a:t>True / False:  </a:t>
            </a:r>
            <a:r>
              <a:rPr lang="en" sz="1800">
                <a:solidFill>
                  <a:srgbClr val="333333"/>
                </a:solidFill>
                <a:highlight>
                  <a:srgbClr val="FFFFFF"/>
                </a:highlight>
              </a:rPr>
              <a:t>In general, conservative economists tend to support monetarism and supply side economics</a:t>
            </a:r>
            <a:endParaRPr sz="1000">
              <a:solidFill>
                <a:schemeClr val="dk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83"/>
          <p:cNvSpPr txBox="1"/>
          <p:nvPr/>
        </p:nvSpPr>
        <p:spPr>
          <a:xfrm>
            <a:off x="505825" y="4496875"/>
            <a:ext cx="8166000" cy="22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    Federalist Paper #10                     </a:t>
            </a:r>
            <a:r>
              <a:rPr lang="en">
                <a:solidFill>
                  <a:schemeClr val="dk1"/>
                </a:solidFill>
              </a:rPr>
              <a:t>Loose v. Strict Construction             The Unwritten Constitution</a:t>
            </a:r>
            <a:r>
              <a:rPr lang="en"/>
              <a:t>                                </a:t>
            </a:r>
            <a:endParaRPr>
              <a:solidFill>
                <a:schemeClr val="dk1"/>
              </a:solidFill>
            </a:endParaRPr>
          </a:p>
          <a:p>
            <a:pPr marL="0" lvl="0" indent="0" algn="l" rtl="0">
              <a:spcBef>
                <a:spcPts val="0"/>
              </a:spcBef>
              <a:spcAft>
                <a:spcPts val="0"/>
              </a:spcAft>
              <a:buNone/>
            </a:pPr>
            <a:r>
              <a:rPr lang="en"/>
              <a:t>                  												</a:t>
            </a:r>
            <a:endParaRPr/>
          </a:p>
        </p:txBody>
      </p:sp>
      <p:pic>
        <p:nvPicPr>
          <p:cNvPr id="543" name="Google Shape;543;p83" descr="HipHughes slams through most of the amendments giving dumb people an easy way to remember crap they should remember.  Smart people are welcome too. Check out the entire playlist! http://www.youtube.com/playlist?list=PLi3U-nPPrbS5d-juhFwo3hTBso0gq2sUZ" title="How to Memorize Constitutional Amendments">
            <a:hlinkClick r:id="rId3"/>
          </p:cNvPr>
          <p:cNvPicPr preferRelativeResize="0"/>
          <p:nvPr/>
        </p:nvPicPr>
        <p:blipFill>
          <a:blip r:embed="rId4">
            <a:alphaModFix/>
          </a:blip>
          <a:stretch>
            <a:fillRect/>
          </a:stretch>
        </p:blipFill>
        <p:spPr>
          <a:xfrm>
            <a:off x="530238" y="478325"/>
            <a:ext cx="2282200" cy="1711650"/>
          </a:xfrm>
          <a:prstGeom prst="rect">
            <a:avLst/>
          </a:prstGeom>
          <a:noFill/>
          <a:ln>
            <a:noFill/>
          </a:ln>
        </p:spPr>
      </p:pic>
      <p:pic>
        <p:nvPicPr>
          <p:cNvPr id="544" name="Google Shape;544;p83" descr="A political science overview of demographics. Be sure to sub to Susie Sampson http://www.youtube.com/user/TeaPartyReport And remember folks, this is based on political science statistics, used in APGOVERNMENT as well as college level poli sci classes. These are not my opinions! &#10;&#10;Another Way to Explain Who We Are http://www.washingtonpost.com/blogs/govbeat/wp/2013/11/12/another-way-to-explain-who-we-are-the-15-types-of-communities-that-make-up-america/&#10;&#10;Be sure to subscribe to some HipHughes History. Like the logo? Check out some swag HipHughes merch! www.cafepress.com/hiphugheshistory&#10;&#10;Subscribe to my fellow EDU Gurus!!&#10;&#10;AMOR SCIENDI&#10;&#10;http://www.youtube.com/AmorSciendi&#10;&#10;ASAP SCIENCE&#10;&#10;http://www.youtube.com/AsapSCIENCE&#10;&#10;BOZEMAN BIOLOGY&#10;&#10;http://www.youtube.com/bozemanbiology&#10;&#10;KUMESHI CHAN&#10;&#10;http://www.youtube.com/KemushiChan&#10;&#10;BITE-SCIZED SCIENCE&#10;&#10;http://www.youtube.com/Lexie527&#10;&#10;MATH APPITICIAN&#10;&#10;http://www.youtube.com/mathapptician&#10;&#10;MYLES POWER&#10;&#10;http://www.youtube.com/powerm1985&#10;&#10;PROFS POP&#10;&#10;http://www.youtube.com/profspop&#10;&#10;SPANISH IS YOUR AMIGO&#10;&#10;http://www.youtube.com/SpanishIsYourA...&#10;&#10;Subscribe to these geniuses!&#10;&#10;Smarter Every Day http://www.youtube.com/user/destinws2&#10;&#10;History for Music Lovers http://www.youtube.com/user/historyte...&#10;&#10;Crash Course w/ the Green Brothers http://www.youtube.com/crashcourse&#10;&#10;Steve Spangler Science: http://www.youtube.com/SteveSpanglerS...&#10;&#10;Minute Physics: http://www.youtube.com/minutephysics&#10;&#10;PBSIdeaChannel: https://www.youtube.com/pbsideachannel&#10;&#10;Numberphile: http://www.youtube.com/numberphile&#10;&#10;Deep Sky Videos: http://www.youtube.com/deepskyvideos&#10;&#10;Veritasium: http://www.youtube.com/1veritasium&#10;&#10;ViHart: http://www.youtube.com/vihart&#10;&#10;CGP Grey: http://www.youtube.com/cgpgrey&#10;&#10;VSauce: http://www.youtube.com/vsauce&#10;&#10;Mr.Betts Class http://www.youtube.com/user/MrBettsClass&#10;&#10;Tarrou's Chalk Talk http://www.youtube.com/user/profrobbob&#10;&#10;That Was History http://www.youtube.com/user/YaBigFreak&#10;&#10;Tom Richey http://www.youtube.com/user/tomforamerica&#10;&#10;Mr. Beats Social Studies http://www.youtube.com/user/iammrbeat" title="Demographics for Dummies (w/ Susie Sampson)">
            <a:hlinkClick r:id="rId5"/>
          </p:cNvPr>
          <p:cNvPicPr preferRelativeResize="0"/>
          <p:nvPr/>
        </p:nvPicPr>
        <p:blipFill>
          <a:blip r:embed="rId6">
            <a:alphaModFix/>
          </a:blip>
          <a:stretch>
            <a:fillRect/>
          </a:stretch>
        </p:blipFill>
        <p:spPr>
          <a:xfrm>
            <a:off x="3436763" y="463625"/>
            <a:ext cx="2321400" cy="1741050"/>
          </a:xfrm>
          <a:prstGeom prst="rect">
            <a:avLst/>
          </a:prstGeom>
          <a:noFill/>
          <a:ln>
            <a:noFill/>
          </a:ln>
        </p:spPr>
      </p:pic>
      <p:sp>
        <p:nvSpPr>
          <p:cNvPr id="545" name="Google Shape;545;p83"/>
          <p:cNvSpPr txBox="1"/>
          <p:nvPr/>
        </p:nvSpPr>
        <p:spPr>
          <a:xfrm>
            <a:off x="504000" y="2218375"/>
            <a:ext cx="8166000" cy="22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      The Amendments                                 Demographics                           The Amendment Process</a:t>
            </a:r>
            <a:endParaRPr/>
          </a:p>
        </p:txBody>
      </p:sp>
      <p:pic>
        <p:nvPicPr>
          <p:cNvPr id="546" name="Google Shape;546;p83" descr="Continuing the Constitution for Dummies Series with Article V. Explained simply so you can understand the Constitution of the United States. &#10;Subscribe to my fellow EDU Gurus!!&#10;&#10;AMOR SCIENDI&#10;&#10;http://www.youtube.com/AmorSciendi&#10;&#10;ASAP SCIENCE&#10;&#10;http://www.youtube.com/AsapSCIENCE&#10;&#10;BOZEMAN BIOLOGY&#10;&#10;http://www.youtube.com/bozemanbiology&#10;&#10;KUMESHI CHAN&#10;&#10;http://www.youtube.com/KemushiChan&#10;&#10;BITE-SCIZED SCIENCE&#10;&#10;http://www.youtube.com/Lexie527&#10;&#10;MATH APPITICIAN&#10;&#10;http://www.youtube.com/mathapptician&#10;&#10;MYLES POWER&#10;&#10;http://www.youtube.com/powerm1985&#10;&#10;PROFS POP&#10;&#10;http://www.youtube.com/profspop&#10;&#10;SPANISH IS YOUR AMIGO&#10;&#10;http://www.youtube.com/SpanishIsYourA...&#10;&#10;Subscribe to these geniuses!&#10;&#10;Smarter Every Day http://www.youtube.com/user/destinws2&#10;&#10;History for Music Lovers http://www.youtube.com/user/historyte...&#10;&#10;Crash Course w/ the Green Brothers http://www.youtube.com/crashcourse&#10;&#10;Steve Spangler Science: http://www.youtube.com/SteveSpanglerS...&#10;&#10;Minute Physics: http://www.youtube.com/minutephysics&#10;&#10;PBSIdeaChannel: https://www.youtube.com/pbsideachannel&#10;&#10;Numberphile: http://www.youtube.com/numberphile&#10;&#10;Deep Sky Videos: http://www.youtube.com/deepskyvideos&#10;&#10;Veritasium: http://www.youtube.com/1veritasium&#10;&#10;ViHart: http://www.youtube.com/vihart&#10;&#10;CGP Grey: http://www.youtube.com/cgpgrey&#10;&#10;VSauce: http://www.youtube.com/vsauce&#10;&#10;TedEd: http://www.youtube.com/TEDEducation&#10;&#10;Subscribe to PoliPoppers!&#10;&#10;*Check the PoliPop channel: https://www.youtube.com/user/POLIPOP&#10;&#10;&#10;Love history? Come &quot;like&quot; / follow HipHughes History on Facebook! Play games like &quot;Bad Rhymes&quot; and &quot;Who the Hell am I&quot;? Get you name on the scoreboard and if you're really good win swag prizes like online cred, swag and gansta bragging rights! www.facebook.com/hiphugheshistory Category Education License Standard YouTube License" title="Article V for Dummies: The Amendment Procedure Explained">
            <a:hlinkClick r:id="rId7"/>
          </p:cNvPr>
          <p:cNvPicPr preferRelativeResize="0"/>
          <p:nvPr/>
        </p:nvPicPr>
        <p:blipFill>
          <a:blip r:embed="rId8">
            <a:alphaModFix/>
          </a:blip>
          <a:stretch>
            <a:fillRect/>
          </a:stretch>
        </p:blipFill>
        <p:spPr>
          <a:xfrm>
            <a:off x="6382525" y="486225"/>
            <a:ext cx="2261125" cy="1695850"/>
          </a:xfrm>
          <a:prstGeom prst="rect">
            <a:avLst/>
          </a:prstGeom>
          <a:noFill/>
          <a:ln>
            <a:noFill/>
          </a:ln>
        </p:spPr>
      </p:pic>
      <p:pic>
        <p:nvPicPr>
          <p:cNvPr id="547" name="Google Shape;547;p83" descr="A short summary of the meaning behind Federalist Paper #10, written by James Madison. Let HipHughes bring you through Factions and beyond. Subscribe to HipHughes History, it's stupid easy and free https://www.youtube.com/user/hughesdv?sub_confirmation=1&amp;src_vid=hDjLSfWvNlQ&amp;feature=iv&amp;annotation_id=annotation_3651517591" title="Explaining Federalist Paper #10">
            <a:hlinkClick r:id="rId9"/>
          </p:cNvPr>
          <p:cNvPicPr preferRelativeResize="0"/>
          <p:nvPr/>
        </p:nvPicPr>
        <p:blipFill>
          <a:blip r:embed="rId10">
            <a:alphaModFix/>
          </a:blip>
          <a:stretch>
            <a:fillRect/>
          </a:stretch>
        </p:blipFill>
        <p:spPr>
          <a:xfrm>
            <a:off x="504000" y="2761488"/>
            <a:ext cx="2292950" cy="1719725"/>
          </a:xfrm>
          <a:prstGeom prst="rect">
            <a:avLst/>
          </a:prstGeom>
          <a:noFill/>
          <a:ln>
            <a:noFill/>
          </a:ln>
        </p:spPr>
      </p:pic>
      <p:pic>
        <p:nvPicPr>
          <p:cNvPr id="548" name="Google Shape;548;p83" descr="There are two basic ways of approaching reading the Constitution; strict and loose.  Both are given props in this video, so whoever your favorite founding father peeps are, something in here should give you a smile.  Of course some might make you mad, but understanding different perspectives in the key to understanding the kingdom.&#10;&#10;Love history? Come &quot;like&quot; / follow HipHughes History on Facebook! Play games like &quot;Bad Rhymes&quot; and &quot;Who the Hell am I&quot;? Get you name on the scoreboard and if you're really good win swag prizes like online cred, swag and gansta bragging rights! www.facebook.com/hiphugheshistory&#10;&#10;Click below for links to tons of edu content creators sure to make you brain twice its size.&#10;Subscribe to my fellow EDU Gurus!!&#10;&#10;AMOR SCIENDI&#10;http://www.youtube.com/AmorSciendi&#10;&#10;ASAP SCIENCE&#10;http://www.youtube.com/AsapSCIENCE&#10;&#10;BOZEMAN BIOLOGY&#10;http://www.youtube.com/bozemanbiology&#10;&#10;KUMESHI CHAN&#10;http://www.youtube.com/KemushiChan&#10;&#10;BITE-SCIZED SCIENCE&#10;http://www.youtube.com/Lexie527&#10;&#10;MATH APPITICIAN&#10;http://www.youtube.com/mathapptician&#10;&#10;MYLES POWER&#10;http://www.youtube.com/powerm1985&#10;&#10;PROFS POP&#10;http://www.youtube.com/profspop&#10;&#10;SPANISH IS YOUR AMIGO&#10;http://www.youtube.com/SpanishIsYourAmigo&#10;&#10;Subscribe to these geniuses!&#10;&#10;Smarter Every Day http://www.youtube.com/user/destinws2&#10;History for Music Lovers  http://www.youtube.com/user/historyteachers &#10;Crash Course w/ the Green Brothers  http://www.youtube.com/crashcourse&#10;Steve Spangler Science: http://www.youtube.com/SteveSpanglerScience&#10;Minute Physics: http://www.youtube.com/minutephysics&#10;PBSIdeaChannel: https://www.youtube.com/pbsideachannel&#10;Numberphile: http://www.youtube.com/numberphile&#10;Deep Sky Videos: http://www.youtube.com/deepskyvideos&#10;Veritasium: http://www.youtube.com/1veritasium&#10;ViHart: http://www.youtube.com/vihart&#10;CGP Grey: http://www.youtube.com/cgpgrey&#10;VSauce: http://www.youtube.com/vsauce&#10;TedEd: http://www.youtube.com/TEDEducation&#10;&#10;Subscribe to PoliPoppers!&#10;&#10;*Check the PoliPop channel: https://www.youtube.com/user/POLIPOP" title="Constitutional Interpretation &amp; The Supreme Court for Dummies">
            <a:hlinkClick r:id="rId11"/>
          </p:cNvPr>
          <p:cNvPicPr preferRelativeResize="0"/>
          <p:nvPr/>
        </p:nvPicPr>
        <p:blipFill>
          <a:blip r:embed="rId12">
            <a:alphaModFix/>
          </a:blip>
          <a:stretch>
            <a:fillRect/>
          </a:stretch>
        </p:blipFill>
        <p:spPr>
          <a:xfrm>
            <a:off x="3470925" y="2779125"/>
            <a:ext cx="2292950" cy="1719725"/>
          </a:xfrm>
          <a:prstGeom prst="rect">
            <a:avLst/>
          </a:prstGeom>
          <a:noFill/>
          <a:ln>
            <a:noFill/>
          </a:ln>
        </p:spPr>
      </p:pic>
      <p:pic>
        <p:nvPicPr>
          <p:cNvPr id="549" name="Google Shape;549;p83" descr="What is the UnWritten Constitution? Find out in a fast, fun and focused way. Perfect for test crammers, life ling learners and the cray cray on the internets." title="The UnWritten Constitution Explained: US History Review">
            <a:hlinkClick r:id="rId13"/>
          </p:cNvPr>
          <p:cNvPicPr preferRelativeResize="0"/>
          <p:nvPr/>
        </p:nvPicPr>
        <p:blipFill>
          <a:blip r:embed="rId14">
            <a:alphaModFix/>
          </a:blip>
          <a:stretch>
            <a:fillRect/>
          </a:stretch>
        </p:blipFill>
        <p:spPr>
          <a:xfrm>
            <a:off x="6361650" y="2755800"/>
            <a:ext cx="2316625" cy="17374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84"/>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None/>
            </a:pPr>
            <a:r>
              <a:rPr lang="en" sz="1800" b="1">
                <a:solidFill>
                  <a:srgbClr val="0000FF"/>
                </a:solidFill>
              </a:rPr>
              <a:t>Clauses </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Free Exercise Clause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Establishment Clause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Due Process Clause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Reserved Powers Clause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Equal Protection Clause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Free Speech Clause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Implied Powers (aka Necessary and Proper) Clause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Commerce Clause</a:t>
            </a:r>
            <a:endParaRPr sz="1800">
              <a:solidFill>
                <a:schemeClr val="dk1"/>
              </a:solidFill>
            </a:endParaRPr>
          </a:p>
          <a:p>
            <a:pPr marL="0" marR="0" lvl="0" indent="0" algn="l" rtl="0">
              <a:lnSpc>
                <a:spcPct val="100000"/>
              </a:lnSpc>
              <a:spcBef>
                <a:spcPts val="0"/>
              </a:spcBef>
              <a:spcAft>
                <a:spcPts val="0"/>
              </a:spcAft>
              <a:buNone/>
            </a:pPr>
            <a:endParaRPr sz="1200" b="1">
              <a:solidFill>
                <a:srgbClr val="0000FF"/>
              </a:solidFill>
            </a:endParaRPr>
          </a:p>
          <a:p>
            <a:pPr marL="0" marR="0" lvl="0" indent="0" algn="l" rtl="0">
              <a:lnSpc>
                <a:spcPct val="100000"/>
              </a:lnSpc>
              <a:spcBef>
                <a:spcPts val="0"/>
              </a:spcBef>
              <a:spcAft>
                <a:spcPts val="0"/>
              </a:spcAft>
              <a:buClr>
                <a:srgbClr val="000000"/>
              </a:buClr>
              <a:buSzPts val="1100"/>
              <a:buFont typeface="Arial"/>
              <a:buNone/>
            </a:pPr>
            <a:r>
              <a:rPr lang="en" sz="1800" b="1">
                <a:solidFill>
                  <a:srgbClr val="0000FF"/>
                </a:solidFill>
              </a:rPr>
              <a:t>Famous Written Works</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Declaration of Independence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Articles of Confederation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Constitution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Federalist Papers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Bill of Rights</a:t>
            </a:r>
            <a:endParaRPr sz="1000">
              <a:solidFill>
                <a:schemeClr val="dk1"/>
              </a:solidFill>
            </a:endParaRPr>
          </a:p>
          <a:p>
            <a:pPr marL="0" marR="0" lvl="0" indent="0" algn="l" rtl="0">
              <a:lnSpc>
                <a:spcPct val="100000"/>
              </a:lnSpc>
              <a:spcBef>
                <a:spcPts val="0"/>
              </a:spcBef>
              <a:spcAft>
                <a:spcPts val="0"/>
              </a:spcAft>
              <a:buNone/>
            </a:pPr>
            <a:endParaRPr sz="1800">
              <a:solidFill>
                <a:schemeClr val="dk1"/>
              </a:solidFill>
            </a:endParaRPr>
          </a:p>
        </p:txBody>
      </p:sp>
      <p:sp>
        <p:nvSpPr>
          <p:cNvPr id="555" name="Google Shape;555;p84"/>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800" b="1">
                <a:solidFill>
                  <a:srgbClr val="0000FF"/>
                </a:solidFill>
              </a:rPr>
              <a:t>The Philadelphia Convention</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Virginia Plan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New Jersey Plan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Great Compromise</a:t>
            </a:r>
            <a:endParaRPr sz="1000">
              <a:solidFill>
                <a:schemeClr val="dk1"/>
              </a:solidFill>
            </a:endParaRPr>
          </a:p>
          <a:p>
            <a:pPr marL="0" marR="0" lvl="0" indent="0" algn="l" rtl="0">
              <a:lnSpc>
                <a:spcPct val="100000"/>
              </a:lnSpc>
              <a:spcBef>
                <a:spcPts val="0"/>
              </a:spcBef>
              <a:spcAft>
                <a:spcPts val="0"/>
              </a:spcAft>
              <a:buNone/>
            </a:pPr>
            <a:endParaRPr sz="1800" b="1">
              <a:solidFill>
                <a:srgbClr val="0000FF"/>
              </a:solidFill>
            </a:endParaRPr>
          </a:p>
          <a:p>
            <a:pPr marL="0" marR="0" lvl="0" indent="0" algn="l" rtl="0">
              <a:lnSpc>
                <a:spcPct val="100000"/>
              </a:lnSpc>
              <a:spcBef>
                <a:spcPts val="0"/>
              </a:spcBef>
              <a:spcAft>
                <a:spcPts val="0"/>
              </a:spcAft>
              <a:buClr>
                <a:srgbClr val="000000"/>
              </a:buClr>
              <a:buSzPts val="1100"/>
              <a:buFont typeface="Arial"/>
              <a:buNone/>
            </a:pPr>
            <a:r>
              <a:rPr lang="en" sz="1800" b="1">
                <a:solidFill>
                  <a:srgbClr val="0000FF"/>
                </a:solidFill>
              </a:rPr>
              <a:t>Mandates</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Funded Mandate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Unfunded Mandate</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lvl="0" indent="0" algn="l" rtl="0">
              <a:lnSpc>
                <a:spcPct val="100000"/>
              </a:lnSpc>
              <a:spcBef>
                <a:spcPts val="0"/>
              </a:spcBef>
              <a:spcAft>
                <a:spcPts val="0"/>
              </a:spcAft>
              <a:buNone/>
            </a:pPr>
            <a:r>
              <a:rPr lang="en" sz="1800" b="1">
                <a:solidFill>
                  <a:srgbClr val="0000FF"/>
                </a:solidFill>
              </a:rPr>
              <a:t>Types of Democracy</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Direct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Representative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Political Ideology</a:t>
            </a:r>
            <a:endParaRPr sz="10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Liberal</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Conservative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Moderates</a:t>
            </a:r>
            <a:endParaRPr sz="1800">
              <a:solidFill>
                <a:schemeClr val="dk1"/>
              </a:solidFill>
            </a:endParaRPr>
          </a:p>
        </p:txBody>
      </p:sp>
      <p:cxnSp>
        <p:nvCxnSpPr>
          <p:cNvPr id="556" name="Google Shape;556;p84"/>
          <p:cNvCxnSpPr/>
          <p:nvPr/>
        </p:nvCxnSpPr>
        <p:spPr>
          <a:xfrm rot="10800000">
            <a:off x="4189925" y="9966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57" name="Google Shape;557;p84"/>
          <p:cNvCxnSpPr/>
          <p:nvPr/>
        </p:nvCxnSpPr>
        <p:spPr>
          <a:xfrm rot="10800000">
            <a:off x="4189925" y="6156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58" name="Google Shape;558;p84"/>
          <p:cNvCxnSpPr/>
          <p:nvPr/>
        </p:nvCxnSpPr>
        <p:spPr>
          <a:xfrm rot="10800000">
            <a:off x="4189925" y="15300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59" name="Google Shape;559;p84"/>
          <p:cNvCxnSpPr/>
          <p:nvPr/>
        </p:nvCxnSpPr>
        <p:spPr>
          <a:xfrm rot="10800000">
            <a:off x="4189925" y="17586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60" name="Google Shape;560;p84"/>
          <p:cNvCxnSpPr/>
          <p:nvPr/>
        </p:nvCxnSpPr>
        <p:spPr>
          <a:xfrm rot="10800000">
            <a:off x="4189925" y="23682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61" name="Google Shape;561;p84"/>
          <p:cNvCxnSpPr/>
          <p:nvPr/>
        </p:nvCxnSpPr>
        <p:spPr>
          <a:xfrm rot="10800000">
            <a:off x="4189925" y="2873820"/>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62" name="Google Shape;562;p84"/>
          <p:cNvCxnSpPr/>
          <p:nvPr/>
        </p:nvCxnSpPr>
        <p:spPr>
          <a:xfrm rot="10800000">
            <a:off x="4135500" y="39430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63" name="Google Shape;563;p84"/>
          <p:cNvCxnSpPr/>
          <p:nvPr/>
        </p:nvCxnSpPr>
        <p:spPr>
          <a:xfrm rot="10800000">
            <a:off x="8188625" y="45550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64" name="Google Shape;564;p84"/>
          <p:cNvCxnSpPr/>
          <p:nvPr/>
        </p:nvCxnSpPr>
        <p:spPr>
          <a:xfrm rot="10800000">
            <a:off x="8153550" y="120588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65" name="Google Shape;565;p84"/>
          <p:cNvCxnSpPr/>
          <p:nvPr/>
        </p:nvCxnSpPr>
        <p:spPr>
          <a:xfrm rot="10800000">
            <a:off x="8153550" y="1870064"/>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85"/>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None/>
            </a:pPr>
            <a:r>
              <a:rPr lang="en" sz="1800" b="1">
                <a:solidFill>
                  <a:srgbClr val="0000FF"/>
                </a:solidFill>
              </a:rPr>
              <a:t>Systems of Government</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Confederate System of government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Unitary System of Government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Federal System of Government</a:t>
            </a:r>
            <a:endParaRPr sz="1800">
              <a:solidFill>
                <a:schemeClr val="dk1"/>
              </a:solidFill>
            </a:endParaRPr>
          </a:p>
          <a:p>
            <a:pPr marL="0" marR="0" lvl="0" indent="0" algn="l" rtl="0">
              <a:lnSpc>
                <a:spcPct val="100000"/>
              </a:lnSpc>
              <a:spcBef>
                <a:spcPts val="0"/>
              </a:spcBef>
              <a:spcAft>
                <a:spcPts val="0"/>
              </a:spcAft>
              <a:buClr>
                <a:srgbClr val="000000"/>
              </a:buClr>
              <a:buSzPts val="1100"/>
              <a:buFont typeface="Arial"/>
              <a:buNone/>
            </a:pPr>
            <a:endParaRPr sz="1800" b="1">
              <a:solidFill>
                <a:srgbClr val="0000FF"/>
              </a:solidFill>
            </a:endParaRPr>
          </a:p>
          <a:p>
            <a:pPr marL="0" marR="0" lvl="0" indent="0" algn="l" rtl="0">
              <a:lnSpc>
                <a:spcPct val="100000"/>
              </a:lnSpc>
              <a:spcBef>
                <a:spcPts val="0"/>
              </a:spcBef>
              <a:spcAft>
                <a:spcPts val="0"/>
              </a:spcAft>
              <a:buClr>
                <a:srgbClr val="000000"/>
              </a:buClr>
              <a:buSzPts val="1100"/>
              <a:buFont typeface="Arial"/>
              <a:buNone/>
            </a:pPr>
            <a:r>
              <a:rPr lang="en" sz="1800" b="1">
                <a:solidFill>
                  <a:srgbClr val="0000FF"/>
                </a:solidFill>
              </a:rPr>
              <a:t>Grants in Aid</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Block Grant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Categorical Grant</a:t>
            </a: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0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Culture War</a:t>
            </a:r>
            <a:endParaRPr sz="10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Progressive View</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Orthodox View</a:t>
            </a: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000">
              <a:solidFill>
                <a:schemeClr val="dk1"/>
              </a:solidFill>
            </a:endParaRPr>
          </a:p>
          <a:p>
            <a:pPr marL="0" marR="0" lvl="0" indent="0" algn="l" rtl="0">
              <a:lnSpc>
                <a:spcPct val="100000"/>
              </a:lnSpc>
              <a:spcBef>
                <a:spcPts val="0"/>
              </a:spcBef>
              <a:spcAft>
                <a:spcPts val="0"/>
              </a:spcAft>
              <a:buClr>
                <a:srgbClr val="000000"/>
              </a:buClr>
              <a:buSzPts val="1100"/>
              <a:buFont typeface="Arial"/>
              <a:buNone/>
            </a:pPr>
            <a:endParaRPr sz="1800" b="1">
              <a:solidFill>
                <a:srgbClr val="0000FF"/>
              </a:solidFill>
            </a:endParaRPr>
          </a:p>
          <a:p>
            <a:pPr marL="0" marR="0" lvl="0" indent="0" algn="l" rtl="0">
              <a:lnSpc>
                <a:spcPct val="100000"/>
              </a:lnSpc>
              <a:spcBef>
                <a:spcPts val="0"/>
              </a:spcBef>
              <a:spcAft>
                <a:spcPts val="0"/>
              </a:spcAft>
              <a:buClr>
                <a:srgbClr val="000000"/>
              </a:buClr>
              <a:buSzPts val="1100"/>
              <a:buFont typeface="Arial"/>
              <a:buNone/>
            </a:pPr>
            <a:r>
              <a:rPr lang="en" sz="1800" b="1">
                <a:solidFill>
                  <a:srgbClr val="0000FF"/>
                </a:solidFill>
              </a:rPr>
              <a:t>Tickets</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Straight Tickets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Split Tickets</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p:txBody>
      </p:sp>
      <p:sp>
        <p:nvSpPr>
          <p:cNvPr id="571" name="Google Shape;571;p85"/>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Drawing District Lines</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Census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Apportionment / Reapportionment / Malapportionment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Redistricting</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Gerrymandering </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State Legislature</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Districts</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Safe District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Marginal District</a:t>
            </a:r>
            <a:endParaRPr sz="1800">
              <a:solidFill>
                <a:schemeClr val="dk1"/>
              </a:solidFill>
            </a:endParaRPr>
          </a:p>
          <a:p>
            <a:pPr marL="0" marR="0" lvl="0" indent="0" algn="l" rtl="0">
              <a:lnSpc>
                <a:spcPct val="100000"/>
              </a:lnSpc>
              <a:spcBef>
                <a:spcPts val="0"/>
              </a:spcBef>
              <a:spcAft>
                <a:spcPts val="0"/>
              </a:spcAft>
              <a:buNone/>
            </a:pPr>
            <a:endParaRPr sz="1000">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800" b="1">
              <a:solidFill>
                <a:srgbClr val="0000FF"/>
              </a:solidFill>
            </a:endParaRPr>
          </a:p>
          <a:p>
            <a:pPr marL="0" marR="0" lvl="0" indent="0" algn="l" rtl="0">
              <a:lnSpc>
                <a:spcPct val="100000"/>
              </a:lnSpc>
              <a:spcBef>
                <a:spcPts val="0"/>
              </a:spcBef>
              <a:spcAft>
                <a:spcPts val="0"/>
              </a:spcAft>
              <a:buClr>
                <a:schemeClr val="dk1"/>
              </a:buClr>
              <a:buSzPts val="1100"/>
              <a:buFont typeface="Arial"/>
              <a:buNone/>
            </a:pPr>
            <a:r>
              <a:rPr lang="en" sz="1800" b="1">
                <a:solidFill>
                  <a:srgbClr val="0000FF"/>
                </a:solidFill>
              </a:rPr>
              <a:t>Issues</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Valence Issue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Position Issue</a:t>
            </a:r>
            <a:endParaRPr sz="10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000">
              <a:solidFill>
                <a:schemeClr val="dk1"/>
              </a:solidFill>
            </a:endParaRPr>
          </a:p>
          <a:p>
            <a:pPr marL="0" marR="0" lvl="0" indent="0" algn="l" rtl="0">
              <a:lnSpc>
                <a:spcPct val="100000"/>
              </a:lnSpc>
              <a:spcBef>
                <a:spcPts val="0"/>
              </a:spcBef>
              <a:spcAft>
                <a:spcPts val="0"/>
              </a:spcAft>
              <a:buNone/>
            </a:pPr>
            <a:endParaRPr sz="1800">
              <a:solidFill>
                <a:schemeClr val="dk1"/>
              </a:solidFill>
            </a:endParaRPr>
          </a:p>
        </p:txBody>
      </p:sp>
      <p:cxnSp>
        <p:nvCxnSpPr>
          <p:cNvPr id="572" name="Google Shape;572;p85"/>
          <p:cNvCxnSpPr/>
          <p:nvPr/>
        </p:nvCxnSpPr>
        <p:spPr>
          <a:xfrm rot="10800000">
            <a:off x="4169375" y="211211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73" name="Google Shape;573;p85"/>
          <p:cNvCxnSpPr/>
          <p:nvPr/>
        </p:nvCxnSpPr>
        <p:spPr>
          <a:xfrm rot="10800000">
            <a:off x="4159200" y="155301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74" name="Google Shape;574;p85"/>
          <p:cNvCxnSpPr/>
          <p:nvPr/>
        </p:nvCxnSpPr>
        <p:spPr>
          <a:xfrm rot="10800000">
            <a:off x="4189925" y="29778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75" name="Google Shape;575;p85"/>
          <p:cNvCxnSpPr/>
          <p:nvPr/>
        </p:nvCxnSpPr>
        <p:spPr>
          <a:xfrm rot="10800000">
            <a:off x="4189925" y="43494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76" name="Google Shape;576;p85"/>
          <p:cNvCxnSpPr/>
          <p:nvPr/>
        </p:nvCxnSpPr>
        <p:spPr>
          <a:xfrm rot="10800000">
            <a:off x="8188625" y="321491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77" name="Google Shape;577;p85"/>
          <p:cNvCxnSpPr/>
          <p:nvPr/>
        </p:nvCxnSpPr>
        <p:spPr>
          <a:xfrm rot="10800000">
            <a:off x="8188625" y="214811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78" name="Google Shape;578;p85"/>
          <p:cNvCxnSpPr/>
          <p:nvPr/>
        </p:nvCxnSpPr>
        <p:spPr>
          <a:xfrm rot="10800000">
            <a:off x="8188625" y="1005114"/>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41"/>
          <p:cNvPicPr preferRelativeResize="0"/>
          <p:nvPr/>
        </p:nvPicPr>
        <p:blipFill>
          <a:blip r:embed="rId3">
            <a:alphaModFix/>
          </a:blip>
          <a:stretch>
            <a:fillRect/>
          </a:stretch>
        </p:blipFill>
        <p:spPr>
          <a:xfrm>
            <a:off x="1233413" y="0"/>
            <a:ext cx="6677170" cy="51435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86"/>
          <p:cNvSpPr txBox="1"/>
          <p:nvPr/>
        </p:nvSpPr>
        <p:spPr>
          <a:xfrm>
            <a:off x="245650" y="4208050"/>
            <a:ext cx="8584500" cy="32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a:t>Win the White House</a:t>
            </a:r>
            <a:endParaRPr/>
          </a:p>
          <a:p>
            <a:pPr marL="0" lvl="0" indent="0" algn="ctr" rtl="0">
              <a:spcBef>
                <a:spcPts val="0"/>
              </a:spcBef>
              <a:spcAft>
                <a:spcPts val="0"/>
              </a:spcAft>
              <a:buClr>
                <a:srgbClr val="000000"/>
              </a:buClr>
              <a:buSzPts val="1100"/>
              <a:buFont typeface="Arial"/>
              <a:buNone/>
            </a:pPr>
            <a:r>
              <a:rPr lang="en"/>
              <a:t>Icivics</a:t>
            </a:r>
            <a:endParaRPr/>
          </a:p>
        </p:txBody>
      </p:sp>
      <p:sp>
        <p:nvSpPr>
          <p:cNvPr id="584" name="Google Shape;584;p86"/>
          <p:cNvSpPr txBox="1"/>
          <p:nvPr/>
        </p:nvSpPr>
        <p:spPr>
          <a:xfrm>
            <a:off x="7183800" y="1563825"/>
            <a:ext cx="1832700" cy="86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0"/>
          </a:p>
          <a:p>
            <a:pPr marL="0" lvl="0" indent="0" algn="l" rtl="0">
              <a:spcBef>
                <a:spcPts val="0"/>
              </a:spcBef>
              <a:spcAft>
                <a:spcPts val="0"/>
              </a:spcAft>
              <a:buNone/>
            </a:pPr>
            <a:r>
              <a:rPr lang="en" sz="1000"/>
              <a:t>Win the White House is a game. To play the game, click on the image to the left</a:t>
            </a:r>
            <a:endParaRPr sz="1000"/>
          </a:p>
        </p:txBody>
      </p:sp>
      <p:pic>
        <p:nvPicPr>
          <p:cNvPr id="585" name="Google Shape;585;p86">
            <a:hlinkClick r:id="rId3"/>
          </p:cNvPr>
          <p:cNvPicPr preferRelativeResize="0"/>
          <p:nvPr/>
        </p:nvPicPr>
        <p:blipFill>
          <a:blip r:embed="rId4">
            <a:alphaModFix/>
          </a:blip>
          <a:stretch>
            <a:fillRect/>
          </a:stretch>
        </p:blipFill>
        <p:spPr>
          <a:xfrm>
            <a:off x="2093200" y="857252"/>
            <a:ext cx="4957590" cy="3429000"/>
          </a:xfrm>
          <a:prstGeom prst="rect">
            <a:avLst/>
          </a:prstGeom>
          <a:noFill/>
          <a:ln>
            <a:noFill/>
          </a:ln>
        </p:spPr>
      </p:pic>
      <p:sp>
        <p:nvSpPr>
          <p:cNvPr id="586" name="Google Shape;586;p86"/>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571500" marR="571500" lvl="0" indent="0" algn="l" rtl="0">
              <a:lnSpc>
                <a:spcPct val="115000"/>
              </a:lnSpc>
              <a:spcBef>
                <a:spcPts val="0"/>
              </a:spcBef>
              <a:spcAft>
                <a:spcPts val="1200"/>
              </a:spcAft>
              <a:buNone/>
            </a:pPr>
            <a:endParaRPr sz="1200">
              <a:solidFill>
                <a:srgbClr val="333333"/>
              </a:solidFill>
              <a:latin typeface="Georgia"/>
              <a:ea typeface="Georgia"/>
              <a:cs typeface="Georgia"/>
              <a:sym typeface="Georgi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87"/>
          <p:cNvSpPr txBox="1"/>
          <p:nvPr/>
        </p:nvSpPr>
        <p:spPr>
          <a:xfrm>
            <a:off x="245650" y="4208050"/>
            <a:ext cx="8584500" cy="32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a:t>Do I Have a Right</a:t>
            </a:r>
            <a:endParaRPr/>
          </a:p>
          <a:p>
            <a:pPr marL="0" lvl="0" indent="0" algn="ctr" rtl="0">
              <a:spcBef>
                <a:spcPts val="0"/>
              </a:spcBef>
              <a:spcAft>
                <a:spcPts val="0"/>
              </a:spcAft>
              <a:buClr>
                <a:srgbClr val="000000"/>
              </a:buClr>
              <a:buSzPts val="1100"/>
              <a:buFont typeface="Arial"/>
              <a:buNone/>
            </a:pPr>
            <a:r>
              <a:rPr lang="en"/>
              <a:t>Icivics</a:t>
            </a:r>
            <a:endParaRPr/>
          </a:p>
        </p:txBody>
      </p:sp>
      <p:sp>
        <p:nvSpPr>
          <p:cNvPr id="592" name="Google Shape;592;p87"/>
          <p:cNvSpPr txBox="1"/>
          <p:nvPr/>
        </p:nvSpPr>
        <p:spPr>
          <a:xfrm>
            <a:off x="7183800" y="1563825"/>
            <a:ext cx="1832700" cy="86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0"/>
          </a:p>
          <a:p>
            <a:pPr marL="0" lvl="0" indent="0" algn="l" rtl="0">
              <a:spcBef>
                <a:spcPts val="0"/>
              </a:spcBef>
              <a:spcAft>
                <a:spcPts val="0"/>
              </a:spcAft>
              <a:buNone/>
            </a:pPr>
            <a:r>
              <a:rPr lang="en" sz="1000"/>
              <a:t>Do I Have a Right is a game. To play the game, click on the image to the left</a:t>
            </a:r>
            <a:endParaRPr sz="1000"/>
          </a:p>
        </p:txBody>
      </p:sp>
      <p:pic>
        <p:nvPicPr>
          <p:cNvPr id="593" name="Google Shape;593;p87">
            <a:hlinkClick r:id="rId3"/>
          </p:cNvPr>
          <p:cNvPicPr preferRelativeResize="0"/>
          <p:nvPr/>
        </p:nvPicPr>
        <p:blipFill>
          <a:blip r:embed="rId4">
            <a:alphaModFix/>
          </a:blip>
          <a:stretch>
            <a:fillRect/>
          </a:stretch>
        </p:blipFill>
        <p:spPr>
          <a:xfrm>
            <a:off x="2169399" y="857250"/>
            <a:ext cx="4984425" cy="34035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88"/>
          <p:cNvSpPr txBox="1"/>
          <p:nvPr/>
        </p:nvSpPr>
        <p:spPr>
          <a:xfrm>
            <a:off x="245650" y="4208050"/>
            <a:ext cx="8584500" cy="32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a:t>Supreme Decision</a:t>
            </a:r>
            <a:endParaRPr/>
          </a:p>
          <a:p>
            <a:pPr marL="0" lvl="0" indent="0" algn="ctr" rtl="0">
              <a:spcBef>
                <a:spcPts val="0"/>
              </a:spcBef>
              <a:spcAft>
                <a:spcPts val="0"/>
              </a:spcAft>
              <a:buClr>
                <a:srgbClr val="000000"/>
              </a:buClr>
              <a:buSzPts val="1100"/>
              <a:buFont typeface="Arial"/>
              <a:buNone/>
            </a:pPr>
            <a:r>
              <a:rPr lang="en"/>
              <a:t>Icivics</a:t>
            </a:r>
            <a:endParaRPr/>
          </a:p>
        </p:txBody>
      </p:sp>
      <p:sp>
        <p:nvSpPr>
          <p:cNvPr id="599" name="Google Shape;599;p88"/>
          <p:cNvSpPr txBox="1"/>
          <p:nvPr/>
        </p:nvSpPr>
        <p:spPr>
          <a:xfrm>
            <a:off x="7183800" y="1563825"/>
            <a:ext cx="1832700" cy="86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0"/>
          </a:p>
          <a:p>
            <a:pPr marL="0" lvl="0" indent="0" algn="l" rtl="0">
              <a:spcBef>
                <a:spcPts val="0"/>
              </a:spcBef>
              <a:spcAft>
                <a:spcPts val="0"/>
              </a:spcAft>
              <a:buNone/>
            </a:pPr>
            <a:r>
              <a:rPr lang="en" sz="1000"/>
              <a:t>Supreme Decision is a game. To play the game, click on the image to the left</a:t>
            </a:r>
            <a:endParaRPr sz="1000"/>
          </a:p>
        </p:txBody>
      </p:sp>
      <p:pic>
        <p:nvPicPr>
          <p:cNvPr id="600" name="Google Shape;600;p88"/>
          <p:cNvPicPr preferRelativeResize="0"/>
          <p:nvPr/>
        </p:nvPicPr>
        <p:blipFill rotWithShape="1">
          <a:blip r:embed="rId3">
            <a:alphaModFix/>
          </a:blip>
          <a:srcRect b="10265"/>
          <a:stretch/>
        </p:blipFill>
        <p:spPr>
          <a:xfrm>
            <a:off x="2169400" y="887563"/>
            <a:ext cx="4984425" cy="3342936"/>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89"/>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None/>
            </a:pPr>
            <a:r>
              <a:rPr lang="en" sz="1800" b="1">
                <a:solidFill>
                  <a:srgbClr val="0000FF"/>
                </a:solidFill>
              </a:rPr>
              <a:t>Important Verbs</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Ratify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Confirm</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Nominate (appoint)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Override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Veto</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Impeach</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Try (following impeachment)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Grant (pardons and reprieves)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Lobby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Filibuster</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Declare unconstitutional</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Give (aka give the opinion of the court)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Make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Execute (carry out)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Interpret</a:t>
            </a:r>
            <a:endParaRPr sz="1800" b="1">
              <a:solidFill>
                <a:srgbClr val="0000FF"/>
              </a:solidFill>
            </a:endParaRPr>
          </a:p>
        </p:txBody>
      </p:sp>
      <p:sp>
        <p:nvSpPr>
          <p:cNvPr id="606" name="Google Shape;606;p89"/>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None/>
            </a:pPr>
            <a:r>
              <a:rPr lang="en" sz="1800" b="1">
                <a:solidFill>
                  <a:srgbClr val="0000FF"/>
                </a:solidFill>
              </a:rPr>
              <a:t>Words with the word Journalism</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Attack Journalism</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Horserace Journalism</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Yellow Journalism</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Investigative Journalism</a:t>
            </a:r>
            <a:endParaRPr sz="1800" b="1">
              <a:solidFill>
                <a:srgbClr val="0000FF"/>
              </a:solidFill>
            </a:endParaRPr>
          </a:p>
          <a:p>
            <a:pPr marL="0" lvl="0" indent="0" algn="l" rtl="0">
              <a:lnSpc>
                <a:spcPct val="100000"/>
              </a:lnSpc>
              <a:spcBef>
                <a:spcPts val="0"/>
              </a:spcBef>
              <a:spcAft>
                <a:spcPts val="0"/>
              </a:spcAft>
              <a:buClr>
                <a:srgbClr val="000000"/>
              </a:buClr>
              <a:buSzPts val="1100"/>
              <a:buNone/>
            </a:pPr>
            <a:endParaRPr sz="1800">
              <a:solidFill>
                <a:schemeClr val="dk1"/>
              </a:solidFill>
            </a:endParaRPr>
          </a:p>
          <a:p>
            <a:pPr marL="0" lvl="0" indent="0" algn="l" rtl="0">
              <a:lnSpc>
                <a:spcPct val="100000"/>
              </a:lnSpc>
              <a:spcBef>
                <a:spcPts val="0"/>
              </a:spcBef>
              <a:spcAft>
                <a:spcPts val="0"/>
              </a:spcAft>
              <a:buClr>
                <a:srgbClr val="000000"/>
              </a:buClr>
              <a:buSzPts val="1100"/>
              <a:buNone/>
            </a:pPr>
            <a:r>
              <a:rPr lang="en" sz="1800" b="1">
                <a:solidFill>
                  <a:srgbClr val="0000FF"/>
                </a:solidFill>
              </a:rPr>
              <a:t>Words the word Budget</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Annual Budget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Balanced Budget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Budget Surplus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Budget Deficit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Budget Resolution</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p:txBody>
      </p:sp>
      <p:cxnSp>
        <p:nvCxnSpPr>
          <p:cNvPr id="607" name="Google Shape;607;p89"/>
          <p:cNvCxnSpPr/>
          <p:nvPr/>
        </p:nvCxnSpPr>
        <p:spPr>
          <a:xfrm rot="10800000">
            <a:off x="2635200" y="4378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608" name="Google Shape;608;p89"/>
          <p:cNvCxnSpPr/>
          <p:nvPr/>
        </p:nvCxnSpPr>
        <p:spPr>
          <a:xfrm rot="10800000">
            <a:off x="8503075" y="92528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609" name="Google Shape;609;p89"/>
          <p:cNvCxnSpPr/>
          <p:nvPr/>
        </p:nvCxnSpPr>
        <p:spPr>
          <a:xfrm rot="10800000">
            <a:off x="8503075" y="2109414"/>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90"/>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None/>
            </a:pPr>
            <a:r>
              <a:rPr lang="en" sz="1800" b="1">
                <a:solidFill>
                  <a:srgbClr val="0000FF"/>
                </a:solidFill>
              </a:rPr>
              <a:t>With the word Power</a:t>
            </a:r>
            <a:endParaRPr sz="1800" b="1">
              <a:solidFill>
                <a:srgbClr val="0000FF"/>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Implied Power</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Express Power / Enumerated Power</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Formal Power / Informal Power</a:t>
            </a:r>
            <a:endParaRPr sz="1800">
              <a:solidFill>
                <a:schemeClr val="dk1"/>
              </a:solidFill>
            </a:endParaRPr>
          </a:p>
          <a:p>
            <a:pPr marL="0" marR="0" lvl="0" indent="0" algn="l" rtl="0">
              <a:lnSpc>
                <a:spcPct val="100000"/>
              </a:lnSpc>
              <a:spcBef>
                <a:spcPts val="0"/>
              </a:spcBef>
              <a:spcAft>
                <a:spcPts val="0"/>
              </a:spcAft>
              <a:buNone/>
            </a:pPr>
            <a:endParaRPr sz="1800" b="1">
              <a:solidFill>
                <a:srgbClr val="0000FF"/>
              </a:solidFill>
            </a:endParaRPr>
          </a:p>
          <a:p>
            <a:pPr marL="0" marR="0" lvl="0" indent="0" algn="l" rtl="0">
              <a:lnSpc>
                <a:spcPct val="100000"/>
              </a:lnSpc>
              <a:spcBef>
                <a:spcPts val="0"/>
              </a:spcBef>
              <a:spcAft>
                <a:spcPts val="0"/>
              </a:spcAft>
              <a:buClr>
                <a:srgbClr val="000000"/>
              </a:buClr>
              <a:buSzPts val="1100"/>
              <a:buFont typeface="Arial"/>
              <a:buNone/>
            </a:pPr>
            <a:r>
              <a:rPr lang="en" sz="1800" b="1">
                <a:solidFill>
                  <a:srgbClr val="0000FF"/>
                </a:solidFill>
              </a:rPr>
              <a:t> Elements of Political Culture</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Liberty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Equality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Democracy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Civic Duty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Individual Responsibility</a:t>
            </a:r>
            <a:endParaRPr sz="1800">
              <a:solidFill>
                <a:schemeClr val="dk1"/>
              </a:solidFill>
            </a:endParaRPr>
          </a:p>
          <a:p>
            <a:pPr marL="0" marR="0" lvl="0" indent="0" algn="l" rtl="0">
              <a:lnSpc>
                <a:spcPct val="100000"/>
              </a:lnSpc>
              <a:spcBef>
                <a:spcPts val="0"/>
              </a:spcBef>
              <a:spcAft>
                <a:spcPts val="0"/>
              </a:spcAft>
              <a:buNone/>
            </a:pPr>
            <a:r>
              <a:rPr lang="en" sz="1800">
                <a:solidFill>
                  <a:schemeClr val="dk1"/>
                </a:solidFill>
              </a:rPr>
              <a:t> </a:t>
            </a:r>
            <a:endParaRPr sz="1800" b="1">
              <a:solidFill>
                <a:srgbClr val="0000FF"/>
              </a:solidFill>
            </a:endParaRPr>
          </a:p>
        </p:txBody>
      </p:sp>
      <p:sp>
        <p:nvSpPr>
          <p:cNvPr id="615" name="Google Shape;615;p90"/>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None/>
            </a:pPr>
            <a:r>
              <a:rPr lang="en" sz="1800" b="1">
                <a:solidFill>
                  <a:srgbClr val="0000FF"/>
                </a:solidFill>
              </a:rPr>
              <a:t>Powers of State and Federal Government</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Enumerated: Powers given to the national government exclusively (print money, declare war, make treaties, conduct foreign affairs, and regulate commerce among the states).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Reserved: Powers given exclusively to the state's (power to issue licenses, regulate intrastate commerce).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Concurrent: Powers shared by both the national and state governments (taxes, building roads, borrowing money, having courts).</a:t>
            </a:r>
            <a:endParaRPr sz="1800" b="1">
              <a:solidFill>
                <a:srgbClr val="0000FF"/>
              </a:solidFill>
            </a:endParaRPr>
          </a:p>
          <a:p>
            <a:pPr marL="0" marR="0" lvl="0" indent="0" algn="l" rtl="0">
              <a:lnSpc>
                <a:spcPct val="100000"/>
              </a:lnSpc>
              <a:spcBef>
                <a:spcPts val="0"/>
              </a:spcBef>
              <a:spcAft>
                <a:spcPts val="0"/>
              </a:spcAft>
              <a:buNone/>
            </a:pP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p:txBody>
      </p:sp>
      <p:cxnSp>
        <p:nvCxnSpPr>
          <p:cNvPr id="616" name="Google Shape;616;p90"/>
          <p:cNvCxnSpPr/>
          <p:nvPr/>
        </p:nvCxnSpPr>
        <p:spPr>
          <a:xfrm rot="10800000">
            <a:off x="4189925" y="21311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617" name="Google Shape;617;p90"/>
          <p:cNvCxnSpPr/>
          <p:nvPr/>
        </p:nvCxnSpPr>
        <p:spPr>
          <a:xfrm rot="10800000">
            <a:off x="4112525" y="43298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618" name="Google Shape;618;p90"/>
          <p:cNvCxnSpPr/>
          <p:nvPr/>
        </p:nvCxnSpPr>
        <p:spPr>
          <a:xfrm rot="10800000">
            <a:off x="8570825" y="43298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pic>
        <p:nvPicPr>
          <p:cNvPr id="623" name="Google Shape;623;p91"/>
          <p:cNvPicPr preferRelativeResize="0"/>
          <p:nvPr/>
        </p:nvPicPr>
        <p:blipFill>
          <a:blip r:embed="rId3">
            <a:alphaModFix/>
          </a:blip>
          <a:stretch>
            <a:fillRect/>
          </a:stretch>
        </p:blipFill>
        <p:spPr>
          <a:xfrm>
            <a:off x="1777823" y="0"/>
            <a:ext cx="5929120" cy="5143500"/>
          </a:xfrm>
          <a:prstGeom prst="rect">
            <a:avLst/>
          </a:prstGeom>
          <a:noFill/>
          <a:ln>
            <a:noFill/>
          </a:ln>
        </p:spPr>
      </p:pic>
      <p:cxnSp>
        <p:nvCxnSpPr>
          <p:cNvPr id="624" name="Google Shape;624;p91"/>
          <p:cNvCxnSpPr/>
          <p:nvPr/>
        </p:nvCxnSpPr>
        <p:spPr>
          <a:xfrm rot="10800000">
            <a:off x="8386975" y="274803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92"/>
          <p:cNvSpPr txBox="1">
            <a:spLocks noGrp="1"/>
          </p:cNvSpPr>
          <p:nvPr>
            <p:ph type="title"/>
          </p:nvPr>
        </p:nvSpPr>
        <p:spPr>
          <a:xfrm>
            <a:off x="387900" y="534225"/>
            <a:ext cx="8368200" cy="6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FF"/>
                </a:solidFill>
              </a:rPr>
              <a:t>The American Political Culture</a:t>
            </a:r>
            <a:endParaRPr>
              <a:solidFill>
                <a:srgbClr val="0000FF"/>
              </a:solidFill>
            </a:endParaRPr>
          </a:p>
        </p:txBody>
      </p:sp>
      <p:sp>
        <p:nvSpPr>
          <p:cNvPr id="630" name="Google Shape;630;p92"/>
          <p:cNvSpPr txBox="1">
            <a:spLocks noGrp="1"/>
          </p:cNvSpPr>
          <p:nvPr>
            <p:ph type="body" idx="1"/>
          </p:nvPr>
        </p:nvSpPr>
        <p:spPr>
          <a:xfrm>
            <a:off x="4641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Americans believe in the things appearing below</a:t>
            </a:r>
            <a:endParaRPr/>
          </a:p>
          <a:p>
            <a:pPr marL="457200" lvl="0" indent="-342900" algn="l" rtl="0">
              <a:spcBef>
                <a:spcPts val="0"/>
              </a:spcBef>
              <a:spcAft>
                <a:spcPts val="0"/>
              </a:spcAft>
              <a:buSzPts val="1800"/>
              <a:buChar char="●"/>
            </a:pPr>
            <a:r>
              <a:rPr lang="en"/>
              <a:t>Freedom: aka liberty (both political and economic</a:t>
            </a:r>
            <a:endParaRPr/>
          </a:p>
          <a:p>
            <a:pPr marL="457200" lvl="0" indent="-342900" algn="l" rtl="0">
              <a:spcBef>
                <a:spcPts val="0"/>
              </a:spcBef>
              <a:spcAft>
                <a:spcPts val="0"/>
              </a:spcAft>
              <a:buSzPts val="1800"/>
              <a:buChar char="●"/>
            </a:pPr>
            <a:r>
              <a:rPr lang="en"/>
              <a:t>Equality (both political and economic)</a:t>
            </a:r>
            <a:endParaRPr/>
          </a:p>
          <a:p>
            <a:pPr marL="457200" lvl="0" indent="-342900" algn="l" rtl="0">
              <a:spcBef>
                <a:spcPts val="0"/>
              </a:spcBef>
              <a:spcAft>
                <a:spcPts val="0"/>
              </a:spcAft>
              <a:buSzPts val="1800"/>
              <a:buChar char="●"/>
            </a:pPr>
            <a:r>
              <a:rPr lang="en"/>
              <a:t>Democracy</a:t>
            </a:r>
            <a:endParaRPr/>
          </a:p>
          <a:p>
            <a:pPr marL="457200" lvl="0" indent="-342900" algn="l" rtl="0">
              <a:spcBef>
                <a:spcPts val="0"/>
              </a:spcBef>
              <a:spcAft>
                <a:spcPts val="0"/>
              </a:spcAft>
              <a:buSzPts val="1800"/>
              <a:buChar char="●"/>
            </a:pPr>
            <a:r>
              <a:rPr lang="en"/>
              <a:t>Civic Duty</a:t>
            </a:r>
            <a:endParaRPr/>
          </a:p>
          <a:p>
            <a:pPr marL="457200" lvl="0" indent="-342900" algn="l" rtl="0">
              <a:spcBef>
                <a:spcPts val="0"/>
              </a:spcBef>
              <a:spcAft>
                <a:spcPts val="0"/>
              </a:spcAft>
              <a:buSzPts val="1800"/>
              <a:buChar char="●"/>
            </a:pPr>
            <a:r>
              <a:rPr lang="en"/>
              <a:t>Individual Responsibility</a:t>
            </a:r>
            <a:endParaRPr/>
          </a:p>
          <a:p>
            <a:pPr marL="0" lvl="0" indent="0" algn="l" rtl="0">
              <a:lnSpc>
                <a:spcPct val="100000"/>
              </a:lnSpc>
              <a:spcBef>
                <a:spcPts val="1600"/>
              </a:spcBef>
              <a:spcAft>
                <a:spcPts val="0"/>
              </a:spcAft>
              <a:buNone/>
            </a:pPr>
            <a:r>
              <a:rPr lang="en"/>
              <a:t>Americans “war” over the social issues</a:t>
            </a:r>
            <a:endParaRPr/>
          </a:p>
          <a:p>
            <a:pPr marL="0" lvl="0" indent="0" algn="l" rtl="0">
              <a:lnSpc>
                <a:spcPct val="100000"/>
              </a:lnSpc>
              <a:spcBef>
                <a:spcPts val="0"/>
              </a:spcBef>
              <a:spcAft>
                <a:spcPts val="0"/>
              </a:spcAft>
              <a:buNone/>
            </a:pPr>
            <a:r>
              <a:rPr lang="en"/>
              <a:t>Americans have a mistrust of  government</a:t>
            </a:r>
            <a:endParaRPr/>
          </a:p>
          <a:p>
            <a:pPr marL="0" lvl="0" indent="0" algn="l" rtl="0">
              <a:lnSpc>
                <a:spcPct val="100000"/>
              </a:lnSpc>
              <a:spcBef>
                <a:spcPts val="0"/>
              </a:spcBef>
              <a:spcAft>
                <a:spcPts val="1600"/>
              </a:spcAft>
              <a:buNone/>
            </a:pPr>
            <a:r>
              <a:rPr lang="en"/>
              <a:t>Americans tolerate some things; not others</a:t>
            </a:r>
            <a:endParaRPr/>
          </a:p>
        </p:txBody>
      </p:sp>
      <p:cxnSp>
        <p:nvCxnSpPr>
          <p:cNvPr id="631" name="Google Shape;631;p92"/>
          <p:cNvCxnSpPr/>
          <p:nvPr/>
        </p:nvCxnSpPr>
        <p:spPr>
          <a:xfrm rot="10800000">
            <a:off x="7915250" y="877264"/>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93"/>
          <p:cNvSpPr txBox="1">
            <a:spLocks noGrp="1"/>
          </p:cNvSpPr>
          <p:nvPr>
            <p:ph type="body" idx="1"/>
          </p:nvPr>
        </p:nvSpPr>
        <p:spPr>
          <a:xfrm>
            <a:off x="387900" y="755275"/>
            <a:ext cx="8368200" cy="366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Liberty 				=	Ams believe everybody should be able to say and do</a:t>
            </a:r>
            <a:endParaRPr/>
          </a:p>
          <a:p>
            <a:pPr marL="2743200" lvl="0" indent="0" algn="l" rtl="0">
              <a:spcBef>
                <a:spcPts val="0"/>
              </a:spcBef>
              <a:spcAft>
                <a:spcPts val="0"/>
              </a:spcAft>
              <a:buNone/>
            </a:pPr>
            <a:r>
              <a:rPr lang="en"/>
              <a:t> as  they please, as long as they don’t hurt someone else</a:t>
            </a:r>
            <a:endParaRPr/>
          </a:p>
          <a:p>
            <a:pPr marL="2743200" lvl="0" indent="0" algn="l" rtl="0">
              <a:spcBef>
                <a:spcPts val="0"/>
              </a:spcBef>
              <a:spcAft>
                <a:spcPts val="0"/>
              </a:spcAft>
              <a:buNone/>
            </a:pPr>
            <a:endParaRPr/>
          </a:p>
          <a:p>
            <a:pPr marL="0" lvl="0" indent="0" algn="l" rtl="0">
              <a:spcBef>
                <a:spcPts val="0"/>
              </a:spcBef>
              <a:spcAft>
                <a:spcPts val="0"/>
              </a:spcAft>
              <a:buNone/>
            </a:pPr>
            <a:r>
              <a:rPr lang="en"/>
              <a:t>Political Equality 		=	Ams believe everybody should have an equal vote </a:t>
            </a:r>
            <a:endParaRPr/>
          </a:p>
          <a:p>
            <a:pPr marL="2743200" lvl="0" indent="0" algn="l" rtl="0">
              <a:spcBef>
                <a:spcPts val="0"/>
              </a:spcBef>
              <a:spcAft>
                <a:spcPts val="0"/>
              </a:spcAft>
              <a:buNone/>
            </a:pPr>
            <a:r>
              <a:rPr lang="en"/>
              <a:t>and chance to participate</a:t>
            </a:r>
            <a:endParaRPr/>
          </a:p>
          <a:p>
            <a:pPr marL="0" lvl="0" indent="0" algn="l" rtl="0">
              <a:spcBef>
                <a:spcPts val="1600"/>
              </a:spcBef>
              <a:spcAft>
                <a:spcPts val="0"/>
              </a:spcAft>
              <a:buNone/>
            </a:pPr>
            <a:r>
              <a:rPr lang="en"/>
              <a:t>Economic Equality	= 	Ams believe  everybody should have an equal chance</a:t>
            </a:r>
            <a:endParaRPr/>
          </a:p>
          <a:p>
            <a:pPr marL="2743200" lvl="0" indent="0" algn="l" rtl="0">
              <a:spcBef>
                <a:spcPts val="0"/>
              </a:spcBef>
              <a:spcAft>
                <a:spcPts val="0"/>
              </a:spcAft>
              <a:buNone/>
            </a:pPr>
            <a:r>
              <a:rPr lang="en"/>
              <a:t>to succeed (not everyone should get the same). Equality of opportunity not equality of results</a:t>
            </a:r>
            <a:endParaRPr/>
          </a:p>
          <a:p>
            <a:pPr marL="2286000" lvl="0" indent="457200" algn="l" rtl="0">
              <a:spcBef>
                <a:spcPts val="0"/>
              </a:spcBef>
              <a:spcAft>
                <a:spcPts val="0"/>
              </a:spcAft>
              <a:buNone/>
            </a:pPr>
            <a:endParaRPr/>
          </a:p>
          <a:p>
            <a:pPr marL="0" lvl="0" indent="0" algn="l" rtl="0">
              <a:spcBef>
                <a:spcPts val="0"/>
              </a:spcBef>
              <a:spcAft>
                <a:spcPts val="0"/>
              </a:spcAft>
              <a:buNone/>
            </a:pPr>
            <a:r>
              <a:rPr lang="en"/>
              <a:t>Democracy			=	Ams  believe everybody government officials should </a:t>
            </a:r>
            <a:endParaRPr/>
          </a:p>
          <a:p>
            <a:pPr marL="2743200" lvl="0" indent="0" algn="l" rtl="0">
              <a:spcBef>
                <a:spcPts val="0"/>
              </a:spcBef>
              <a:spcAft>
                <a:spcPts val="0"/>
              </a:spcAft>
              <a:buNone/>
            </a:pPr>
            <a:r>
              <a:rPr lang="en"/>
              <a:t>be held accountable</a:t>
            </a:r>
            <a:endParaRPr/>
          </a:p>
          <a:p>
            <a:pPr marL="2286000" lvl="0" indent="457200" algn="l" rtl="0">
              <a:spcBef>
                <a:spcPts val="0"/>
              </a:spcBef>
              <a:spcAft>
                <a:spcPts val="0"/>
              </a:spcAft>
              <a:buNone/>
            </a:pPr>
            <a:endParaRPr/>
          </a:p>
          <a:p>
            <a:pPr marL="2286000" lvl="0" indent="457200" algn="l" rtl="0">
              <a:spcBef>
                <a:spcPts val="0"/>
              </a:spcBef>
              <a:spcAft>
                <a:spcPts val="0"/>
              </a:spcAft>
              <a:buNone/>
            </a:pPr>
            <a:endParaRPr/>
          </a:p>
          <a:p>
            <a:pPr marL="0" lvl="0" indent="0" algn="l" rtl="0">
              <a:spcBef>
                <a:spcPts val="0"/>
              </a:spcBef>
              <a:spcAft>
                <a:spcPts val="0"/>
              </a:spcAft>
              <a:buNone/>
            </a:pPr>
            <a:endParaRPr/>
          </a:p>
          <a:p>
            <a:pPr marL="2286000" lvl="0" indent="457200" algn="l" rtl="0">
              <a:spcBef>
                <a:spcPts val="0"/>
              </a:spcBef>
              <a:spcAft>
                <a:spcPts val="0"/>
              </a:spcAft>
              <a:buNone/>
            </a:pPr>
            <a:endParaRPr/>
          </a:p>
        </p:txBody>
      </p:sp>
      <p:cxnSp>
        <p:nvCxnSpPr>
          <p:cNvPr id="637" name="Google Shape;637;p93"/>
          <p:cNvCxnSpPr/>
          <p:nvPr/>
        </p:nvCxnSpPr>
        <p:spPr>
          <a:xfrm>
            <a:off x="4562400" y="195914"/>
            <a:ext cx="19200" cy="42090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94"/>
          <p:cNvSpPr txBox="1">
            <a:spLocks noGrp="1"/>
          </p:cNvSpPr>
          <p:nvPr>
            <p:ph type="body" idx="1"/>
          </p:nvPr>
        </p:nvSpPr>
        <p:spPr>
          <a:xfrm>
            <a:off x="387900" y="755275"/>
            <a:ext cx="8368200" cy="366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Civic Duty			=	Ams believe everybody ought to take community </a:t>
            </a:r>
            <a:endParaRPr/>
          </a:p>
          <a:p>
            <a:pPr marL="2743200" lvl="0" indent="0" algn="l" rtl="0">
              <a:spcBef>
                <a:spcPts val="0"/>
              </a:spcBef>
              <a:spcAft>
                <a:spcPts val="0"/>
              </a:spcAft>
              <a:buNone/>
            </a:pPr>
            <a:r>
              <a:rPr lang="en"/>
              <a:t>affairs seriously; participate in the building of a better community (school, city, state, nation, world)</a:t>
            </a:r>
            <a:endParaRPr/>
          </a:p>
          <a:p>
            <a:pPr marL="2286000" lvl="0" indent="457200" algn="l" rtl="0">
              <a:spcBef>
                <a:spcPts val="0"/>
              </a:spcBef>
              <a:spcAft>
                <a:spcPts val="0"/>
              </a:spcAft>
              <a:buNone/>
            </a:pPr>
            <a:endParaRPr/>
          </a:p>
          <a:p>
            <a:pPr marL="0" lvl="0" indent="0" algn="l" rtl="0">
              <a:spcBef>
                <a:spcPts val="0"/>
              </a:spcBef>
              <a:spcAft>
                <a:spcPts val="0"/>
              </a:spcAft>
              <a:buNone/>
            </a:pPr>
            <a:r>
              <a:rPr lang="en"/>
              <a:t>Individual Resp.		= 	Ams believe barring some disabilities, individuals are </a:t>
            </a:r>
            <a:endParaRPr/>
          </a:p>
          <a:p>
            <a:pPr marL="2286000" lvl="0" indent="457200" algn="l" rtl="0">
              <a:spcBef>
                <a:spcPts val="0"/>
              </a:spcBef>
              <a:spcAft>
                <a:spcPts val="0"/>
              </a:spcAft>
              <a:buNone/>
            </a:pPr>
            <a:r>
              <a:rPr lang="en"/>
              <a:t>responsible for their own actions and well being</a:t>
            </a:r>
            <a:endParaRPr/>
          </a:p>
          <a:p>
            <a:pPr marL="0" lvl="0" indent="0" algn="l" rtl="0">
              <a:spcBef>
                <a:spcPts val="0"/>
              </a:spcBef>
              <a:spcAft>
                <a:spcPts val="0"/>
              </a:spcAft>
              <a:buNone/>
            </a:pPr>
            <a:endParaRPr/>
          </a:p>
          <a:p>
            <a:pPr marL="2286000" lvl="0" indent="457200" algn="l" rtl="0">
              <a:spcBef>
                <a:spcPts val="0"/>
              </a:spcBef>
              <a:spcAft>
                <a:spcPts val="0"/>
              </a:spcAft>
              <a:buNone/>
            </a:pPr>
            <a:endParaRPr/>
          </a:p>
        </p:txBody>
      </p:sp>
      <p:cxnSp>
        <p:nvCxnSpPr>
          <p:cNvPr id="643" name="Google Shape;643;p94"/>
          <p:cNvCxnSpPr/>
          <p:nvPr/>
        </p:nvCxnSpPr>
        <p:spPr>
          <a:xfrm>
            <a:off x="4562400" y="195914"/>
            <a:ext cx="19200" cy="42090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pic>
        <p:nvPicPr>
          <p:cNvPr id="648" name="Google Shape;648;p95">
            <a:hlinkClick r:id="rId3"/>
          </p:cNvPr>
          <p:cNvPicPr preferRelativeResize="0"/>
          <p:nvPr/>
        </p:nvPicPr>
        <p:blipFill>
          <a:blip r:embed="rId4">
            <a:alphaModFix/>
          </a:blip>
          <a:stretch>
            <a:fillRect/>
          </a:stretch>
        </p:blipFill>
        <p:spPr>
          <a:xfrm>
            <a:off x="2778151" y="0"/>
            <a:ext cx="3587697" cy="5143500"/>
          </a:xfrm>
          <a:prstGeom prst="rect">
            <a:avLst/>
          </a:prstGeom>
          <a:noFill/>
          <a:ln>
            <a:noFill/>
          </a:ln>
        </p:spPr>
      </p:pic>
      <p:cxnSp>
        <p:nvCxnSpPr>
          <p:cNvPr id="649" name="Google Shape;649;p95"/>
          <p:cNvCxnSpPr/>
          <p:nvPr/>
        </p:nvCxnSpPr>
        <p:spPr>
          <a:xfrm rot="10800000">
            <a:off x="8386975" y="274803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42"/>
          <p:cNvPicPr preferRelativeResize="0"/>
          <p:nvPr/>
        </p:nvPicPr>
        <p:blipFill>
          <a:blip r:embed="rId3">
            <a:alphaModFix/>
          </a:blip>
          <a:stretch>
            <a:fillRect/>
          </a:stretch>
        </p:blipFill>
        <p:spPr>
          <a:xfrm>
            <a:off x="1062575" y="0"/>
            <a:ext cx="7018840" cy="51435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96"/>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None/>
            </a:pPr>
            <a:r>
              <a:rPr lang="en" sz="1800" b="1">
                <a:solidFill>
                  <a:srgbClr val="0000FF"/>
                </a:solidFill>
              </a:rPr>
              <a:t>Theories of Government </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Elite Theory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Pluralistic Theory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Bureaucratic Theory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Class (Marxist) Theory</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marR="0" lvl="0" indent="0" algn="l" rtl="0">
              <a:lnSpc>
                <a:spcPct val="100000"/>
              </a:lnSpc>
              <a:spcBef>
                <a:spcPts val="0"/>
              </a:spcBef>
              <a:spcAft>
                <a:spcPts val="0"/>
              </a:spcAft>
              <a:buClr>
                <a:srgbClr val="000000"/>
              </a:buClr>
              <a:buSzPts val="1100"/>
              <a:buFont typeface="Arial"/>
              <a:buNone/>
            </a:pPr>
            <a:r>
              <a:rPr lang="en" sz="1800" b="1">
                <a:solidFill>
                  <a:srgbClr val="0000FF"/>
                </a:solidFill>
              </a:rPr>
              <a:t>With the word  Opinion</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Majority Opinion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Minority Opinion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Concurring Opinion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Dissenting Opinion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Public Opinion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Public Opinion Poll</a:t>
            </a:r>
            <a:endParaRPr sz="1800">
              <a:solidFill>
                <a:schemeClr val="dk1"/>
              </a:solidFill>
            </a:endParaRPr>
          </a:p>
        </p:txBody>
      </p:sp>
      <p:sp>
        <p:nvSpPr>
          <p:cNvPr id="655" name="Google Shape;655;p96"/>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The Bill Making Process</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Bill</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Committee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Rules Committee, (open, closed, restrictive rule)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Appropriations, House Ways and Means Committee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Discharge Petition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Floor</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Filibuster / Cloture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Pork</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Logrolling</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Earmark</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Roll Call vote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Quorum</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Veto</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Veto Override</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p:txBody>
      </p:sp>
      <p:cxnSp>
        <p:nvCxnSpPr>
          <p:cNvPr id="656" name="Google Shape;656;p96"/>
          <p:cNvCxnSpPr/>
          <p:nvPr/>
        </p:nvCxnSpPr>
        <p:spPr>
          <a:xfrm rot="10800000">
            <a:off x="3920200" y="101841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657" name="Google Shape;657;p96"/>
          <p:cNvCxnSpPr/>
          <p:nvPr/>
        </p:nvCxnSpPr>
        <p:spPr>
          <a:xfrm rot="10800000">
            <a:off x="3943175" y="6507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658" name="Google Shape;658;p96"/>
          <p:cNvCxnSpPr/>
          <p:nvPr/>
        </p:nvCxnSpPr>
        <p:spPr>
          <a:xfrm rot="10800000">
            <a:off x="8486150" y="291981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659" name="Google Shape;659;p96"/>
          <p:cNvCxnSpPr/>
          <p:nvPr/>
        </p:nvCxnSpPr>
        <p:spPr>
          <a:xfrm rot="10800000">
            <a:off x="8463175" y="32052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660" name="Google Shape;660;p96"/>
          <p:cNvCxnSpPr/>
          <p:nvPr/>
        </p:nvCxnSpPr>
        <p:spPr>
          <a:xfrm rot="10800000">
            <a:off x="8463175" y="35100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661" name="Google Shape;661;p96"/>
          <p:cNvCxnSpPr/>
          <p:nvPr/>
        </p:nvCxnSpPr>
        <p:spPr>
          <a:xfrm rot="10800000">
            <a:off x="8463175" y="37386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662" name="Google Shape;662;p96"/>
          <p:cNvCxnSpPr/>
          <p:nvPr/>
        </p:nvCxnSpPr>
        <p:spPr>
          <a:xfrm rot="10800000">
            <a:off x="8463175" y="160503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pic>
        <p:nvPicPr>
          <p:cNvPr id="667" name="Google Shape;667;p97" descr="Members of the House of Representatives each represent roughly the same number of people. That's the simple guideline; how it's accomplished is a more complex process. In this lesson, The Citizen Genius Project walks you through the steps as the 435 seats in the House are drawn into electoral districts by the 50 states." title="Congressional Redistricting">
            <a:hlinkClick r:id="rId3"/>
          </p:cNvPr>
          <p:cNvPicPr preferRelativeResize="0"/>
          <p:nvPr/>
        </p:nvPicPr>
        <p:blipFill>
          <a:blip r:embed="rId4">
            <a:alphaModFix/>
          </a:blip>
          <a:stretch>
            <a:fillRect/>
          </a:stretch>
        </p:blipFill>
        <p:spPr>
          <a:xfrm>
            <a:off x="2050721" y="732925"/>
            <a:ext cx="5042567" cy="3781925"/>
          </a:xfrm>
          <a:prstGeom prst="rect">
            <a:avLst/>
          </a:prstGeom>
          <a:noFill/>
          <a:ln>
            <a:noFill/>
          </a:ln>
        </p:spPr>
      </p:pic>
      <p:cxnSp>
        <p:nvCxnSpPr>
          <p:cNvPr id="668" name="Google Shape;668;p97"/>
          <p:cNvCxnSpPr/>
          <p:nvPr/>
        </p:nvCxnSpPr>
        <p:spPr>
          <a:xfrm rot="10800000">
            <a:off x="7612875" y="164738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9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Congressional Redistricting #2</a:t>
            </a:r>
            <a:endParaRPr/>
          </a:p>
        </p:txBody>
      </p:sp>
      <p:sp>
        <p:nvSpPr>
          <p:cNvPr id="674" name="Google Shape;674;p9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675" name="Google Shape;675;p98" descr="The messy business of gerrymandering made simple with the help of pepperoni and extra cheese&#10;Post to Facebook: http://on.fb.me/1dusmHJ&#10;Like BuzzFeedVideo on Facebook: http://on.fb.me/1ilcE7k&#10;Post to Twitter: http://bit.ly/1dusqqU&#10;&#10;Music:&#10;&#10;&quot;Friends and the commons&quot; by Pigeonado&#10;https://soundcloud.com/pigeondo/friends-and-the-commons&#10;&#10;Sources:&#10;&#10;http://www.house.gov/representatives/&#10;http://www.businessinsider.com/quiz-gerrymandered-us-congressional-district-or-rorscach-inkblot-2013-7?op=1&#10;http://www.redistrictinginamerica.org/&#10;http://www.census.gov/geo/maps-data/maps/cd113_us_wallmap.html&#10;http://redistricting.lls.edu/who-partystate.php&#10;http://www.usnews.com/opinion/articles/2011/01/03/in-reapportionment-texas-florida-gain-congressional-seats&#10;http://pjmedia.com/zombie/2010/11/10/gerrymandering-101/?singlepage=true&#10;http://www.washingtonpost.com/blogs/the-fix/post/texas-redistricting-case-five-things-you-need-to-know/2011/12/13/gIQAdowHsO_blog.html&#10;http://www.cnn.com/2006/POLITICS/06/28/scotus.texasredistrict/&#10;http://www.boston.com/news/nation/washington/articles/2005/12/13/justices_to_hear_case_on_texas_redistricting/&#10;http://www.npr.org/blogs/itsallpolitics/2010/12/21/132228028/census-texas-gains-4-seats-ohio-ny-lose-2&#10;http://www.nytimes.com/2013/02/03/opinion/sunday/the-great-gerrymander-of-2012.html&#10;http://www.washingtonpost.com/blogs/the-fix/post/the-most-gerrymandered-districts-of-2011/2011/09/23/gIQAbSdHrK_blog.html&#10;http://www.buzzfeed.com/qsahmed/the-10-most-gerrymandered-districts-in-america-dh45 &#10;http://wfae.org/post/12th-districts-history-future-will-be-getting-more-attention&#10;http://election.princeton.edu/2012/12/30/gerrymanders-part-1-busting-the-both-sides-do-it-myth/&#10;http://www.washingtonpost.com/blogs/the-fix/post/the-most-gerrymandered-districts-of-2011/2011/09/23/gIQAbSdHrK_blog.html&#10;http://pjmedia.com/zombie/2010/11/11/the-top-ten-most-gerrymandered-congressional-districts-in-the-united-states/&#10;http://www.newrepublic.com/article/109938/marylands-3rd-district-americas-most-gerrymandered-congressional-district" title="Congressional Redistricting Explained With Pizza">
            <a:hlinkClick r:id="rId3"/>
          </p:cNvPr>
          <p:cNvPicPr preferRelativeResize="0"/>
          <p:nvPr/>
        </p:nvPicPr>
        <p:blipFill>
          <a:blip r:embed="rId4">
            <a:alphaModFix/>
          </a:blip>
          <a:stretch>
            <a:fillRect/>
          </a:stretch>
        </p:blipFill>
        <p:spPr>
          <a:xfrm>
            <a:off x="2286000" y="1619250"/>
            <a:ext cx="4572000" cy="3429000"/>
          </a:xfrm>
          <a:prstGeom prst="rect">
            <a:avLst/>
          </a:prstGeom>
          <a:noFill/>
          <a:ln>
            <a:noFill/>
          </a:ln>
        </p:spPr>
      </p:pic>
      <p:cxnSp>
        <p:nvCxnSpPr>
          <p:cNvPr id="676" name="Google Shape;676;p98"/>
          <p:cNvCxnSpPr/>
          <p:nvPr/>
        </p:nvCxnSpPr>
        <p:spPr>
          <a:xfrm rot="10800000">
            <a:off x="5770775" y="86963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pic>
        <p:nvPicPr>
          <p:cNvPr id="681" name="Google Shape;681;p99"/>
          <p:cNvPicPr preferRelativeResize="0"/>
          <p:nvPr/>
        </p:nvPicPr>
        <p:blipFill rotWithShape="1">
          <a:blip r:embed="rId3">
            <a:alphaModFix/>
          </a:blip>
          <a:srcRect b="4012"/>
          <a:stretch/>
        </p:blipFill>
        <p:spPr>
          <a:xfrm>
            <a:off x="932459" y="22175"/>
            <a:ext cx="7144741" cy="51435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pic>
        <p:nvPicPr>
          <p:cNvPr id="686" name="Google Shape;686;p100"/>
          <p:cNvPicPr preferRelativeResize="0"/>
          <p:nvPr/>
        </p:nvPicPr>
        <p:blipFill>
          <a:blip r:embed="rId3">
            <a:alphaModFix/>
          </a:blip>
          <a:stretch>
            <a:fillRect/>
          </a:stretch>
        </p:blipFill>
        <p:spPr>
          <a:xfrm>
            <a:off x="2000250" y="0"/>
            <a:ext cx="5143500" cy="51435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pic>
        <p:nvPicPr>
          <p:cNvPr id="691" name="Google Shape;691;p101"/>
          <p:cNvPicPr preferRelativeResize="0"/>
          <p:nvPr/>
        </p:nvPicPr>
        <p:blipFill>
          <a:blip r:embed="rId3">
            <a:alphaModFix/>
          </a:blip>
          <a:stretch>
            <a:fillRect/>
          </a:stretch>
        </p:blipFill>
        <p:spPr>
          <a:xfrm>
            <a:off x="2266293" y="0"/>
            <a:ext cx="4611420" cy="51435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pic>
        <p:nvPicPr>
          <p:cNvPr id="696" name="Google Shape;696;p102"/>
          <p:cNvPicPr preferRelativeResize="0"/>
          <p:nvPr/>
        </p:nvPicPr>
        <p:blipFill>
          <a:blip r:embed="rId3">
            <a:alphaModFix/>
          </a:blip>
          <a:stretch>
            <a:fillRect/>
          </a:stretch>
        </p:blipFill>
        <p:spPr>
          <a:xfrm>
            <a:off x="2333625" y="0"/>
            <a:ext cx="4476750" cy="5143500"/>
          </a:xfrm>
          <a:prstGeom prst="rect">
            <a:avLst/>
          </a:prstGeom>
          <a:noFill/>
          <a:ln>
            <a:noFill/>
          </a:ln>
        </p:spPr>
      </p:pic>
      <p:cxnSp>
        <p:nvCxnSpPr>
          <p:cNvPr id="697" name="Google Shape;697;p102"/>
          <p:cNvCxnSpPr/>
          <p:nvPr/>
        </p:nvCxnSpPr>
        <p:spPr>
          <a:xfrm rot="10800000">
            <a:off x="8386975" y="274803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103"/>
          <p:cNvSpPr txBox="1">
            <a:spLocks noGrp="1"/>
          </p:cNvSpPr>
          <p:nvPr>
            <p:ph type="body" idx="1"/>
          </p:nvPr>
        </p:nvSpPr>
        <p:spPr>
          <a:xfrm>
            <a:off x="311700" y="161875"/>
            <a:ext cx="84492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solidFill>
                  <a:srgbClr val="0000FF"/>
                </a:solidFill>
              </a:rPr>
              <a:t>Free Response Questions</a:t>
            </a:r>
            <a:r>
              <a:rPr lang="en" sz="1800">
                <a:solidFill>
                  <a:schemeClr val="dk1"/>
                </a:solidFill>
              </a:rPr>
              <a:t>				</a:t>
            </a:r>
            <a:endParaRPr sz="1800">
              <a:solidFill>
                <a:schemeClr val="dk1"/>
              </a:solidFill>
            </a:endParaRPr>
          </a:p>
          <a:p>
            <a:pPr marL="0" marR="0" lvl="0" indent="0" algn="l" rtl="0">
              <a:lnSpc>
                <a:spcPct val="100000"/>
              </a:lnSpc>
              <a:spcBef>
                <a:spcPts val="0"/>
              </a:spcBef>
              <a:spcAft>
                <a:spcPts val="0"/>
              </a:spcAft>
              <a:buNone/>
            </a:pPr>
            <a:r>
              <a:rPr lang="en" sz="1800">
                <a:solidFill>
                  <a:schemeClr val="dk1"/>
                </a:solidFill>
              </a:rPr>
              <a:t>A number of factors enable presidents to exert influence over Congress in the area of domestic policy. </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marR="0" lvl="0" indent="0" algn="l" rtl="0">
              <a:lnSpc>
                <a:spcPct val="100000"/>
              </a:lnSpc>
              <a:spcBef>
                <a:spcPts val="0"/>
              </a:spcBef>
              <a:spcAft>
                <a:spcPts val="0"/>
              </a:spcAft>
              <a:buNone/>
            </a:pPr>
            <a:r>
              <a:rPr lang="en" sz="1800">
                <a:solidFill>
                  <a:schemeClr val="dk1"/>
                </a:solidFill>
              </a:rPr>
              <a:t>However, presidents are also limited in their influence over domestic policymaking in Congress.</a:t>
            </a:r>
            <a:endParaRPr sz="1800">
              <a:solidFill>
                <a:schemeClr val="dk1"/>
              </a:solidFill>
            </a:endParaRPr>
          </a:p>
          <a:p>
            <a:pPr marL="0" marR="0" lvl="0" indent="0" algn="l" rtl="0">
              <a:lnSpc>
                <a:spcPct val="100000"/>
              </a:lnSpc>
              <a:spcBef>
                <a:spcPts val="0"/>
              </a:spcBef>
              <a:spcAft>
                <a:spcPts val="0"/>
              </a:spcAft>
              <a:buClr>
                <a:srgbClr val="000000"/>
              </a:buClr>
              <a:buNone/>
            </a:pPr>
            <a:endParaRPr sz="1800">
              <a:solidFill>
                <a:schemeClr val="dk1"/>
              </a:solidFill>
            </a:endParaRPr>
          </a:p>
          <a:p>
            <a:pPr marL="0" marR="0" lvl="0" indent="0" algn="l" rtl="0">
              <a:lnSpc>
                <a:spcPct val="100000"/>
              </a:lnSpc>
              <a:spcBef>
                <a:spcPts val="0"/>
              </a:spcBef>
              <a:spcAft>
                <a:spcPts val="0"/>
              </a:spcAft>
              <a:buClr>
                <a:srgbClr val="000000"/>
              </a:buClr>
              <a:buNone/>
            </a:pPr>
            <a:r>
              <a:rPr lang="en" sz="1800">
                <a:solidFill>
                  <a:schemeClr val="dk1"/>
                </a:solidFill>
              </a:rPr>
              <a:t>The Constitution grants the president certain enumerated powers. Describe two of these formal powers that enable the president to exert influence over domestic policy.</a:t>
            </a:r>
            <a:endParaRPr sz="1800">
              <a:solidFill>
                <a:schemeClr val="dk1"/>
              </a:solidFill>
            </a:endParaRPr>
          </a:p>
          <a:p>
            <a:pPr marL="0" marR="0" lvl="0" indent="0" algn="l" rtl="0">
              <a:lnSpc>
                <a:spcPct val="100000"/>
              </a:lnSpc>
              <a:spcBef>
                <a:spcPts val="0"/>
              </a:spcBef>
              <a:spcAft>
                <a:spcPts val="0"/>
              </a:spcAft>
              <a:buClr>
                <a:srgbClr val="000000"/>
              </a:buClr>
              <a:buNone/>
            </a:pPr>
            <a:endParaRPr sz="1800">
              <a:solidFill>
                <a:schemeClr val="dk1"/>
              </a:solidFill>
            </a:endParaRPr>
          </a:p>
          <a:p>
            <a:pPr marL="0" marR="0" lvl="0" indent="0" algn="l" rtl="0">
              <a:lnSpc>
                <a:spcPct val="100000"/>
              </a:lnSpc>
              <a:spcBef>
                <a:spcPts val="0"/>
              </a:spcBef>
              <a:spcAft>
                <a:spcPts val="0"/>
              </a:spcAft>
              <a:buClr>
                <a:srgbClr val="000000"/>
              </a:buClr>
              <a:buNone/>
            </a:pPr>
            <a:r>
              <a:rPr lang="en" sz="1800">
                <a:solidFill>
                  <a:schemeClr val="dk1"/>
                </a:solidFill>
              </a:rPr>
              <a:t>Choose two of the following. Define each term and explain how each limits the president’s ability to influence domestic policymaking in Congress.</a:t>
            </a:r>
            <a:endParaRPr sz="1800">
              <a:solidFill>
                <a:schemeClr val="dk1"/>
              </a:solidFill>
            </a:endParaRPr>
          </a:p>
          <a:p>
            <a:pPr marL="0" marR="0" lvl="0" indent="0" algn="l" rtl="0">
              <a:lnSpc>
                <a:spcPct val="100000"/>
              </a:lnSpc>
              <a:spcBef>
                <a:spcPts val="0"/>
              </a:spcBef>
              <a:spcAft>
                <a:spcPts val="0"/>
              </a:spcAft>
              <a:buClr>
                <a:srgbClr val="000000"/>
              </a:buClr>
              <a:buNone/>
            </a:pPr>
            <a:r>
              <a:rPr lang="en" sz="1800">
                <a:solidFill>
                  <a:schemeClr val="dk1"/>
                </a:solidFill>
              </a:rPr>
              <a:t>mandatory spending</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party polarization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lame-duck period </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marR="0" lvl="0" indent="0" algn="l" rtl="0">
              <a:lnSpc>
                <a:spcPct val="115000"/>
              </a:lnSpc>
              <a:spcBef>
                <a:spcPts val="0"/>
              </a:spcBef>
              <a:spcAft>
                <a:spcPts val="0"/>
              </a:spcAft>
              <a:buNone/>
            </a:pPr>
            <a:endParaRPr sz="1800">
              <a:solidFill>
                <a:schemeClr val="dk1"/>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104"/>
          <p:cNvSpPr txBox="1">
            <a:spLocks noGrp="1"/>
          </p:cNvSpPr>
          <p:nvPr>
            <p:ph type="body" idx="1"/>
          </p:nvPr>
        </p:nvSpPr>
        <p:spPr>
          <a:xfrm>
            <a:off x="311700" y="161875"/>
            <a:ext cx="84492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solidFill>
                  <a:srgbClr val="0000FF"/>
                </a:solidFill>
              </a:rPr>
              <a:t>Free Response Questions</a:t>
            </a:r>
            <a:r>
              <a:rPr lang="en" sz="1800">
                <a:solidFill>
                  <a:schemeClr val="dk1"/>
                </a:solidFill>
              </a:rPr>
              <a:t>				</a:t>
            </a:r>
            <a:endParaRPr sz="1800">
              <a:solidFill>
                <a:schemeClr val="dk1"/>
              </a:solidFill>
            </a:endParaRPr>
          </a:p>
          <a:p>
            <a:pPr marL="0" marR="0" lvl="0" indent="0" algn="l" rtl="0">
              <a:lnSpc>
                <a:spcPct val="100000"/>
              </a:lnSpc>
              <a:spcBef>
                <a:spcPts val="0"/>
              </a:spcBef>
              <a:spcAft>
                <a:spcPts val="0"/>
              </a:spcAft>
              <a:buClr>
                <a:srgbClr val="000000"/>
              </a:buClr>
              <a:buSzPts val="1100"/>
              <a:buFont typeface="Arial"/>
              <a:buNone/>
            </a:pPr>
            <a:r>
              <a:rPr lang="en" sz="1800">
                <a:solidFill>
                  <a:schemeClr val="dk1"/>
                </a:solidFill>
              </a:rPr>
              <a:t>The public policy process is complex. The formation, enactment, and implementation of public policy involve many government institutions.</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marR="0" lvl="0" indent="0" algn="l" rtl="0">
              <a:lnSpc>
                <a:spcPct val="100000"/>
              </a:lnSpc>
              <a:spcBef>
                <a:spcPts val="0"/>
              </a:spcBef>
              <a:spcAft>
                <a:spcPts val="0"/>
              </a:spcAft>
              <a:buNone/>
            </a:pPr>
            <a:r>
              <a:rPr lang="en" sz="1800">
                <a:solidFill>
                  <a:schemeClr val="dk1"/>
                </a:solidFill>
              </a:rPr>
              <a:t>Explain the importance of each of the following in the formation of the policy agenda.</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Media</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Elections</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marR="0" lvl="0" indent="0" algn="l" rtl="0">
              <a:lnSpc>
                <a:spcPct val="100000"/>
              </a:lnSpc>
              <a:spcBef>
                <a:spcPts val="0"/>
              </a:spcBef>
              <a:spcAft>
                <a:spcPts val="0"/>
              </a:spcAft>
              <a:buClr>
                <a:srgbClr val="000000"/>
              </a:buClr>
              <a:buSzPts val="1100"/>
              <a:buFont typeface="Arial"/>
              <a:buNone/>
            </a:pPr>
            <a:r>
              <a:rPr lang="en" sz="1800">
                <a:solidFill>
                  <a:schemeClr val="dk1"/>
                </a:solidFill>
              </a:rPr>
              <a:t>Describe the roles of each of the following in the enactment of public policy.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Congressional committees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Executive orders</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marR="0" lvl="0" indent="0" algn="l" rtl="0">
              <a:lnSpc>
                <a:spcPct val="100000"/>
              </a:lnSpc>
              <a:spcBef>
                <a:spcPts val="0"/>
              </a:spcBef>
              <a:spcAft>
                <a:spcPts val="0"/>
              </a:spcAft>
              <a:buNone/>
            </a:pPr>
            <a:r>
              <a:rPr lang="en" sz="1800">
                <a:solidFill>
                  <a:schemeClr val="dk1"/>
                </a:solidFill>
              </a:rPr>
              <a:t>Explain the importance of each of the following in the implementation of public policy.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Bureaucratic discretion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Issue networks OR iron triangles </a:t>
            </a:r>
            <a:endParaRPr sz="1800">
              <a:solidFill>
                <a:schemeClr val="dk1"/>
              </a:solidFill>
            </a:endParaRPr>
          </a:p>
          <a:p>
            <a:pPr marL="0" marR="0" lvl="0" indent="0" algn="l" rtl="0">
              <a:lnSpc>
                <a:spcPct val="115000"/>
              </a:lnSpc>
              <a:spcBef>
                <a:spcPts val="0"/>
              </a:spcBef>
              <a:spcAft>
                <a:spcPts val="0"/>
              </a:spcAft>
              <a:buNone/>
            </a:pPr>
            <a:endParaRPr sz="1800">
              <a:solidFill>
                <a:schemeClr val="dk1"/>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pic>
        <p:nvPicPr>
          <p:cNvPr id="712" name="Google Shape;712;p105"/>
          <p:cNvPicPr preferRelativeResize="0"/>
          <p:nvPr/>
        </p:nvPicPr>
        <p:blipFill>
          <a:blip r:embed="rId3">
            <a:alphaModFix/>
          </a:blip>
          <a:stretch>
            <a:fillRect/>
          </a:stretch>
        </p:blipFill>
        <p:spPr>
          <a:xfrm>
            <a:off x="12" y="0"/>
            <a:ext cx="5638176" cy="5143501"/>
          </a:xfrm>
          <a:prstGeom prst="rect">
            <a:avLst/>
          </a:prstGeom>
          <a:noFill/>
          <a:ln>
            <a:noFill/>
          </a:ln>
        </p:spPr>
      </p:pic>
      <p:sp>
        <p:nvSpPr>
          <p:cNvPr id="713" name="Google Shape;713;p105"/>
          <p:cNvSpPr txBox="1"/>
          <p:nvPr/>
        </p:nvSpPr>
        <p:spPr>
          <a:xfrm>
            <a:off x="5638200" y="887750"/>
            <a:ext cx="3505800" cy="30000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u="sng">
                <a:solidFill>
                  <a:schemeClr val="hlink"/>
                </a:solidFill>
                <a:hlinkClick r:id="rId4"/>
              </a:rPr>
              <a:t>The Budget Deficit v. the National Debt</a:t>
            </a:r>
            <a:endParaRPr/>
          </a:p>
          <a:p>
            <a:pPr marL="0" lvl="0" indent="0" algn="l" rtl="0">
              <a:lnSpc>
                <a:spcPct val="115000"/>
              </a:lnSpc>
              <a:spcBef>
                <a:spcPts val="160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43"/>
          <p:cNvPicPr preferRelativeResize="0"/>
          <p:nvPr/>
        </p:nvPicPr>
        <p:blipFill>
          <a:blip r:embed="rId3">
            <a:alphaModFix/>
          </a:blip>
          <a:stretch>
            <a:fillRect/>
          </a:stretch>
        </p:blipFill>
        <p:spPr>
          <a:xfrm>
            <a:off x="1024763" y="0"/>
            <a:ext cx="7094483" cy="51435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10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FF"/>
                </a:solidFill>
              </a:rPr>
              <a:t>Devolution v. Evolution</a:t>
            </a:r>
            <a:endParaRPr>
              <a:solidFill>
                <a:srgbClr val="0000FF"/>
              </a:solidFill>
            </a:endParaRPr>
          </a:p>
        </p:txBody>
      </p:sp>
      <p:sp>
        <p:nvSpPr>
          <p:cNvPr id="719" name="Google Shape;719;p10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a:solidFill>
                  <a:srgbClr val="000000"/>
                </a:solidFill>
              </a:rPr>
              <a:t>Block grants v. categorical grants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Judicial activism v. judicial restraint</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Narrow v. broad interpretation of necessary and proper cause</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Narrow v. broad interpretation of the tenth amendment</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Funded mandates v. unfunded mandates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Roll back of mandates v. more mandates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Raising taxes v. lowering taxes</a:t>
            </a:r>
            <a:endParaRPr>
              <a:solidFill>
                <a:srgbClr val="000000"/>
              </a:solidFill>
            </a:endParaRPr>
          </a:p>
        </p:txBody>
      </p:sp>
      <p:cxnSp>
        <p:nvCxnSpPr>
          <p:cNvPr id="720" name="Google Shape;720;p106"/>
          <p:cNvCxnSpPr/>
          <p:nvPr/>
        </p:nvCxnSpPr>
        <p:spPr>
          <a:xfrm rot="10800000">
            <a:off x="8386975" y="84303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pic>
        <p:nvPicPr>
          <p:cNvPr id="725" name="Google Shape;725;p107"/>
          <p:cNvPicPr preferRelativeResize="0"/>
          <p:nvPr/>
        </p:nvPicPr>
        <p:blipFill>
          <a:blip r:embed="rId3">
            <a:alphaModFix/>
          </a:blip>
          <a:stretch>
            <a:fillRect/>
          </a:stretch>
        </p:blipFill>
        <p:spPr>
          <a:xfrm>
            <a:off x="1026988" y="0"/>
            <a:ext cx="7090035" cy="5143500"/>
          </a:xfrm>
          <a:prstGeom prst="rect">
            <a:avLst/>
          </a:prstGeom>
          <a:noFill/>
          <a:ln>
            <a:noFill/>
          </a:ln>
        </p:spPr>
      </p:pic>
      <p:sp>
        <p:nvSpPr>
          <p:cNvPr id="726" name="Google Shape;726;p107"/>
          <p:cNvSpPr/>
          <p:nvPr/>
        </p:nvSpPr>
        <p:spPr>
          <a:xfrm>
            <a:off x="3332625" y="1430450"/>
            <a:ext cx="2526000" cy="14763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000000"/>
              </a:highlight>
            </a:endParaRPr>
          </a:p>
        </p:txBody>
      </p:sp>
      <p:sp>
        <p:nvSpPr>
          <p:cNvPr id="727" name="Google Shape;727;p107"/>
          <p:cNvSpPr txBox="1"/>
          <p:nvPr/>
        </p:nvSpPr>
        <p:spPr>
          <a:xfrm>
            <a:off x="3332625" y="1399940"/>
            <a:ext cx="2526000" cy="147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rgbClr val="FFFFFF"/>
                </a:solidFill>
              </a:rPr>
              <a:t>The Office of the President</a:t>
            </a:r>
            <a:endParaRPr sz="1000">
              <a:solidFill>
                <a:srgbClr val="FFFFFF"/>
              </a:solidFill>
            </a:endParaRPr>
          </a:p>
          <a:p>
            <a:pPr marL="0" lvl="0" indent="0" algn="ctr" rtl="0">
              <a:spcBef>
                <a:spcPts val="0"/>
              </a:spcBef>
              <a:spcAft>
                <a:spcPts val="0"/>
              </a:spcAft>
              <a:buNone/>
            </a:pPr>
            <a:br>
              <a:rPr lang="en" sz="1000">
                <a:solidFill>
                  <a:srgbClr val="FFFFFF"/>
                </a:solidFill>
              </a:rPr>
            </a:br>
            <a:r>
              <a:rPr lang="en" sz="1000">
                <a:solidFill>
                  <a:srgbClr val="FFFFFF"/>
                </a:solidFill>
              </a:rPr>
              <a:t>The President</a:t>
            </a:r>
            <a:endParaRPr sz="1000">
              <a:solidFill>
                <a:srgbClr val="FFFFFF"/>
              </a:solidFill>
            </a:endParaRPr>
          </a:p>
          <a:p>
            <a:pPr marL="0" lvl="0" indent="0" algn="ctr" rtl="0">
              <a:spcBef>
                <a:spcPts val="0"/>
              </a:spcBef>
              <a:spcAft>
                <a:spcPts val="0"/>
              </a:spcAft>
              <a:buNone/>
            </a:pPr>
            <a:endParaRPr sz="1000">
              <a:solidFill>
                <a:srgbClr val="FFFFFF"/>
              </a:solidFill>
            </a:endParaRPr>
          </a:p>
          <a:p>
            <a:pPr marL="0" lvl="0" indent="0" algn="ctr" rtl="0">
              <a:spcBef>
                <a:spcPts val="0"/>
              </a:spcBef>
              <a:spcAft>
                <a:spcPts val="0"/>
              </a:spcAft>
              <a:buNone/>
            </a:pPr>
            <a:r>
              <a:rPr lang="en" sz="1000">
                <a:solidFill>
                  <a:srgbClr val="FFFFFF"/>
                </a:solidFill>
              </a:rPr>
              <a:t>White House Office</a:t>
            </a:r>
            <a:endParaRPr sz="1000">
              <a:solidFill>
                <a:srgbClr val="FFFFFF"/>
              </a:solidFill>
            </a:endParaRPr>
          </a:p>
          <a:p>
            <a:pPr marL="0" lvl="0" indent="0" algn="ctr" rtl="0">
              <a:spcBef>
                <a:spcPts val="0"/>
              </a:spcBef>
              <a:spcAft>
                <a:spcPts val="0"/>
              </a:spcAft>
              <a:buNone/>
            </a:pPr>
            <a:r>
              <a:rPr lang="en" sz="1000">
                <a:solidFill>
                  <a:srgbClr val="FFFFFF"/>
                </a:solidFill>
              </a:rPr>
              <a:t>(Chief of Staff, Assistant to the President)</a:t>
            </a:r>
            <a:endParaRPr sz="1000">
              <a:solidFill>
                <a:srgbClr val="FFFFFF"/>
              </a:solidFill>
            </a:endParaRPr>
          </a:p>
          <a:p>
            <a:pPr marL="0" lvl="0" indent="0" algn="ctr" rtl="0">
              <a:spcBef>
                <a:spcPts val="0"/>
              </a:spcBef>
              <a:spcAft>
                <a:spcPts val="0"/>
              </a:spcAft>
              <a:buNone/>
            </a:pPr>
            <a:endParaRPr sz="1000">
              <a:solidFill>
                <a:srgbClr val="FFFFFF"/>
              </a:solidFill>
            </a:endParaRPr>
          </a:p>
          <a:p>
            <a:pPr marL="0" lvl="0" indent="0" algn="ctr" rtl="0">
              <a:spcBef>
                <a:spcPts val="0"/>
              </a:spcBef>
              <a:spcAft>
                <a:spcPts val="0"/>
              </a:spcAft>
              <a:buNone/>
            </a:pPr>
            <a:r>
              <a:rPr lang="en" sz="1000">
                <a:solidFill>
                  <a:srgbClr val="FFFFFF"/>
                </a:solidFill>
              </a:rPr>
              <a:t>Executive Office of the President</a:t>
            </a:r>
            <a:endParaRPr sz="1000">
              <a:solidFill>
                <a:srgbClr val="FFFFFF"/>
              </a:solidFill>
            </a:endParaRPr>
          </a:p>
          <a:p>
            <a:pPr marL="0" lvl="0" indent="0" algn="ctr" rtl="0">
              <a:spcBef>
                <a:spcPts val="0"/>
              </a:spcBef>
              <a:spcAft>
                <a:spcPts val="0"/>
              </a:spcAft>
              <a:buNone/>
            </a:pPr>
            <a:r>
              <a:rPr lang="en" sz="1000">
                <a:solidFill>
                  <a:srgbClr val="FFFFFF"/>
                </a:solidFill>
              </a:rPr>
              <a:t>(Office of Management and the Budget</a:t>
            </a:r>
            <a:endParaRPr sz="1000">
              <a:solidFill>
                <a:srgbClr val="FFFFFF"/>
              </a:solidFill>
            </a:endParaRPr>
          </a:p>
          <a:p>
            <a:pPr marL="457200" lvl="0" indent="-317500" algn="l" rtl="0">
              <a:spcBef>
                <a:spcPts val="0"/>
              </a:spcBef>
              <a:spcAft>
                <a:spcPts val="0"/>
              </a:spcAft>
              <a:buSzPts val="1400"/>
              <a:buChar char="●"/>
            </a:pPr>
            <a:endParaRPr/>
          </a:p>
        </p:txBody>
      </p:sp>
      <p:cxnSp>
        <p:nvCxnSpPr>
          <p:cNvPr id="728" name="Google Shape;728;p107"/>
          <p:cNvCxnSpPr/>
          <p:nvPr/>
        </p:nvCxnSpPr>
        <p:spPr>
          <a:xfrm rot="10800000">
            <a:off x="8399075" y="257173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pic>
        <p:nvPicPr>
          <p:cNvPr id="733" name="Google Shape;733;p108"/>
          <p:cNvPicPr preferRelativeResize="0"/>
          <p:nvPr/>
        </p:nvPicPr>
        <p:blipFill rotWithShape="1">
          <a:blip r:embed="rId3">
            <a:alphaModFix/>
          </a:blip>
          <a:srcRect l="9520" r="-9520"/>
          <a:stretch/>
        </p:blipFill>
        <p:spPr>
          <a:xfrm>
            <a:off x="3436063" y="12825"/>
            <a:ext cx="6386674" cy="5007201"/>
          </a:xfrm>
          <a:prstGeom prst="rect">
            <a:avLst/>
          </a:prstGeom>
          <a:noFill/>
          <a:ln>
            <a:noFill/>
          </a:ln>
        </p:spPr>
      </p:pic>
      <p:sp>
        <p:nvSpPr>
          <p:cNvPr id="734" name="Google Shape;734;p108"/>
          <p:cNvSpPr txBox="1"/>
          <p:nvPr/>
        </p:nvSpPr>
        <p:spPr>
          <a:xfrm>
            <a:off x="521525" y="2302350"/>
            <a:ext cx="2312100" cy="53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Typical</a:t>
            </a:r>
            <a:endParaRPr/>
          </a:p>
          <a:p>
            <a:pPr marL="0" lvl="0" indent="0" algn="ctr" rtl="0">
              <a:spcBef>
                <a:spcPts val="0"/>
              </a:spcBef>
              <a:spcAft>
                <a:spcPts val="0"/>
              </a:spcAft>
              <a:buNone/>
            </a:pPr>
            <a:r>
              <a:rPr lang="en"/>
              <a:t>Trial Court</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109"/>
          <p:cNvSpPr txBox="1"/>
          <p:nvPr/>
        </p:nvSpPr>
        <p:spPr>
          <a:xfrm>
            <a:off x="0" y="2302350"/>
            <a:ext cx="1854600" cy="53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Typical</a:t>
            </a:r>
            <a:endParaRPr/>
          </a:p>
          <a:p>
            <a:pPr marL="0" lvl="0" indent="0" algn="ctr" rtl="0">
              <a:spcBef>
                <a:spcPts val="0"/>
              </a:spcBef>
              <a:spcAft>
                <a:spcPts val="0"/>
              </a:spcAft>
              <a:buNone/>
            </a:pPr>
            <a:r>
              <a:rPr lang="en"/>
              <a:t>Appellate Court</a:t>
            </a:r>
            <a:endParaRPr/>
          </a:p>
        </p:txBody>
      </p:sp>
      <p:pic>
        <p:nvPicPr>
          <p:cNvPr id="740" name="Google Shape;740;p109"/>
          <p:cNvPicPr preferRelativeResize="0"/>
          <p:nvPr/>
        </p:nvPicPr>
        <p:blipFill>
          <a:blip r:embed="rId3">
            <a:alphaModFix/>
          </a:blip>
          <a:stretch>
            <a:fillRect/>
          </a:stretch>
        </p:blipFill>
        <p:spPr>
          <a:xfrm>
            <a:off x="1854585" y="0"/>
            <a:ext cx="7173828" cy="514350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pic>
        <p:nvPicPr>
          <p:cNvPr id="745" name="Google Shape;745;p110"/>
          <p:cNvPicPr preferRelativeResize="0"/>
          <p:nvPr/>
        </p:nvPicPr>
        <p:blipFill>
          <a:blip r:embed="rId3">
            <a:alphaModFix/>
          </a:blip>
          <a:stretch>
            <a:fillRect/>
          </a:stretch>
        </p:blipFill>
        <p:spPr>
          <a:xfrm>
            <a:off x="917376" y="0"/>
            <a:ext cx="7307774" cy="5046900"/>
          </a:xfrm>
          <a:prstGeom prst="rect">
            <a:avLst/>
          </a:prstGeom>
          <a:noFill/>
          <a:ln>
            <a:noFill/>
          </a:ln>
        </p:spPr>
      </p:pic>
      <p:cxnSp>
        <p:nvCxnSpPr>
          <p:cNvPr id="746" name="Google Shape;746;p110"/>
          <p:cNvCxnSpPr/>
          <p:nvPr/>
        </p:nvCxnSpPr>
        <p:spPr>
          <a:xfrm>
            <a:off x="2238475" y="1141850"/>
            <a:ext cx="990900" cy="17400"/>
          </a:xfrm>
          <a:prstGeom prst="straightConnector1">
            <a:avLst/>
          </a:prstGeom>
          <a:noFill/>
          <a:ln w="38100" cap="flat" cmpd="sng">
            <a:solidFill>
              <a:srgbClr val="0000FF"/>
            </a:solidFill>
            <a:prstDash val="solid"/>
            <a:round/>
            <a:headEnd type="none" w="med" len="med"/>
            <a:tailEnd type="triangle" w="med" len="med"/>
          </a:ln>
        </p:spPr>
      </p:cxnSp>
      <p:cxnSp>
        <p:nvCxnSpPr>
          <p:cNvPr id="747" name="Google Shape;747;p110"/>
          <p:cNvCxnSpPr/>
          <p:nvPr/>
        </p:nvCxnSpPr>
        <p:spPr>
          <a:xfrm>
            <a:off x="2238475" y="2056250"/>
            <a:ext cx="990900" cy="17400"/>
          </a:xfrm>
          <a:prstGeom prst="straightConnector1">
            <a:avLst/>
          </a:prstGeom>
          <a:noFill/>
          <a:ln w="38100" cap="flat" cmpd="sng">
            <a:solidFill>
              <a:srgbClr val="0000FF"/>
            </a:solidFill>
            <a:prstDash val="solid"/>
            <a:round/>
            <a:headEnd type="none" w="med" len="med"/>
            <a:tailEnd type="triangle" w="med" len="med"/>
          </a:ln>
        </p:spPr>
      </p:cxn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11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How Our Political Beliefs Differ</a:t>
            </a:r>
            <a:endParaRPr b="1">
              <a:solidFill>
                <a:srgbClr val="0000FF"/>
              </a:solidFill>
            </a:endParaRPr>
          </a:p>
        </p:txBody>
      </p:sp>
      <p:sp>
        <p:nvSpPr>
          <p:cNvPr id="753" name="Google Shape;753;p11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Religion (Jews more L  than other religions; regular worship servers more likely C than non regular worship servers.)</a:t>
            </a:r>
            <a:endParaRPr>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Gender (F are  more D  than M, especially younger F)</a:t>
            </a:r>
            <a:endParaRPr>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Occupation (Unskilled more D than affluent white collar; </a:t>
            </a:r>
            <a:endParaRPr>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Race (Blacks OVERWHELMINGLY more D than white)</a:t>
            </a:r>
            <a:endParaRPr>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Economic status  (Wealthy more C than non wealthy)</a:t>
            </a:r>
            <a:endParaRPr>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Region (Coast people more L than those living inland: city dwellers more L than rural dwellers)</a:t>
            </a:r>
            <a:endParaRPr>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Social class (Elite’s more likely to have ideology than masses)</a:t>
            </a:r>
            <a:endParaRPr>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Age (Younger more D than older)</a:t>
            </a:r>
            <a:endParaRPr>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Political Party (Dem’s more likely L than Rep’s)</a:t>
            </a:r>
            <a:endParaRPr>
              <a:solidFill>
                <a:schemeClr val="dk1"/>
              </a:solidFill>
              <a:latin typeface="Roboto"/>
              <a:ea typeface="Roboto"/>
              <a:cs typeface="Roboto"/>
              <a:sym typeface="Roboto"/>
            </a:endParaRPr>
          </a:p>
          <a:p>
            <a:pPr marL="0" lvl="0" indent="0" algn="l" rtl="0">
              <a:spcBef>
                <a:spcPts val="1600"/>
              </a:spcBef>
              <a:spcAft>
                <a:spcPts val="1600"/>
              </a:spcAft>
              <a:buNone/>
            </a:pPr>
            <a:endParaRPr/>
          </a:p>
        </p:txBody>
      </p:sp>
      <p:cxnSp>
        <p:nvCxnSpPr>
          <p:cNvPr id="754" name="Google Shape;754;p111"/>
          <p:cNvCxnSpPr/>
          <p:nvPr/>
        </p:nvCxnSpPr>
        <p:spPr>
          <a:xfrm rot="10800000">
            <a:off x="8386975" y="84303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11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Why we Don’t Vote</a:t>
            </a:r>
            <a:endParaRPr b="1">
              <a:solidFill>
                <a:srgbClr val="0000FF"/>
              </a:solidFill>
            </a:endParaRPr>
          </a:p>
        </p:txBody>
      </p:sp>
      <p:sp>
        <p:nvSpPr>
          <p:cNvPr id="760" name="Google Shape;760;p11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a:solidFill>
                  <a:srgbClr val="000000"/>
                </a:solidFill>
                <a:latin typeface="Roboto"/>
                <a:ea typeface="Roboto"/>
                <a:cs typeface="Roboto"/>
                <a:sym typeface="Roboto"/>
              </a:rPr>
              <a:t>Not just apathy. Also because</a:t>
            </a:r>
            <a:endParaRPr b="1">
              <a:solidFill>
                <a:srgbClr val="000000"/>
              </a:solidFill>
              <a:latin typeface="Roboto"/>
              <a:ea typeface="Roboto"/>
              <a:cs typeface="Roboto"/>
              <a:sym typeface="Roboto"/>
            </a:endParaRPr>
          </a:p>
          <a:p>
            <a:pPr marL="0" lvl="0" indent="0" algn="l" rtl="0">
              <a:lnSpc>
                <a:spcPct val="100000"/>
              </a:lnSpc>
              <a:spcBef>
                <a:spcPts val="0"/>
              </a:spcBef>
              <a:spcAft>
                <a:spcPts val="0"/>
              </a:spcAft>
              <a:buNone/>
            </a:pPr>
            <a:endParaRPr b="1">
              <a:solidFill>
                <a:srgbClr val="000000"/>
              </a:solidFill>
              <a:latin typeface="Roboto"/>
              <a:ea typeface="Roboto"/>
              <a:cs typeface="Roboto"/>
              <a:sym typeface="Roboto"/>
            </a:endParaRPr>
          </a:p>
          <a:p>
            <a:pPr marL="457200" marR="0" lvl="0" indent="-342900" algn="l" rtl="0">
              <a:lnSpc>
                <a:spcPct val="100000"/>
              </a:lnSpc>
              <a:spcBef>
                <a:spcPts val="0"/>
              </a:spcBef>
              <a:spcAft>
                <a:spcPts val="0"/>
              </a:spcAft>
              <a:buClr>
                <a:srgbClr val="000000"/>
              </a:buClr>
              <a:buSzPts val="1800"/>
              <a:buFont typeface="Roboto"/>
              <a:buChar char="●"/>
            </a:pPr>
            <a:r>
              <a:rPr lang="en" b="1">
                <a:solidFill>
                  <a:srgbClr val="000000"/>
                </a:solidFill>
                <a:latin typeface="Roboto"/>
                <a:ea typeface="Roboto"/>
                <a:cs typeface="Roboto"/>
                <a:sym typeface="Roboto"/>
              </a:rPr>
              <a:t>Inconvenience</a:t>
            </a:r>
            <a:r>
              <a:rPr lang="en">
                <a:solidFill>
                  <a:srgbClr val="000000"/>
                </a:solidFill>
                <a:latin typeface="Roboto"/>
                <a:ea typeface="Roboto"/>
                <a:cs typeface="Roboto"/>
                <a:sym typeface="Roboto"/>
              </a:rPr>
              <a:t>: For many, getting to the polling place on election day is very difficult: Many people have to work, and some have trouble getting to their precinct. </a:t>
            </a:r>
            <a:endParaRPr>
              <a:solidFill>
                <a:srgbClr val="000000"/>
              </a:solidFill>
              <a:latin typeface="Roboto"/>
              <a:ea typeface="Roboto"/>
              <a:cs typeface="Roboto"/>
              <a:sym typeface="Roboto"/>
            </a:endParaRPr>
          </a:p>
          <a:p>
            <a:pPr marL="0" marR="0" lvl="0" indent="0" algn="l" rtl="0">
              <a:lnSpc>
                <a:spcPct val="100000"/>
              </a:lnSpc>
              <a:spcBef>
                <a:spcPts val="0"/>
              </a:spcBef>
              <a:spcAft>
                <a:spcPts val="0"/>
              </a:spcAft>
              <a:buNone/>
            </a:pPr>
            <a:endParaRPr>
              <a:solidFill>
                <a:srgbClr val="000000"/>
              </a:solidFill>
              <a:latin typeface="Roboto"/>
              <a:ea typeface="Roboto"/>
              <a:cs typeface="Roboto"/>
              <a:sym typeface="Roboto"/>
            </a:endParaRPr>
          </a:p>
          <a:p>
            <a:pPr marL="457200" marR="0" lvl="0" indent="-342900" algn="l" rtl="0">
              <a:lnSpc>
                <a:spcPct val="100000"/>
              </a:lnSpc>
              <a:spcBef>
                <a:spcPts val="0"/>
              </a:spcBef>
              <a:spcAft>
                <a:spcPts val="0"/>
              </a:spcAft>
              <a:buClr>
                <a:srgbClr val="000000"/>
              </a:buClr>
              <a:buSzPts val="1800"/>
              <a:buFont typeface="Roboto"/>
              <a:buChar char="●"/>
            </a:pPr>
            <a:r>
              <a:rPr lang="en" b="1">
                <a:solidFill>
                  <a:srgbClr val="000000"/>
                </a:solidFill>
                <a:latin typeface="Roboto"/>
                <a:ea typeface="Roboto"/>
                <a:cs typeface="Roboto"/>
                <a:sym typeface="Roboto"/>
              </a:rPr>
              <a:t>Registration: </a:t>
            </a:r>
            <a:r>
              <a:rPr lang="en">
                <a:solidFill>
                  <a:srgbClr val="000000"/>
                </a:solidFill>
                <a:latin typeface="Roboto"/>
                <a:ea typeface="Roboto"/>
                <a:cs typeface="Roboto"/>
                <a:sym typeface="Roboto"/>
              </a:rPr>
              <a:t>All voters must register ahead of the election (sometimes a month or more in advance); the registration process can be confusing and at times difficult to follow. </a:t>
            </a:r>
            <a:endParaRPr>
              <a:solidFill>
                <a:srgbClr val="000000"/>
              </a:solidFill>
              <a:latin typeface="Roboto"/>
              <a:ea typeface="Roboto"/>
              <a:cs typeface="Roboto"/>
              <a:sym typeface="Roboto"/>
            </a:endParaRPr>
          </a:p>
          <a:p>
            <a:pPr marL="0" marR="0" lvl="0" indent="0" algn="l" rtl="0">
              <a:lnSpc>
                <a:spcPct val="100000"/>
              </a:lnSpc>
              <a:spcBef>
                <a:spcPts val="0"/>
              </a:spcBef>
              <a:spcAft>
                <a:spcPts val="0"/>
              </a:spcAft>
              <a:buNone/>
            </a:pPr>
            <a:endParaRPr>
              <a:solidFill>
                <a:srgbClr val="000000"/>
              </a:solidFill>
              <a:latin typeface="Roboto"/>
              <a:ea typeface="Roboto"/>
              <a:cs typeface="Roboto"/>
              <a:sym typeface="Roboto"/>
            </a:endParaRPr>
          </a:p>
          <a:p>
            <a:pPr marL="457200" lvl="0" indent="-342900" algn="l" rtl="0">
              <a:lnSpc>
                <a:spcPct val="100000"/>
              </a:lnSpc>
              <a:spcBef>
                <a:spcPts val="0"/>
              </a:spcBef>
              <a:spcAft>
                <a:spcPts val="0"/>
              </a:spcAft>
              <a:buClr>
                <a:srgbClr val="000000"/>
              </a:buClr>
              <a:buSzPts val="1800"/>
              <a:buFont typeface="Roboto"/>
              <a:buChar char="●"/>
            </a:pPr>
            <a:r>
              <a:rPr lang="en" b="1">
                <a:solidFill>
                  <a:srgbClr val="000000"/>
                </a:solidFill>
                <a:latin typeface="Roboto"/>
                <a:ea typeface="Roboto"/>
                <a:cs typeface="Roboto"/>
                <a:sym typeface="Roboto"/>
              </a:rPr>
              <a:t>Similarity of the parties:</a:t>
            </a:r>
            <a:r>
              <a:rPr lang="en">
                <a:solidFill>
                  <a:srgbClr val="000000"/>
                </a:solidFill>
                <a:latin typeface="Roboto"/>
                <a:ea typeface="Roboto"/>
                <a:cs typeface="Roboto"/>
                <a:sym typeface="Roboto"/>
              </a:rPr>
              <a:t> Some citizens believe the parties are very similar, so voting will not make a difference </a:t>
            </a:r>
            <a:endParaRPr>
              <a:solidFill>
                <a:srgbClr val="000000"/>
              </a:solidFill>
              <a:latin typeface="Roboto"/>
              <a:ea typeface="Roboto"/>
              <a:cs typeface="Roboto"/>
              <a:sym typeface="Roboto"/>
            </a:endParaRPr>
          </a:p>
          <a:p>
            <a:pPr marL="0" lvl="0" indent="0" algn="l" rtl="0">
              <a:lnSpc>
                <a:spcPct val="100000"/>
              </a:lnSpc>
              <a:spcBef>
                <a:spcPts val="0"/>
              </a:spcBef>
              <a:spcAft>
                <a:spcPts val="0"/>
              </a:spcAft>
              <a:buNone/>
            </a:pPr>
            <a:endParaRPr b="1">
              <a:solidFill>
                <a:srgbClr val="000000"/>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latin typeface="Roboto"/>
              <a:ea typeface="Roboto"/>
              <a:cs typeface="Roboto"/>
              <a:sym typeface="Roboto"/>
            </a:endParaRPr>
          </a:p>
          <a:p>
            <a:pPr marL="0" lvl="0" indent="0" algn="l" rtl="0">
              <a:spcBef>
                <a:spcPts val="0"/>
              </a:spcBef>
              <a:spcAft>
                <a:spcPts val="1600"/>
              </a:spcAft>
              <a:buNone/>
            </a:pPr>
            <a:endParaRPr>
              <a:solidFill>
                <a:srgbClr val="000000"/>
              </a:solidFill>
            </a:endParaRPr>
          </a:p>
        </p:txBody>
      </p:sp>
      <p:cxnSp>
        <p:nvCxnSpPr>
          <p:cNvPr id="761" name="Google Shape;761;p112"/>
          <p:cNvCxnSpPr/>
          <p:nvPr/>
        </p:nvCxnSpPr>
        <p:spPr>
          <a:xfrm rot="10800000">
            <a:off x="8386975" y="91923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1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7" name="Google Shape;767;p1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000000"/>
              </a:buClr>
              <a:buSzPts val="1800"/>
              <a:buFont typeface="Roboto"/>
              <a:buChar char="●"/>
            </a:pPr>
            <a:r>
              <a:rPr lang="en" b="1">
                <a:solidFill>
                  <a:srgbClr val="000000"/>
                </a:solidFill>
                <a:latin typeface="Roboto"/>
                <a:ea typeface="Roboto"/>
                <a:cs typeface="Roboto"/>
                <a:sym typeface="Roboto"/>
              </a:rPr>
              <a:t>Alienation:</a:t>
            </a:r>
            <a:r>
              <a:rPr lang="en">
                <a:solidFill>
                  <a:srgbClr val="000000"/>
                </a:solidFill>
                <a:latin typeface="Roboto"/>
                <a:ea typeface="Roboto"/>
                <a:cs typeface="Roboto"/>
                <a:sym typeface="Roboto"/>
              </a:rPr>
              <a:t> People do not vote because they feel that the government does not care about them or listen to their concerns. </a:t>
            </a:r>
            <a:endParaRPr>
              <a:solidFill>
                <a:srgbClr val="000000"/>
              </a:solidFill>
              <a:latin typeface="Roboto"/>
              <a:ea typeface="Roboto"/>
              <a:cs typeface="Roboto"/>
              <a:sym typeface="Roboto"/>
            </a:endParaRPr>
          </a:p>
          <a:p>
            <a:pPr marL="0" marR="0" lvl="0" indent="0" algn="l" rtl="0">
              <a:lnSpc>
                <a:spcPct val="100000"/>
              </a:lnSpc>
              <a:spcBef>
                <a:spcPts val="0"/>
              </a:spcBef>
              <a:spcAft>
                <a:spcPts val="0"/>
              </a:spcAft>
              <a:buNone/>
            </a:pPr>
            <a:endParaRPr>
              <a:solidFill>
                <a:srgbClr val="000000"/>
              </a:solidFill>
              <a:latin typeface="Roboto"/>
              <a:ea typeface="Roboto"/>
              <a:cs typeface="Roboto"/>
              <a:sym typeface="Roboto"/>
            </a:endParaRPr>
          </a:p>
          <a:p>
            <a:pPr marL="457200" lvl="0" indent="-342900" algn="l" rtl="0">
              <a:lnSpc>
                <a:spcPct val="100000"/>
              </a:lnSpc>
              <a:spcBef>
                <a:spcPts val="0"/>
              </a:spcBef>
              <a:spcAft>
                <a:spcPts val="0"/>
              </a:spcAft>
              <a:buClr>
                <a:srgbClr val="000000"/>
              </a:buClr>
              <a:buSzPts val="1800"/>
              <a:buFont typeface="Roboto"/>
              <a:buChar char="●"/>
            </a:pPr>
            <a:r>
              <a:rPr lang="en" b="1">
                <a:solidFill>
                  <a:srgbClr val="000000"/>
                </a:solidFill>
                <a:latin typeface="Roboto"/>
                <a:ea typeface="Roboto"/>
                <a:cs typeface="Roboto"/>
                <a:sym typeface="Roboto"/>
              </a:rPr>
              <a:t>Frequency of elections:</a:t>
            </a:r>
            <a:r>
              <a:rPr lang="en">
                <a:solidFill>
                  <a:srgbClr val="000000"/>
                </a:solidFill>
                <a:latin typeface="Roboto"/>
                <a:ea typeface="Roboto"/>
                <a:cs typeface="Roboto"/>
                <a:sym typeface="Roboto"/>
              </a:rPr>
              <a:t> (aka Ballot Fatigue). Americans hold elections more frequently than most other democracies; voters find it difficult to vote on so many different days. </a:t>
            </a:r>
            <a:endParaRPr>
              <a:solidFill>
                <a:srgbClr val="000000"/>
              </a:solidFill>
              <a:latin typeface="Roboto"/>
              <a:ea typeface="Roboto"/>
              <a:cs typeface="Roboto"/>
              <a:sym typeface="Roboto"/>
            </a:endParaRPr>
          </a:p>
          <a:p>
            <a:pPr marL="0" lvl="0" indent="0" algn="l" rtl="0">
              <a:lnSpc>
                <a:spcPct val="100000"/>
              </a:lnSpc>
              <a:spcBef>
                <a:spcPts val="0"/>
              </a:spcBef>
              <a:spcAft>
                <a:spcPts val="0"/>
              </a:spcAft>
              <a:buClr>
                <a:srgbClr val="000000"/>
              </a:buClr>
              <a:buSzPts val="1100"/>
              <a:buFont typeface="Arial"/>
              <a:buNone/>
            </a:pPr>
            <a:endParaRPr>
              <a:solidFill>
                <a:srgbClr val="000000"/>
              </a:solidFill>
              <a:latin typeface="Roboto"/>
              <a:ea typeface="Roboto"/>
              <a:cs typeface="Roboto"/>
              <a:sym typeface="Roboto"/>
            </a:endParaRPr>
          </a:p>
          <a:p>
            <a:pPr marL="457200" lvl="0" indent="-342900" algn="l" rtl="0">
              <a:lnSpc>
                <a:spcPct val="100000"/>
              </a:lnSpc>
              <a:spcBef>
                <a:spcPts val="0"/>
              </a:spcBef>
              <a:spcAft>
                <a:spcPts val="0"/>
              </a:spcAft>
              <a:buClr>
                <a:srgbClr val="000000"/>
              </a:buClr>
              <a:buSzPts val="1800"/>
              <a:buFont typeface="Roboto"/>
              <a:buChar char="●"/>
            </a:pPr>
            <a:r>
              <a:rPr lang="en" b="1">
                <a:solidFill>
                  <a:srgbClr val="000000"/>
                </a:solidFill>
                <a:latin typeface="Roboto"/>
                <a:ea typeface="Roboto"/>
                <a:cs typeface="Roboto"/>
                <a:sym typeface="Roboto"/>
              </a:rPr>
              <a:t>Lack of competitiveness: </a:t>
            </a:r>
            <a:r>
              <a:rPr lang="en">
                <a:solidFill>
                  <a:srgbClr val="000000"/>
                </a:solidFill>
                <a:latin typeface="Roboto"/>
                <a:ea typeface="Roboto"/>
                <a:cs typeface="Roboto"/>
                <a:sym typeface="Roboto"/>
              </a:rPr>
              <a:t>Many races in the United States are very lopsided, so voters are likely to stay home, thinking the outcome is a foregone conclusion.</a:t>
            </a:r>
            <a:endParaRPr>
              <a:solidFill>
                <a:srgbClr val="000000"/>
              </a:solidFill>
              <a:latin typeface="Roboto"/>
              <a:ea typeface="Roboto"/>
              <a:cs typeface="Roboto"/>
              <a:sym typeface="Roboto"/>
            </a:endParaRPr>
          </a:p>
          <a:p>
            <a:pPr marL="0" lvl="0" indent="0" algn="l" rtl="0">
              <a:lnSpc>
                <a:spcPct val="100000"/>
              </a:lnSpc>
              <a:spcBef>
                <a:spcPts val="0"/>
              </a:spcBef>
              <a:spcAft>
                <a:spcPts val="0"/>
              </a:spcAft>
              <a:buClr>
                <a:srgbClr val="000000"/>
              </a:buClr>
              <a:buSzPts val="1100"/>
              <a:buFont typeface="Arial"/>
              <a:buNone/>
            </a:pPr>
            <a:endParaRPr b="1">
              <a:solidFill>
                <a:srgbClr val="000000"/>
              </a:solidFill>
              <a:latin typeface="Roboto"/>
              <a:ea typeface="Roboto"/>
              <a:cs typeface="Roboto"/>
              <a:sym typeface="Roboto"/>
            </a:endParaRPr>
          </a:p>
          <a:p>
            <a:pPr marL="457200" lvl="0" indent="-342900" algn="l" rtl="0">
              <a:lnSpc>
                <a:spcPct val="100000"/>
              </a:lnSpc>
              <a:spcBef>
                <a:spcPts val="0"/>
              </a:spcBef>
              <a:spcAft>
                <a:spcPts val="0"/>
              </a:spcAft>
              <a:buClr>
                <a:srgbClr val="000000"/>
              </a:buClr>
              <a:buSzPts val="1800"/>
              <a:buFont typeface="Roboto"/>
              <a:buChar char="●"/>
            </a:pPr>
            <a:r>
              <a:rPr lang="en" b="1">
                <a:solidFill>
                  <a:schemeClr val="dk1"/>
                </a:solidFill>
                <a:latin typeface="Roboto"/>
                <a:ea typeface="Roboto"/>
                <a:cs typeface="Roboto"/>
                <a:sym typeface="Roboto"/>
              </a:rPr>
              <a:t>Ballot Fatigue</a:t>
            </a:r>
            <a:endParaRPr b="1">
              <a:solidFill>
                <a:srgbClr val="000000"/>
              </a:solidFill>
              <a:latin typeface="Roboto"/>
              <a:ea typeface="Roboto"/>
              <a:cs typeface="Roboto"/>
              <a:sym typeface="Roboto"/>
            </a:endParaRPr>
          </a:p>
        </p:txBody>
      </p:sp>
      <p:cxnSp>
        <p:nvCxnSpPr>
          <p:cNvPr id="768" name="Google Shape;768;p113"/>
          <p:cNvCxnSpPr/>
          <p:nvPr/>
        </p:nvCxnSpPr>
        <p:spPr>
          <a:xfrm rot="10800000">
            <a:off x="8386975" y="450063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pic>
        <p:nvPicPr>
          <p:cNvPr id="773" name="Google Shape;773;p114" descr="Help support videos like this: http://www.cgpgrey.com/subbable&#10;*T-Shirts now for sale!* Help support making videos: http://goo.gl/1Wlnd&#10;Grey's blog: http://www.cgpgrey.com/blog/&#10;&#10;If you would like to help me make more videos please join the discussion on:&#10;&#10;Google+: http://plus.google.com/115415241633901418932/posts&#10;&#10;Twitter: http://twitter.com/#!/cgpgrey&#10;&#10;Facebook: http://www.facebook.com/pages/Greys-Blog/193301110697381&#10;&#10;Or suggest ideas and vote on other peoples' ideas on my channel: http://www.youtube.com/user/CGPGrey" title="Primary Elections Explained">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cxnSp>
        <p:nvCxnSpPr>
          <p:cNvPr id="774" name="Google Shape;774;p114"/>
          <p:cNvCxnSpPr/>
          <p:nvPr/>
        </p:nvCxnSpPr>
        <p:spPr>
          <a:xfrm rot="10800000">
            <a:off x="8386975" y="274803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pic>
        <p:nvPicPr>
          <p:cNvPr id="779" name="Google Shape;779;p115" descr="Let the 2 Teachers help you understand the FOUNDATIONS of American government and politics.  Today's lesson is about the Bill of Rights.  Everyone is welcome in Room 2B, where there is always room to be a good citizen." title="FOUNDATIONS: The Bill of Rights (1.5)">
            <a:hlinkClick r:id="rId3"/>
          </p:cNvPr>
          <p:cNvPicPr preferRelativeResize="0"/>
          <p:nvPr/>
        </p:nvPicPr>
        <p:blipFill>
          <a:blip r:embed="rId4">
            <a:alphaModFix/>
          </a:blip>
          <a:stretch>
            <a:fillRect/>
          </a:stretch>
        </p:blipFill>
        <p:spPr>
          <a:xfrm>
            <a:off x="420550" y="374238"/>
            <a:ext cx="2454625" cy="1840975"/>
          </a:xfrm>
          <a:prstGeom prst="rect">
            <a:avLst/>
          </a:prstGeom>
          <a:noFill/>
          <a:ln>
            <a:noFill/>
          </a:ln>
        </p:spPr>
      </p:pic>
      <p:pic>
        <p:nvPicPr>
          <p:cNvPr id="780" name="Google Shape;780;p115" descr="Advanced Placement Government review in 60 seconds for Xtraordinary results. Workin' it one word at a time. Presented by citizenu.org and the 2 Teachers." title="9. AP60X - Critical Elections">
            <a:hlinkClick r:id="rId5"/>
          </p:cNvPr>
          <p:cNvPicPr preferRelativeResize="0"/>
          <p:nvPr/>
        </p:nvPicPr>
        <p:blipFill>
          <a:blip r:embed="rId6">
            <a:alphaModFix/>
          </a:blip>
          <a:stretch>
            <a:fillRect/>
          </a:stretch>
        </p:blipFill>
        <p:spPr>
          <a:xfrm>
            <a:off x="3218725" y="432525"/>
            <a:ext cx="2299200" cy="1724400"/>
          </a:xfrm>
          <a:prstGeom prst="rect">
            <a:avLst/>
          </a:prstGeom>
          <a:noFill/>
          <a:ln>
            <a:noFill/>
          </a:ln>
        </p:spPr>
      </p:pic>
      <p:pic>
        <p:nvPicPr>
          <p:cNvPr id="781" name="Google Shape;781;p115" descr="Advanced Placement Government review in 60 seconds for Xtraordinary results. Workin' it one word at a time. Presented by citizenu.org and the 2 Teachers." title="3. AP60X - Pluralism">
            <a:hlinkClick r:id="rId7"/>
          </p:cNvPr>
          <p:cNvPicPr preferRelativeResize="0"/>
          <p:nvPr/>
        </p:nvPicPr>
        <p:blipFill>
          <a:blip r:embed="rId8">
            <a:alphaModFix/>
          </a:blip>
          <a:stretch>
            <a:fillRect/>
          </a:stretch>
        </p:blipFill>
        <p:spPr>
          <a:xfrm>
            <a:off x="6283375" y="432525"/>
            <a:ext cx="2299200" cy="1724400"/>
          </a:xfrm>
          <a:prstGeom prst="rect">
            <a:avLst/>
          </a:prstGeom>
          <a:noFill/>
          <a:ln>
            <a:noFill/>
          </a:ln>
        </p:spPr>
      </p:pic>
      <p:pic>
        <p:nvPicPr>
          <p:cNvPr id="782" name="Google Shape;782;p115" descr="Advanced Placement Government review in 60 seconds for Xtraordinary results. Workin' it one word at a time. Presented by citizenu.org and the 2 Teachers." title="24. AP60X - 2 Party System">
            <a:hlinkClick r:id="rId9"/>
          </p:cNvPr>
          <p:cNvPicPr preferRelativeResize="0"/>
          <p:nvPr/>
        </p:nvPicPr>
        <p:blipFill>
          <a:blip r:embed="rId10">
            <a:alphaModFix/>
          </a:blip>
          <a:stretch>
            <a:fillRect/>
          </a:stretch>
        </p:blipFill>
        <p:spPr>
          <a:xfrm>
            <a:off x="509375" y="3072475"/>
            <a:ext cx="2276975" cy="1707725"/>
          </a:xfrm>
          <a:prstGeom prst="rect">
            <a:avLst/>
          </a:prstGeom>
          <a:noFill/>
          <a:ln>
            <a:noFill/>
          </a:ln>
        </p:spPr>
      </p:pic>
      <p:pic>
        <p:nvPicPr>
          <p:cNvPr id="783" name="Google Shape;783;p115" descr="Advanced Placement Government review in 60 seconds for Xtraordinary results. Workin' it one word at a time. Presented by citizenu.org and the 2 Teachers." title="23. AP60X - Labels/Conservative and Liberal">
            <a:hlinkClick r:id="rId11"/>
          </p:cNvPr>
          <p:cNvPicPr preferRelativeResize="0"/>
          <p:nvPr/>
        </p:nvPicPr>
        <p:blipFill>
          <a:blip r:embed="rId12">
            <a:alphaModFix/>
          </a:blip>
          <a:stretch>
            <a:fillRect/>
          </a:stretch>
        </p:blipFill>
        <p:spPr>
          <a:xfrm>
            <a:off x="3585150" y="3047488"/>
            <a:ext cx="2343600" cy="1757700"/>
          </a:xfrm>
          <a:prstGeom prst="rect">
            <a:avLst/>
          </a:prstGeom>
          <a:noFill/>
          <a:ln>
            <a:noFill/>
          </a:ln>
        </p:spPr>
      </p:pic>
      <p:pic>
        <p:nvPicPr>
          <p:cNvPr id="784" name="Google Shape;784;p115" descr="Advanced Placement Government review in 60 seconds for Xtraordinary results. Workin' it one word at a time. Presented by citizenu.org and the 2 Teachers." title="12. AP60X - Litigation">
            <a:hlinkClick r:id="rId13"/>
          </p:cNvPr>
          <p:cNvPicPr preferRelativeResize="0"/>
          <p:nvPr/>
        </p:nvPicPr>
        <p:blipFill>
          <a:blip r:embed="rId14">
            <a:alphaModFix/>
          </a:blip>
          <a:stretch>
            <a:fillRect/>
          </a:stretch>
        </p:blipFill>
        <p:spPr>
          <a:xfrm>
            <a:off x="6549875" y="3055813"/>
            <a:ext cx="2321400" cy="1741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44"/>
          <p:cNvPicPr preferRelativeResize="0"/>
          <p:nvPr/>
        </p:nvPicPr>
        <p:blipFill>
          <a:blip r:embed="rId3">
            <a:alphaModFix/>
          </a:blip>
          <a:stretch>
            <a:fillRect/>
          </a:stretch>
        </p:blipFill>
        <p:spPr>
          <a:xfrm>
            <a:off x="1135838" y="0"/>
            <a:ext cx="6872317" cy="514350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116"/>
          <p:cNvSpPr txBox="1">
            <a:spLocks noGrp="1"/>
          </p:cNvSpPr>
          <p:nvPr>
            <p:ph type="body" idx="1"/>
          </p:nvPr>
        </p:nvSpPr>
        <p:spPr>
          <a:xfrm>
            <a:off x="311700" y="161875"/>
            <a:ext cx="42261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None/>
            </a:pPr>
            <a:r>
              <a:rPr lang="en" sz="1800" b="1">
                <a:solidFill>
                  <a:srgbClr val="0000FF"/>
                </a:solidFill>
              </a:rPr>
              <a:t>And Don’t Forget</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Joint Chiefs of Staff</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National Security Council</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State Department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Federal Reserve Board</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Federal Communication Commission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Congressional Budget Office </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General Accounting Office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Federal Election Commission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White House Office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Cabinet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NASA (independent agencies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Electoral College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National Party Convention (aka (Nominating Convention)</a:t>
            </a:r>
            <a:endParaRPr sz="1800">
              <a:solidFill>
                <a:schemeClr val="dk1"/>
              </a:solidFill>
            </a:endParaRPr>
          </a:p>
          <a:p>
            <a:pPr marL="0" lvl="0" indent="0" algn="l" rtl="0">
              <a:lnSpc>
                <a:spcPct val="100000"/>
              </a:lnSpc>
              <a:spcBef>
                <a:spcPts val="0"/>
              </a:spcBef>
              <a:spcAft>
                <a:spcPts val="0"/>
              </a:spcAft>
              <a:buClr>
                <a:schemeClr val="dk1"/>
              </a:buClr>
              <a:buSzPts val="1100"/>
              <a:buNone/>
            </a:pPr>
            <a:endParaRPr sz="1800">
              <a:solidFill>
                <a:schemeClr val="dk1"/>
              </a:solidFill>
            </a:endParaRPr>
          </a:p>
          <a:p>
            <a:pPr marL="0" lvl="0" indent="0" algn="l" rtl="0">
              <a:lnSpc>
                <a:spcPct val="100000"/>
              </a:lnSpc>
              <a:spcBef>
                <a:spcPts val="0"/>
              </a:spcBef>
              <a:spcAft>
                <a:spcPts val="0"/>
              </a:spcAft>
              <a:buClr>
                <a:srgbClr val="000000"/>
              </a:buClr>
              <a:buSzPts val="1100"/>
              <a:buNone/>
            </a:pPr>
            <a:endParaRPr sz="1800" b="1">
              <a:solidFill>
                <a:srgbClr val="0000FF"/>
              </a:solidFill>
            </a:endParaRPr>
          </a:p>
        </p:txBody>
      </p:sp>
      <p:sp>
        <p:nvSpPr>
          <p:cNvPr id="790" name="Google Shape;790;p116"/>
          <p:cNvSpPr txBox="1"/>
          <p:nvPr/>
        </p:nvSpPr>
        <p:spPr>
          <a:xfrm>
            <a:off x="5083025" y="258925"/>
            <a:ext cx="3856500" cy="46332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sz="1800">
                <a:solidFill>
                  <a:schemeClr val="dk1"/>
                </a:solidFill>
              </a:rPr>
              <a:t>Primaries and caucuses</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Iron Triangle</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District Courts</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Courts of Appeal</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Civil Service</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Issue Networks</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Unions</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Adversarial Press</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National Media</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Internet</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Popular Press</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Council of Economic Advisors</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Partisan/Non Partisan</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Revolving door </a:t>
            </a:r>
            <a:endParaRPr sz="1800">
              <a:solidFill>
                <a:schemeClr val="dk1"/>
              </a:solidFill>
            </a:endParaRPr>
          </a:p>
          <a:p>
            <a:pPr marL="0" lvl="0" indent="0" algn="l" rtl="0">
              <a:spcBef>
                <a:spcPts val="0"/>
              </a:spcBef>
              <a:spcAft>
                <a:spcPts val="0"/>
              </a:spcAft>
              <a:buNone/>
            </a:pPr>
            <a:endParaRPr/>
          </a:p>
        </p:txBody>
      </p:sp>
      <p:cxnSp>
        <p:nvCxnSpPr>
          <p:cNvPr id="791" name="Google Shape;791;p116"/>
          <p:cNvCxnSpPr/>
          <p:nvPr/>
        </p:nvCxnSpPr>
        <p:spPr>
          <a:xfrm rot="10800000">
            <a:off x="4599344" y="37882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792" name="Google Shape;792;p116"/>
          <p:cNvCxnSpPr/>
          <p:nvPr/>
        </p:nvCxnSpPr>
        <p:spPr>
          <a:xfrm rot="10800000">
            <a:off x="4592763" y="31302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793" name="Google Shape;793;p116"/>
          <p:cNvCxnSpPr/>
          <p:nvPr/>
        </p:nvCxnSpPr>
        <p:spPr>
          <a:xfrm rot="10800000">
            <a:off x="4592763" y="3439890"/>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794" name="Google Shape;794;p116"/>
          <p:cNvCxnSpPr/>
          <p:nvPr/>
        </p:nvCxnSpPr>
        <p:spPr>
          <a:xfrm rot="10800000">
            <a:off x="4601905" y="40543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795" name="Google Shape;795;p116"/>
          <p:cNvCxnSpPr/>
          <p:nvPr/>
        </p:nvCxnSpPr>
        <p:spPr>
          <a:xfrm rot="10800000">
            <a:off x="4592763" y="23077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796" name="Google Shape;796;p116"/>
          <p:cNvCxnSpPr/>
          <p:nvPr/>
        </p:nvCxnSpPr>
        <p:spPr>
          <a:xfrm rot="10800000">
            <a:off x="4537800" y="148528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797" name="Google Shape;797;p116"/>
          <p:cNvCxnSpPr/>
          <p:nvPr/>
        </p:nvCxnSpPr>
        <p:spPr>
          <a:xfrm rot="10800000">
            <a:off x="4592763" y="66281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798" name="Google Shape;798;p116"/>
          <p:cNvCxnSpPr/>
          <p:nvPr/>
        </p:nvCxnSpPr>
        <p:spPr>
          <a:xfrm rot="10800000">
            <a:off x="8452300" y="38656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799" name="Google Shape;799;p116"/>
          <p:cNvCxnSpPr/>
          <p:nvPr/>
        </p:nvCxnSpPr>
        <p:spPr>
          <a:xfrm rot="10800000">
            <a:off x="8452300" y="42357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800" name="Google Shape;800;p116"/>
          <p:cNvCxnSpPr/>
          <p:nvPr/>
        </p:nvCxnSpPr>
        <p:spPr>
          <a:xfrm rot="10800000">
            <a:off x="8452300" y="247711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801" name="Google Shape;801;p116"/>
          <p:cNvCxnSpPr/>
          <p:nvPr/>
        </p:nvCxnSpPr>
        <p:spPr>
          <a:xfrm rot="10800000">
            <a:off x="8452300" y="19884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802" name="Google Shape;802;p116"/>
          <p:cNvCxnSpPr/>
          <p:nvPr/>
        </p:nvCxnSpPr>
        <p:spPr>
          <a:xfrm rot="10800000">
            <a:off x="8396650" y="8950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803" name="Google Shape;803;p116"/>
          <p:cNvCxnSpPr/>
          <p:nvPr/>
        </p:nvCxnSpPr>
        <p:spPr>
          <a:xfrm rot="10800000">
            <a:off x="8396650" y="503164"/>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1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Civil Rights v. Civil Liberties</a:t>
            </a:r>
            <a:endParaRPr b="1"/>
          </a:p>
        </p:txBody>
      </p:sp>
      <p:sp>
        <p:nvSpPr>
          <p:cNvPr id="809" name="Google Shape;809;p1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a:t>Rights found in 14th</a:t>
            </a:r>
            <a:endParaRPr sz="1800"/>
          </a:p>
          <a:p>
            <a:pPr marL="457200" lvl="0" indent="-342900" algn="l" rtl="0">
              <a:spcBef>
                <a:spcPts val="1600"/>
              </a:spcBef>
              <a:spcAft>
                <a:spcPts val="0"/>
              </a:spcAft>
              <a:buSzPts val="1800"/>
              <a:buChar char="●"/>
            </a:pPr>
            <a:r>
              <a:rPr lang="en" sz="1800"/>
              <a:t>Dred Scot</a:t>
            </a:r>
            <a:endParaRPr sz="1800"/>
          </a:p>
          <a:p>
            <a:pPr marL="457200" lvl="0" indent="-342900" algn="l" rtl="0">
              <a:spcBef>
                <a:spcPts val="0"/>
              </a:spcBef>
              <a:spcAft>
                <a:spcPts val="0"/>
              </a:spcAft>
              <a:buSzPts val="1800"/>
              <a:buChar char="●"/>
            </a:pPr>
            <a:r>
              <a:rPr lang="en" sz="1800"/>
              <a:t>Plessy v. Ferguson</a:t>
            </a:r>
            <a:endParaRPr sz="1800"/>
          </a:p>
          <a:p>
            <a:pPr marL="457200" lvl="0" indent="-342900" algn="l" rtl="0">
              <a:spcBef>
                <a:spcPts val="0"/>
              </a:spcBef>
              <a:spcAft>
                <a:spcPts val="0"/>
              </a:spcAft>
              <a:buSzPts val="1800"/>
              <a:buChar char="●"/>
            </a:pPr>
            <a:r>
              <a:rPr lang="en" sz="1800"/>
              <a:t>Brown v. Board of Education</a:t>
            </a:r>
            <a:endParaRPr sz="1800"/>
          </a:p>
          <a:p>
            <a:pPr marL="457200" lvl="0" indent="-342900" algn="l" rtl="0">
              <a:spcBef>
                <a:spcPts val="0"/>
              </a:spcBef>
              <a:spcAft>
                <a:spcPts val="0"/>
              </a:spcAft>
              <a:buSzPts val="1800"/>
              <a:buChar char="●"/>
            </a:pPr>
            <a:r>
              <a:rPr lang="en" sz="1800"/>
              <a:t>Roe v. Wade</a:t>
            </a:r>
            <a:endParaRPr sz="1800"/>
          </a:p>
          <a:p>
            <a:pPr marL="0" lvl="0" indent="0" algn="l" rtl="0">
              <a:spcBef>
                <a:spcPts val="1600"/>
              </a:spcBef>
              <a:spcAft>
                <a:spcPts val="0"/>
              </a:spcAft>
              <a:buClr>
                <a:schemeClr val="dk1"/>
              </a:buClr>
              <a:buSzPts val="1100"/>
              <a:buFont typeface="Arial"/>
              <a:buNone/>
            </a:pPr>
            <a:endParaRPr sz="1800"/>
          </a:p>
          <a:p>
            <a:pPr marL="0" lvl="0" indent="0" algn="l" rtl="0">
              <a:spcBef>
                <a:spcPts val="1600"/>
              </a:spcBef>
              <a:spcAft>
                <a:spcPts val="1600"/>
              </a:spcAft>
              <a:buNone/>
            </a:pPr>
            <a:endParaRPr/>
          </a:p>
        </p:txBody>
      </p:sp>
      <p:sp>
        <p:nvSpPr>
          <p:cNvPr id="810" name="Google Shape;810;p1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a:t>Liberties found in 1, 4, 5, 6, 8</a:t>
            </a:r>
            <a:endParaRPr sz="1800"/>
          </a:p>
          <a:p>
            <a:pPr marL="457200" lvl="0" indent="-342900" algn="l" rtl="0">
              <a:spcBef>
                <a:spcPts val="1600"/>
              </a:spcBef>
              <a:spcAft>
                <a:spcPts val="0"/>
              </a:spcAft>
              <a:buSzPts val="1800"/>
              <a:buChar char="●"/>
            </a:pPr>
            <a:r>
              <a:rPr lang="en" sz="1800"/>
              <a:t>US v. Reynolds</a:t>
            </a:r>
            <a:endParaRPr sz="1800"/>
          </a:p>
          <a:p>
            <a:pPr marL="457200" lvl="0" indent="-342900" algn="l" rtl="0">
              <a:spcBef>
                <a:spcPts val="0"/>
              </a:spcBef>
              <a:spcAft>
                <a:spcPts val="0"/>
              </a:spcAft>
              <a:buSzPts val="1800"/>
              <a:buChar char="●"/>
            </a:pPr>
            <a:r>
              <a:rPr lang="en" sz="1800"/>
              <a:t>Schenck v. US</a:t>
            </a:r>
            <a:endParaRPr sz="1800"/>
          </a:p>
          <a:p>
            <a:pPr marL="457200" lvl="0" indent="-342900" algn="l" rtl="0">
              <a:spcBef>
                <a:spcPts val="0"/>
              </a:spcBef>
              <a:spcAft>
                <a:spcPts val="0"/>
              </a:spcAft>
              <a:buSzPts val="1800"/>
              <a:buChar char="●"/>
            </a:pPr>
            <a:r>
              <a:rPr lang="en" sz="1800"/>
              <a:t>Tinker v. Des Moines</a:t>
            </a:r>
            <a:endParaRPr sz="1800"/>
          </a:p>
          <a:p>
            <a:pPr marL="457200" lvl="0" indent="-342900" algn="l" rtl="0">
              <a:spcBef>
                <a:spcPts val="0"/>
              </a:spcBef>
              <a:spcAft>
                <a:spcPts val="0"/>
              </a:spcAft>
              <a:buSzPts val="1800"/>
              <a:buChar char="●"/>
            </a:pPr>
            <a:r>
              <a:rPr lang="en" sz="1800"/>
              <a:t>Hazelwood v. Kuhlmeier</a:t>
            </a:r>
            <a:endParaRPr sz="1800"/>
          </a:p>
          <a:p>
            <a:pPr marL="457200" lvl="0" indent="-342900" algn="l" rtl="0">
              <a:spcBef>
                <a:spcPts val="0"/>
              </a:spcBef>
              <a:spcAft>
                <a:spcPts val="0"/>
              </a:spcAft>
              <a:buSzPts val="1800"/>
              <a:buChar char="●"/>
            </a:pPr>
            <a:r>
              <a:rPr lang="en" sz="1800"/>
              <a:t>Mapp v. Ohio</a:t>
            </a:r>
            <a:endParaRPr sz="1800"/>
          </a:p>
          <a:p>
            <a:pPr marL="457200" lvl="0" indent="-342900" algn="l" rtl="0">
              <a:spcBef>
                <a:spcPts val="0"/>
              </a:spcBef>
              <a:spcAft>
                <a:spcPts val="0"/>
              </a:spcAft>
              <a:buSzPts val="1800"/>
              <a:buChar char="●"/>
            </a:pPr>
            <a:r>
              <a:rPr lang="en" sz="1800"/>
              <a:t>Miranda v. Arizona</a:t>
            </a:r>
            <a:endParaRPr sz="1800"/>
          </a:p>
          <a:p>
            <a:pPr marL="457200" lvl="0" indent="-342900" algn="l" rtl="0">
              <a:spcBef>
                <a:spcPts val="0"/>
              </a:spcBef>
              <a:spcAft>
                <a:spcPts val="0"/>
              </a:spcAft>
              <a:buSzPts val="1800"/>
              <a:buChar char="●"/>
            </a:pPr>
            <a:r>
              <a:rPr lang="en" sz="1800"/>
              <a:t>Gideon v. Wainright</a:t>
            </a:r>
            <a:endParaRPr sz="1800"/>
          </a:p>
          <a:p>
            <a:pPr marL="0" lvl="0" indent="0" algn="l" rtl="0">
              <a:lnSpc>
                <a:spcPct val="100000"/>
              </a:lnSpc>
              <a:spcBef>
                <a:spcPts val="1600"/>
              </a:spcBef>
              <a:spcAft>
                <a:spcPts val="0"/>
              </a:spcAft>
              <a:buClr>
                <a:schemeClr val="dk1"/>
              </a:buClr>
              <a:buSzPts val="1100"/>
              <a:buFont typeface="Arial"/>
              <a:buNone/>
            </a:pPr>
            <a:endParaRPr sz="1800" b="1">
              <a:solidFill>
                <a:srgbClr val="0000FF"/>
              </a:solidFill>
            </a:endParaRPr>
          </a:p>
          <a:p>
            <a:pPr marL="0" lvl="0" indent="0" algn="l" rtl="0">
              <a:spcBef>
                <a:spcPts val="0"/>
              </a:spcBef>
              <a:spcAft>
                <a:spcPts val="0"/>
              </a:spcAft>
              <a:buClr>
                <a:schemeClr val="dk1"/>
              </a:buClr>
              <a:buSzPts val="1100"/>
              <a:buFont typeface="Arial"/>
              <a:buNone/>
            </a:pPr>
            <a:endParaRPr/>
          </a:p>
          <a:p>
            <a:pPr marL="0" lvl="0" indent="0" algn="l" rtl="0">
              <a:lnSpc>
                <a:spcPct val="100000"/>
              </a:lnSpc>
              <a:spcBef>
                <a:spcPts val="1600"/>
              </a:spcBef>
              <a:spcAft>
                <a:spcPts val="0"/>
              </a:spcAft>
              <a:buClr>
                <a:schemeClr val="dk1"/>
              </a:buClr>
              <a:buSzPts val="1100"/>
              <a:buFont typeface="Arial"/>
              <a:buNone/>
            </a:pPr>
            <a:endParaRPr sz="1800"/>
          </a:p>
          <a:p>
            <a:pPr marL="0" lvl="0" indent="0" algn="l" rtl="0">
              <a:spcBef>
                <a:spcPts val="0"/>
              </a:spcBef>
              <a:spcAft>
                <a:spcPts val="1600"/>
              </a:spcAft>
              <a:buNone/>
            </a:pPr>
            <a:endParaRPr/>
          </a:p>
        </p:txBody>
      </p:sp>
      <p:cxnSp>
        <p:nvCxnSpPr>
          <p:cNvPr id="811" name="Google Shape;811;p117"/>
          <p:cNvCxnSpPr/>
          <p:nvPr/>
        </p:nvCxnSpPr>
        <p:spPr>
          <a:xfrm rot="10800000">
            <a:off x="5617150" y="800714"/>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pic>
        <p:nvPicPr>
          <p:cNvPr id="816" name="Google Shape;816;p118" descr="In honor of the 50th anniversary of the Supreme Court's landmark decision in Gideon v. Wainwright, we present an extraordinary documentary produced by The Constitution Project in conjunction with Arnold &amp; Porter LLP. Defending Gideon takes viewers on a fascinating journey through the heady days of the Gideon decision through the present day, and examines the challenges still facing the indigent defense system.&#10;&#10;The film, narrated by actor Martin Sheen, is approximately 30 minutes long and feature interviews with many who were there at the time: Retired Arnold &amp; Porter LLP attorney Abe Krash, Bruce Jacob (who represented Florida in the case and who is now a leading advocate for reform), Walter Mondale (who, as Minnesota Attorney General organized an amicus brief in Gideon's favor), and Anthony Lewis, long-time New York Times columnist and author of Gideon's Trumpet." title="Defending Gideon: A Documentary">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
        <p:nvSpPr>
          <p:cNvPr id="817" name="Google Shape;817;p118"/>
          <p:cNvSpPr txBox="1"/>
          <p:nvPr/>
        </p:nvSpPr>
        <p:spPr>
          <a:xfrm>
            <a:off x="245650" y="4208050"/>
            <a:ext cx="8584500" cy="32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marR="0" lvl="0" indent="0" algn="ctr" rtl="0">
              <a:lnSpc>
                <a:spcPct val="100000"/>
              </a:lnSpc>
              <a:spcBef>
                <a:spcPts val="0"/>
              </a:spcBef>
              <a:spcAft>
                <a:spcPts val="0"/>
              </a:spcAft>
              <a:buNone/>
            </a:pPr>
            <a:r>
              <a:rPr lang="en"/>
              <a:t>Gideon v. Wainwright</a:t>
            </a:r>
            <a:endParaRPr/>
          </a:p>
          <a:p>
            <a:pPr marL="0" marR="0" lvl="0" indent="0" algn="ctr" rtl="0">
              <a:lnSpc>
                <a:spcPct val="100000"/>
              </a:lnSpc>
              <a:spcBef>
                <a:spcPts val="0"/>
              </a:spcBef>
              <a:spcAft>
                <a:spcPts val="0"/>
              </a:spcAft>
              <a:buNone/>
            </a:pPr>
            <a:r>
              <a:rPr lang="en">
                <a:uFill>
                  <a:noFill/>
                </a:uFill>
                <a:hlinkClick r:id="rId5"/>
              </a:rPr>
              <a:t>Arnold &amp; Porter LLP</a:t>
            </a:r>
            <a:endParaRPr/>
          </a:p>
          <a:p>
            <a:pPr marL="0" marR="0" lvl="0" indent="0" algn="ctr" rtl="0">
              <a:lnSpc>
                <a:spcPct val="100000"/>
              </a:lnSpc>
              <a:spcBef>
                <a:spcPts val="0"/>
              </a:spcBef>
              <a:spcAft>
                <a:spcPts val="0"/>
              </a:spcAft>
              <a:buNone/>
            </a:pP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pic>
        <p:nvPicPr>
          <p:cNvPr id="822" name="Google Shape;822;p119">
            <a:hlinkClick r:id="rId3"/>
          </p:cNvPr>
          <p:cNvPicPr preferRelativeResize="0"/>
          <p:nvPr/>
        </p:nvPicPr>
        <p:blipFill>
          <a:blip r:embed="rId4">
            <a:alphaModFix/>
          </a:blip>
          <a:stretch>
            <a:fillRect/>
          </a:stretch>
        </p:blipFill>
        <p:spPr>
          <a:xfrm>
            <a:off x="147072" y="2581794"/>
            <a:ext cx="2776524" cy="1662100"/>
          </a:xfrm>
          <a:prstGeom prst="rect">
            <a:avLst/>
          </a:prstGeom>
          <a:noFill/>
          <a:ln>
            <a:noFill/>
          </a:ln>
        </p:spPr>
      </p:pic>
      <p:pic>
        <p:nvPicPr>
          <p:cNvPr id="823" name="Google Shape;823;p119">
            <a:hlinkClick r:id="rId5"/>
          </p:cNvPr>
          <p:cNvPicPr preferRelativeResize="0"/>
          <p:nvPr/>
        </p:nvPicPr>
        <p:blipFill>
          <a:blip r:embed="rId6">
            <a:alphaModFix/>
          </a:blip>
          <a:stretch>
            <a:fillRect/>
          </a:stretch>
        </p:blipFill>
        <p:spPr>
          <a:xfrm>
            <a:off x="6219991" y="2574425"/>
            <a:ext cx="2749025" cy="1647525"/>
          </a:xfrm>
          <a:prstGeom prst="rect">
            <a:avLst/>
          </a:prstGeom>
          <a:noFill/>
          <a:ln>
            <a:noFill/>
          </a:ln>
        </p:spPr>
      </p:pic>
      <p:pic>
        <p:nvPicPr>
          <p:cNvPr id="824" name="Google Shape;824;p119">
            <a:hlinkClick r:id="rId7"/>
          </p:cNvPr>
          <p:cNvPicPr preferRelativeResize="0"/>
          <p:nvPr/>
        </p:nvPicPr>
        <p:blipFill>
          <a:blip r:embed="rId8">
            <a:alphaModFix/>
          </a:blip>
          <a:stretch>
            <a:fillRect/>
          </a:stretch>
        </p:blipFill>
        <p:spPr>
          <a:xfrm>
            <a:off x="3220728" y="2564750"/>
            <a:ext cx="2724150" cy="1666875"/>
          </a:xfrm>
          <a:prstGeom prst="rect">
            <a:avLst/>
          </a:prstGeom>
          <a:noFill/>
          <a:ln>
            <a:noFill/>
          </a:ln>
        </p:spPr>
      </p:pic>
      <p:pic>
        <p:nvPicPr>
          <p:cNvPr id="825" name="Google Shape;825;p119">
            <a:hlinkClick r:id="rId9"/>
          </p:cNvPr>
          <p:cNvPicPr preferRelativeResize="0"/>
          <p:nvPr/>
        </p:nvPicPr>
        <p:blipFill>
          <a:blip r:embed="rId10">
            <a:alphaModFix/>
          </a:blip>
          <a:stretch>
            <a:fillRect/>
          </a:stretch>
        </p:blipFill>
        <p:spPr>
          <a:xfrm>
            <a:off x="3206192" y="377950"/>
            <a:ext cx="2663150" cy="1642825"/>
          </a:xfrm>
          <a:prstGeom prst="rect">
            <a:avLst/>
          </a:prstGeom>
          <a:noFill/>
          <a:ln>
            <a:noFill/>
          </a:ln>
        </p:spPr>
      </p:pic>
      <p:sp>
        <p:nvSpPr>
          <p:cNvPr id="826" name="Google Shape;826;p119"/>
          <p:cNvSpPr txBox="1"/>
          <p:nvPr/>
        </p:nvSpPr>
        <p:spPr>
          <a:xfrm>
            <a:off x="245650" y="4360450"/>
            <a:ext cx="8584500" cy="325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endParaRPr/>
          </a:p>
          <a:p>
            <a:pPr marL="0" marR="0" lvl="0" indent="0" algn="ctr" rtl="0">
              <a:lnSpc>
                <a:spcPct val="100000"/>
              </a:lnSpc>
              <a:spcBef>
                <a:spcPts val="0"/>
              </a:spcBef>
              <a:spcAft>
                <a:spcPts val="0"/>
              </a:spcAft>
              <a:buNone/>
            </a:pPr>
            <a:endParaRPr/>
          </a:p>
        </p:txBody>
      </p:sp>
      <p:sp>
        <p:nvSpPr>
          <p:cNvPr id="827" name="Google Shape;827;p119"/>
          <p:cNvSpPr txBox="1"/>
          <p:nvPr/>
        </p:nvSpPr>
        <p:spPr>
          <a:xfrm>
            <a:off x="504000" y="1989775"/>
            <a:ext cx="8166000" cy="22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                                                              Tinker v. Des Moines                                        </a:t>
            </a:r>
            <a:endParaRPr/>
          </a:p>
        </p:txBody>
      </p:sp>
      <p:sp>
        <p:nvSpPr>
          <p:cNvPr id="828" name="Google Shape;828;p119"/>
          <p:cNvSpPr txBox="1"/>
          <p:nvPr/>
        </p:nvSpPr>
        <p:spPr>
          <a:xfrm>
            <a:off x="656400" y="4275775"/>
            <a:ext cx="8166000" cy="22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         Mapp v. Ohio                                Korematsu vs. US                               Miranda vs. Arizona</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pic>
        <p:nvPicPr>
          <p:cNvPr id="833" name="Google Shape;833;p120"/>
          <p:cNvPicPr preferRelativeResize="0"/>
          <p:nvPr/>
        </p:nvPicPr>
        <p:blipFill>
          <a:blip r:embed="rId3">
            <a:alphaModFix/>
          </a:blip>
          <a:stretch>
            <a:fillRect/>
          </a:stretch>
        </p:blipFill>
        <p:spPr>
          <a:xfrm>
            <a:off x="228609" y="0"/>
            <a:ext cx="8767329" cy="5143500"/>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pic>
        <p:nvPicPr>
          <p:cNvPr id="838" name="Google Shape;838;p121" descr="Watch the 2 Teachers explain selective incorporation in 60 seconds." title="Selective Incorporation">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
        <p:nvSpPr>
          <p:cNvPr id="839" name="Google Shape;839;p121"/>
          <p:cNvSpPr txBox="1"/>
          <p:nvPr/>
        </p:nvSpPr>
        <p:spPr>
          <a:xfrm>
            <a:off x="245650" y="4208050"/>
            <a:ext cx="8584500" cy="32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a:t>Selective Incorporation</a:t>
            </a:r>
            <a:endParaRPr/>
          </a:p>
          <a:p>
            <a:pPr marL="0" lvl="0" indent="0" algn="ctr" rtl="0">
              <a:spcBef>
                <a:spcPts val="0"/>
              </a:spcBef>
              <a:spcAft>
                <a:spcPts val="0"/>
              </a:spcAft>
              <a:buNone/>
            </a:pPr>
            <a:r>
              <a:rPr lang="en"/>
              <a:t>My Citizen U</a:t>
            </a:r>
            <a:endParaRPr/>
          </a:p>
          <a:p>
            <a:pPr marL="0" lvl="0" indent="0" algn="ctr" rtl="0">
              <a:spcBef>
                <a:spcPts val="0"/>
              </a:spcBef>
              <a:spcAft>
                <a:spcPts val="0"/>
              </a:spcAft>
              <a:buNone/>
            </a:pPr>
            <a:endParaRPr/>
          </a:p>
        </p:txBody>
      </p:sp>
      <p:cxnSp>
        <p:nvCxnSpPr>
          <p:cNvPr id="840" name="Google Shape;840;p121"/>
          <p:cNvCxnSpPr/>
          <p:nvPr/>
        </p:nvCxnSpPr>
        <p:spPr>
          <a:xfrm rot="10800000">
            <a:off x="5834875" y="463488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122"/>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800">
                <a:solidFill>
                  <a:srgbClr val="333333"/>
                </a:solidFill>
                <a:highlight>
                  <a:srgbClr val="FFFFFF"/>
                </a:highlight>
              </a:rPr>
              <a:t>The first ten amendments to the US Constitution are most commonly known as the ______</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r>
              <a:rPr lang="en" sz="1800">
                <a:solidFill>
                  <a:srgbClr val="333333"/>
                </a:solidFill>
                <a:highlight>
                  <a:srgbClr val="FFFFFF"/>
                </a:highlight>
              </a:rPr>
              <a:t>True / False: In the first amendment, one can find two “clauses” pertaining to religion They are commonly referred to as the ______ clause and the ______ clause</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r>
              <a:rPr lang="en" sz="1800">
                <a:solidFill>
                  <a:srgbClr val="333333"/>
                </a:solidFill>
                <a:highlight>
                  <a:schemeClr val="lt1"/>
                </a:highlight>
              </a:rPr>
              <a:t>True / False: </a:t>
            </a:r>
            <a:r>
              <a:rPr lang="en" sz="1800">
                <a:solidFill>
                  <a:srgbClr val="333333"/>
                </a:solidFill>
                <a:highlight>
                  <a:srgbClr val="FFFFFF"/>
                </a:highlight>
              </a:rPr>
              <a:t>A person treating the U.S. flag contemptuously is protected by the right to exercise free speech.</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r>
              <a:rPr lang="en" sz="1800">
                <a:solidFill>
                  <a:srgbClr val="333333"/>
                </a:solidFill>
                <a:highlight>
                  <a:schemeClr val="lt1"/>
                </a:highlight>
              </a:rPr>
              <a:t>True / False: I</a:t>
            </a:r>
            <a:r>
              <a:rPr lang="en" sz="1800">
                <a:solidFill>
                  <a:srgbClr val="333333"/>
                </a:solidFill>
                <a:highlight>
                  <a:srgbClr val="FFFFFF"/>
                </a:highlight>
              </a:rPr>
              <a:t>n the Gideon case, the USSC established something called the exclusionary rule</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p:txBody>
      </p:sp>
      <p:sp>
        <p:nvSpPr>
          <p:cNvPr id="846" name="Google Shape;846;p122"/>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a:solidFill>
                  <a:srgbClr val="333333"/>
                </a:solidFill>
                <a:highlight>
                  <a:schemeClr val="lt1"/>
                </a:highlight>
              </a:rPr>
              <a:t>True / False:The Bill of Rights has come to apply to the states through the interpretation of the Fourteenth Amendment.</a:t>
            </a:r>
            <a:endParaRPr sz="1800">
              <a:solidFill>
                <a:srgbClr val="333333"/>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endParaRPr sz="1800">
              <a:solidFill>
                <a:srgbClr val="333333"/>
              </a:solidFill>
              <a:highlight>
                <a:schemeClr val="lt1"/>
              </a:highlight>
            </a:endParaRPr>
          </a:p>
          <a:p>
            <a:pPr marL="0" marR="0" lvl="0" indent="0" algn="l" rtl="0">
              <a:lnSpc>
                <a:spcPct val="100000"/>
              </a:lnSpc>
              <a:spcBef>
                <a:spcPts val="0"/>
              </a:spcBef>
              <a:spcAft>
                <a:spcPts val="0"/>
              </a:spcAft>
              <a:buClr>
                <a:srgbClr val="000000"/>
              </a:buClr>
              <a:buSzPts val="1100"/>
              <a:buFont typeface="Arial"/>
              <a:buNone/>
            </a:pPr>
            <a:r>
              <a:rPr lang="en" sz="1800">
                <a:solidFill>
                  <a:srgbClr val="333333"/>
                </a:solidFill>
                <a:highlight>
                  <a:schemeClr val="lt1"/>
                </a:highlight>
              </a:rPr>
              <a:t>True / False: Selective incorporation is the term that best describes the manner in which the Supreme Court has applied the Bill of Rights to the states?</a:t>
            </a:r>
            <a:endParaRPr sz="1800">
              <a:solidFill>
                <a:srgbClr val="333333"/>
              </a:solidFill>
              <a:highlight>
                <a:schemeClr val="lt1"/>
              </a:highlight>
            </a:endParaRPr>
          </a:p>
          <a:p>
            <a:pPr marL="0" marR="0" lvl="0" indent="0" algn="l" rtl="0">
              <a:lnSpc>
                <a:spcPct val="100000"/>
              </a:lnSpc>
              <a:spcBef>
                <a:spcPts val="0"/>
              </a:spcBef>
              <a:spcAft>
                <a:spcPts val="0"/>
              </a:spcAft>
              <a:buClr>
                <a:srgbClr val="000000"/>
              </a:buClr>
              <a:buSzPts val="1100"/>
              <a:buFont typeface="Arial"/>
              <a:buNone/>
            </a:pPr>
            <a:endParaRPr sz="1800">
              <a:solidFill>
                <a:srgbClr val="333333"/>
              </a:solidFill>
              <a:highlight>
                <a:schemeClr val="lt1"/>
              </a:highlight>
            </a:endParaRPr>
          </a:p>
          <a:p>
            <a:pPr marL="0" marR="0" lvl="0" indent="0" algn="l" rtl="0">
              <a:lnSpc>
                <a:spcPct val="100000"/>
              </a:lnSpc>
              <a:spcBef>
                <a:spcPts val="0"/>
              </a:spcBef>
              <a:spcAft>
                <a:spcPts val="0"/>
              </a:spcAft>
              <a:buClr>
                <a:srgbClr val="000000"/>
              </a:buClr>
              <a:buSzPts val="1100"/>
              <a:buFont typeface="Arial"/>
              <a:buNone/>
            </a:pPr>
            <a:r>
              <a:rPr lang="en" sz="1800">
                <a:solidFill>
                  <a:srgbClr val="333333"/>
                </a:solidFill>
                <a:highlight>
                  <a:schemeClr val="lt1"/>
                </a:highlight>
              </a:rPr>
              <a:t>True / False:The Fourth Amendment grants individuals freedom from unreasonable searches and seizures.</a:t>
            </a:r>
            <a:endParaRPr sz="1800">
              <a:solidFill>
                <a:srgbClr val="333333"/>
              </a:solidFill>
              <a:highlight>
                <a:schemeClr val="lt1"/>
              </a:highlight>
            </a:endParaRPr>
          </a:p>
          <a:p>
            <a:pPr marL="0" marR="0" lvl="0" indent="0" algn="l" rtl="0">
              <a:lnSpc>
                <a:spcPct val="100000"/>
              </a:lnSpc>
              <a:spcBef>
                <a:spcPts val="0"/>
              </a:spcBef>
              <a:spcAft>
                <a:spcPts val="0"/>
              </a:spcAft>
              <a:buClr>
                <a:srgbClr val="000000"/>
              </a:buClr>
              <a:buSzPts val="1100"/>
              <a:buFont typeface="Arial"/>
              <a:buNone/>
            </a:pPr>
            <a:r>
              <a:rPr lang="en" sz="1800">
                <a:solidFill>
                  <a:srgbClr val="333333"/>
                </a:solidFill>
                <a:highlight>
                  <a:schemeClr val="lt1"/>
                </a:highlight>
              </a:rPr>
              <a:t> </a:t>
            </a:r>
            <a:endParaRPr sz="1800">
              <a:solidFill>
                <a:srgbClr val="333333"/>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endParaRPr sz="1800">
              <a:solidFill>
                <a:srgbClr val="333333"/>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endParaRPr sz="1800">
              <a:solidFill>
                <a:srgbClr val="333333"/>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endParaRPr sz="1800">
              <a:solidFill>
                <a:srgbClr val="333333"/>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endParaRPr sz="1800">
              <a:solidFill>
                <a:srgbClr val="333333"/>
              </a:solidFill>
              <a:highlight>
                <a:schemeClr val="lt1"/>
              </a:highlight>
            </a:endParaRPr>
          </a:p>
          <a:p>
            <a:pPr marL="0" lvl="0" indent="0" algn="l" rtl="0">
              <a:lnSpc>
                <a:spcPct val="100000"/>
              </a:lnSpc>
              <a:spcBef>
                <a:spcPts val="0"/>
              </a:spcBef>
              <a:spcAft>
                <a:spcPts val="0"/>
              </a:spcAft>
              <a:buNone/>
            </a:pPr>
            <a:endParaRPr sz="1800">
              <a:solidFill>
                <a:srgbClr val="333333"/>
              </a:solidFill>
              <a:highlight>
                <a:srgbClr val="FFFFFF"/>
              </a:highlight>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1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Free Exercise v. Establishment Clause</a:t>
            </a:r>
            <a:endParaRPr/>
          </a:p>
        </p:txBody>
      </p:sp>
      <p:sp>
        <p:nvSpPr>
          <p:cNvPr id="852" name="Google Shape;852;p12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333333"/>
                </a:solidFill>
                <a:highlight>
                  <a:srgbClr val="FFFFFF"/>
                </a:highlight>
              </a:rPr>
              <a:t>Free Exercise (of religion) Clause</a:t>
            </a:r>
            <a:endParaRPr sz="1800">
              <a:solidFill>
                <a:srgbClr val="333333"/>
              </a:solidFill>
              <a:highlight>
                <a:srgbClr val="FFFFFF"/>
              </a:highlight>
            </a:endParaRPr>
          </a:p>
          <a:p>
            <a:pPr marL="457200" lvl="0" indent="-317500" algn="l" rtl="0">
              <a:spcBef>
                <a:spcPts val="1600"/>
              </a:spcBef>
              <a:spcAft>
                <a:spcPts val="0"/>
              </a:spcAft>
              <a:buSzPts val="1400"/>
              <a:buChar char="●"/>
            </a:pPr>
            <a:r>
              <a:rPr lang="en" sz="1800">
                <a:solidFill>
                  <a:srgbClr val="333333"/>
                </a:solidFill>
                <a:highlight>
                  <a:srgbClr val="FFFFFF"/>
                </a:highlight>
              </a:rPr>
              <a:t>Practice one’s religion without government interference</a:t>
            </a:r>
            <a:endParaRPr sz="1800">
              <a:solidFill>
                <a:srgbClr val="333333"/>
              </a:solidFill>
              <a:highlight>
                <a:srgbClr val="FFFFFF"/>
              </a:highlight>
            </a:endParaRPr>
          </a:p>
          <a:p>
            <a:pPr marL="457200" lvl="0" indent="-317500" algn="l" rtl="0">
              <a:spcBef>
                <a:spcPts val="0"/>
              </a:spcBef>
              <a:spcAft>
                <a:spcPts val="0"/>
              </a:spcAft>
              <a:buSzPts val="1400"/>
              <a:buChar char="●"/>
            </a:pPr>
            <a:r>
              <a:rPr lang="en" sz="1800">
                <a:solidFill>
                  <a:srgbClr val="333333"/>
                </a:solidFill>
                <a:highlight>
                  <a:srgbClr val="FFFFFF"/>
                </a:highlight>
              </a:rPr>
              <a:t> US v. Reynolds (no polygamy)</a:t>
            </a:r>
            <a:endParaRPr sz="1800">
              <a:solidFill>
                <a:srgbClr val="333333"/>
              </a:solidFill>
              <a:highlight>
                <a:srgbClr val="FFFFFF"/>
              </a:highlight>
            </a:endParaRPr>
          </a:p>
          <a:p>
            <a:pPr marL="457200" lvl="0" indent="-317500" algn="l" rtl="0">
              <a:spcBef>
                <a:spcPts val="0"/>
              </a:spcBef>
              <a:spcAft>
                <a:spcPts val="0"/>
              </a:spcAft>
              <a:buSzPts val="1400"/>
              <a:buChar char="●"/>
            </a:pPr>
            <a:r>
              <a:rPr lang="en" sz="1800">
                <a:solidFill>
                  <a:srgbClr val="333333"/>
                </a:solidFill>
                <a:highlight>
                  <a:srgbClr val="FFFFFF"/>
                </a:highlight>
              </a:rPr>
              <a:t>Vaccination?</a:t>
            </a:r>
            <a:endParaRPr sz="1800">
              <a:solidFill>
                <a:srgbClr val="333333"/>
              </a:solidFill>
              <a:highlight>
                <a:srgbClr val="FFFFFF"/>
              </a:highlight>
            </a:endParaRPr>
          </a:p>
          <a:p>
            <a:pPr marL="457200" lvl="0" indent="-317500" algn="l" rtl="0">
              <a:spcBef>
                <a:spcPts val="0"/>
              </a:spcBef>
              <a:spcAft>
                <a:spcPts val="0"/>
              </a:spcAft>
              <a:buSzPts val="1400"/>
              <a:buChar char="●"/>
            </a:pPr>
            <a:r>
              <a:rPr lang="en" sz="1800">
                <a:solidFill>
                  <a:srgbClr val="333333"/>
                </a:solidFill>
                <a:highlight>
                  <a:srgbClr val="FFFFFF"/>
                </a:highlight>
              </a:rPr>
              <a:t>Smoking of peyote?</a:t>
            </a:r>
            <a:endParaRPr sz="1800">
              <a:solidFill>
                <a:srgbClr val="333333"/>
              </a:solidFill>
              <a:highlight>
                <a:srgbClr val="FFFFFF"/>
              </a:highlight>
            </a:endParaRPr>
          </a:p>
          <a:p>
            <a:pPr marL="457200" lvl="0" indent="-317500" algn="l" rtl="0">
              <a:spcBef>
                <a:spcPts val="0"/>
              </a:spcBef>
              <a:spcAft>
                <a:spcPts val="0"/>
              </a:spcAft>
              <a:buSzPts val="1400"/>
              <a:buChar char="●"/>
            </a:pPr>
            <a:r>
              <a:rPr lang="en" sz="1800">
                <a:solidFill>
                  <a:srgbClr val="333333"/>
                </a:solidFill>
                <a:highlight>
                  <a:srgbClr val="FFFFFF"/>
                </a:highlight>
              </a:rPr>
              <a:t>Sacrificing of animals.</a:t>
            </a:r>
            <a:endParaRPr sz="1800">
              <a:solidFill>
                <a:srgbClr val="333333"/>
              </a:solidFill>
              <a:highlight>
                <a:srgbClr val="FFFFFF"/>
              </a:highlight>
            </a:endParaRPr>
          </a:p>
        </p:txBody>
      </p:sp>
      <p:sp>
        <p:nvSpPr>
          <p:cNvPr id="853" name="Google Shape;853;p1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800">
                <a:solidFill>
                  <a:srgbClr val="333333"/>
                </a:solidFill>
                <a:highlight>
                  <a:srgbClr val="FFFFFF"/>
                </a:highlight>
              </a:rPr>
              <a:t>Establishment Clause( </a:t>
            </a:r>
            <a:endParaRPr sz="1800">
              <a:solidFill>
                <a:srgbClr val="333333"/>
              </a:solidFill>
              <a:highlight>
                <a:srgbClr val="FFFFFF"/>
              </a:highlight>
            </a:endParaRPr>
          </a:p>
          <a:p>
            <a:pPr marL="457200" marR="0" lvl="0" indent="-317500" algn="l" rtl="0">
              <a:lnSpc>
                <a:spcPct val="115000"/>
              </a:lnSpc>
              <a:spcBef>
                <a:spcPts val="1600"/>
              </a:spcBef>
              <a:spcAft>
                <a:spcPts val="0"/>
              </a:spcAft>
              <a:buSzPts val="1400"/>
              <a:buChar char="●"/>
            </a:pPr>
            <a:r>
              <a:rPr lang="en" sz="1800">
                <a:solidFill>
                  <a:srgbClr val="333333"/>
                </a:solidFill>
                <a:highlight>
                  <a:srgbClr val="FFFFFF"/>
                </a:highlight>
              </a:rPr>
              <a:t>Government may neither favor nor oppose one religion over another)</a:t>
            </a:r>
            <a:endParaRPr sz="1800">
              <a:solidFill>
                <a:srgbClr val="333333"/>
              </a:solidFill>
              <a:highlight>
                <a:srgbClr val="FFFFFF"/>
              </a:highlight>
            </a:endParaRPr>
          </a:p>
          <a:p>
            <a:pPr marL="457200" marR="0" lvl="0" indent="-317500" algn="l" rtl="0">
              <a:lnSpc>
                <a:spcPct val="115000"/>
              </a:lnSpc>
              <a:spcBef>
                <a:spcPts val="0"/>
              </a:spcBef>
              <a:spcAft>
                <a:spcPts val="0"/>
              </a:spcAft>
              <a:buSzPts val="1400"/>
              <a:buChar char="●"/>
            </a:pPr>
            <a:r>
              <a:rPr lang="en" sz="1800">
                <a:solidFill>
                  <a:srgbClr val="333333"/>
                </a:solidFill>
                <a:highlight>
                  <a:srgbClr val="FFFFFF"/>
                </a:highlight>
              </a:rPr>
              <a:t>Engle v.Vitale</a:t>
            </a:r>
            <a:endParaRPr sz="1800">
              <a:solidFill>
                <a:srgbClr val="333333"/>
              </a:solidFill>
              <a:highlight>
                <a:srgbClr val="FFFFFF"/>
              </a:highlight>
            </a:endParaRPr>
          </a:p>
          <a:p>
            <a:pPr marL="457200" marR="0" lvl="0" indent="-317500" algn="l" rtl="0">
              <a:lnSpc>
                <a:spcPct val="115000"/>
              </a:lnSpc>
              <a:spcBef>
                <a:spcPts val="0"/>
              </a:spcBef>
              <a:spcAft>
                <a:spcPts val="0"/>
              </a:spcAft>
              <a:buSzPts val="1400"/>
              <a:buChar char="●"/>
            </a:pPr>
            <a:r>
              <a:rPr lang="en" sz="1800">
                <a:solidFill>
                  <a:srgbClr val="333333"/>
                </a:solidFill>
                <a:highlight>
                  <a:srgbClr val="FFFFFF"/>
                </a:highlight>
              </a:rPr>
              <a:t>Moment of silence</a:t>
            </a:r>
            <a:endParaRPr sz="1800">
              <a:solidFill>
                <a:srgbClr val="333333"/>
              </a:solidFill>
              <a:highlight>
                <a:srgbClr val="FFFFFF"/>
              </a:highlight>
            </a:endParaRPr>
          </a:p>
          <a:p>
            <a:pPr marL="457200" marR="0" lvl="0" indent="-317500" algn="l" rtl="0">
              <a:lnSpc>
                <a:spcPct val="115000"/>
              </a:lnSpc>
              <a:spcBef>
                <a:spcPts val="0"/>
              </a:spcBef>
              <a:spcAft>
                <a:spcPts val="0"/>
              </a:spcAft>
              <a:buSzPts val="1400"/>
              <a:buChar char="●"/>
            </a:pPr>
            <a:r>
              <a:rPr lang="en" sz="1800">
                <a:solidFill>
                  <a:srgbClr val="333333"/>
                </a:solidFill>
                <a:highlight>
                  <a:srgbClr val="FFFFFF"/>
                </a:highlight>
              </a:rPr>
              <a:t>Pledge</a:t>
            </a:r>
            <a:endParaRPr sz="1800">
              <a:solidFill>
                <a:srgbClr val="333333"/>
              </a:solidFill>
              <a:highlight>
                <a:srgbClr val="FFFFFF"/>
              </a:highlight>
            </a:endParaRPr>
          </a:p>
        </p:txBody>
      </p:sp>
      <p:cxnSp>
        <p:nvCxnSpPr>
          <p:cNvPr id="854" name="Google Shape;854;p123"/>
          <p:cNvCxnSpPr/>
          <p:nvPr/>
        </p:nvCxnSpPr>
        <p:spPr>
          <a:xfrm rot="10800000">
            <a:off x="6971825" y="807564"/>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45"/>
          <p:cNvPicPr preferRelativeResize="0"/>
          <p:nvPr/>
        </p:nvPicPr>
        <p:blipFill>
          <a:blip r:embed="rId3">
            <a:alphaModFix/>
          </a:blip>
          <a:stretch>
            <a:fillRect/>
          </a:stretch>
        </p:blipFill>
        <p:spPr>
          <a:xfrm>
            <a:off x="876963" y="0"/>
            <a:ext cx="7390080" cy="51435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26760</Words>
  <Application>Microsoft Macintosh PowerPoint</Application>
  <PresentationFormat>On-screen Show (16:9)</PresentationFormat>
  <Paragraphs>1705</Paragraphs>
  <Slides>87</Slides>
  <Notes>87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87</vt:i4>
      </vt:variant>
    </vt:vector>
  </HeadingPairs>
  <TitlesOfParts>
    <vt:vector size="99" baseType="lpstr">
      <vt:lpstr>Times New Roman</vt:lpstr>
      <vt:lpstr>Raleway</vt:lpstr>
      <vt:lpstr>PT Sans Narrow</vt:lpstr>
      <vt:lpstr>Arial</vt:lpstr>
      <vt:lpstr>Open Sans</vt:lpstr>
      <vt:lpstr>Roboto</vt:lpstr>
      <vt:lpstr>Source Sans Pro</vt:lpstr>
      <vt:lpstr>Verdana</vt:lpstr>
      <vt:lpstr>Georgia</vt:lpstr>
      <vt:lpstr>Simple Light</vt:lpstr>
      <vt:lpstr>Plum</vt:lpstr>
      <vt:lpstr>Tropic</vt:lpstr>
      <vt:lpstr>AP US Government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American Political Culture</vt:lpstr>
      <vt:lpstr>PowerPoint Presentation</vt:lpstr>
      <vt:lpstr>PowerPoint Presentation</vt:lpstr>
      <vt:lpstr>PowerPoint Presentation</vt:lpstr>
      <vt:lpstr>PowerPoint Presentation</vt:lpstr>
      <vt:lpstr>PowerPoint Presentation</vt:lpstr>
      <vt:lpstr>Congressional Redistricting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Devolution v. Evolution</vt:lpstr>
      <vt:lpstr>PowerPoint Presentation</vt:lpstr>
      <vt:lpstr>PowerPoint Presentation</vt:lpstr>
      <vt:lpstr>PowerPoint Presentation</vt:lpstr>
      <vt:lpstr>PowerPoint Presentation</vt:lpstr>
      <vt:lpstr>How Our Political Beliefs Differ</vt:lpstr>
      <vt:lpstr>Why we Don’t Vote</vt:lpstr>
      <vt:lpstr>PowerPoint Presentation</vt:lpstr>
      <vt:lpstr>PowerPoint Presentation</vt:lpstr>
      <vt:lpstr>PowerPoint Presentation</vt:lpstr>
      <vt:lpstr>PowerPoint Presentation</vt:lpstr>
      <vt:lpstr>Civil Rights v. Civil Liberties</vt:lpstr>
      <vt:lpstr>PowerPoint Presentation</vt:lpstr>
      <vt:lpstr>PowerPoint Presentation</vt:lpstr>
      <vt:lpstr>PowerPoint Presentation</vt:lpstr>
      <vt:lpstr>PowerPoint Presentation</vt:lpstr>
      <vt:lpstr>PowerPoint Presentation</vt:lpstr>
      <vt:lpstr>Free Exercise v. Establishment Clause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US Government</dc:title>
  <cp:lastModifiedBy>Dave Reeser</cp:lastModifiedBy>
  <cp:revision>1</cp:revision>
  <dcterms:modified xsi:type="dcterms:W3CDTF">2020-03-11T20:53:26Z</dcterms:modified>
</cp:coreProperties>
</file>